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323" r:id="rId3"/>
    <p:sldId id="261" r:id="rId4"/>
    <p:sldId id="262" r:id="rId5"/>
    <p:sldId id="257" r:id="rId6"/>
    <p:sldId id="264" r:id="rId7"/>
    <p:sldId id="265" r:id="rId8"/>
    <p:sldId id="266" r:id="rId9"/>
    <p:sldId id="267" r:id="rId10"/>
    <p:sldId id="270" r:id="rId11"/>
    <p:sldId id="271" r:id="rId12"/>
    <p:sldId id="273" r:id="rId13"/>
    <p:sldId id="324" r:id="rId14"/>
    <p:sldId id="272" r:id="rId15"/>
    <p:sldId id="276" r:id="rId16"/>
    <p:sldId id="277" r:id="rId17"/>
    <p:sldId id="279" r:id="rId18"/>
    <p:sldId id="280" r:id="rId19"/>
    <p:sldId id="363" r:id="rId20"/>
    <p:sldId id="275" r:id="rId21"/>
    <p:sldId id="281" r:id="rId22"/>
    <p:sldId id="282" r:id="rId23"/>
    <p:sldId id="284" r:id="rId24"/>
    <p:sldId id="291" r:id="rId25"/>
    <p:sldId id="293" r:id="rId26"/>
    <p:sldId id="295" r:id="rId27"/>
    <p:sldId id="296" r:id="rId28"/>
    <p:sldId id="297" r:id="rId29"/>
    <p:sldId id="298" r:id="rId30"/>
    <p:sldId id="299" r:id="rId31"/>
    <p:sldId id="301" r:id="rId32"/>
    <p:sldId id="303" r:id="rId33"/>
    <p:sldId id="307" r:id="rId34"/>
    <p:sldId id="325" r:id="rId35"/>
    <p:sldId id="308" r:id="rId36"/>
    <p:sldId id="326" r:id="rId37"/>
    <p:sldId id="327" r:id="rId38"/>
    <p:sldId id="372" r:id="rId39"/>
    <p:sldId id="352" r:id="rId40"/>
    <p:sldId id="328" r:id="rId41"/>
    <p:sldId id="309" r:id="rId42"/>
    <p:sldId id="310" r:id="rId43"/>
    <p:sldId id="311" r:id="rId44"/>
    <p:sldId id="312" r:id="rId45"/>
    <p:sldId id="313" r:id="rId46"/>
    <p:sldId id="314" r:id="rId47"/>
    <p:sldId id="315" r:id="rId48"/>
    <p:sldId id="329" r:id="rId49"/>
    <p:sldId id="317" r:id="rId50"/>
    <p:sldId id="288" r:id="rId51"/>
    <p:sldId id="305" r:id="rId52"/>
    <p:sldId id="319" r:id="rId53"/>
    <p:sldId id="320" r:id="rId54"/>
    <p:sldId id="321" r:id="rId55"/>
    <p:sldId id="322" r:id="rId56"/>
    <p:sldId id="353" r:id="rId57"/>
    <p:sldId id="289" r:id="rId58"/>
    <p:sldId id="330" r:id="rId59"/>
    <p:sldId id="354" r:id="rId60"/>
    <p:sldId id="373" r:id="rId61"/>
    <p:sldId id="355" r:id="rId62"/>
    <p:sldId id="358" r:id="rId63"/>
    <p:sldId id="356" r:id="rId64"/>
    <p:sldId id="357" r:id="rId65"/>
    <p:sldId id="364" r:id="rId66"/>
    <p:sldId id="367" r:id="rId67"/>
    <p:sldId id="368" r:id="rId68"/>
    <p:sldId id="371" r:id="rId69"/>
    <p:sldId id="370" r:id="rId70"/>
    <p:sldId id="374" r:id="rId71"/>
    <p:sldId id="369" r:id="rId72"/>
    <p:sldId id="366" r:id="rId73"/>
    <p:sldId id="344" r:id="rId74"/>
    <p:sldId id="359" r:id="rId75"/>
    <p:sldId id="346" r:id="rId76"/>
    <p:sldId id="347" r:id="rId77"/>
    <p:sldId id="348" r:id="rId78"/>
    <p:sldId id="349" r:id="rId79"/>
    <p:sldId id="360" r:id="rId80"/>
    <p:sldId id="365" r:id="rId81"/>
    <p:sldId id="283" r:id="rId82"/>
    <p:sldId id="286" r:id="rId83"/>
    <p:sldId id="287" r:id="rId84"/>
    <p:sldId id="351" r:id="rId85"/>
    <p:sldId id="362" r:id="rId86"/>
    <p:sldId id="260" r:id="rId87"/>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6062F"/>
    <a:srgbClr val="FF00FF"/>
    <a:srgbClr val="FFFF99"/>
    <a:srgbClr val="CC3300"/>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3" autoAdjust="0"/>
    <p:restoredTop sz="90087" autoAdjust="0"/>
  </p:normalViewPr>
  <p:slideViewPr>
    <p:cSldViewPr>
      <p:cViewPr varScale="1">
        <p:scale>
          <a:sx n="62" d="100"/>
          <a:sy n="62" d="100"/>
        </p:scale>
        <p:origin x="1448"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jpeg"/><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5439753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82E0B6A8-C002-4112-9D69-0CBEC2BB9829}" type="datetime1">
              <a:rPr lang="zh-CN" altLang="en-US" smtClean="0"/>
              <a:pPr/>
              <a:t>2018/12/10</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zh-CN" altLang="en-US"/>
              <a:t>计算机科学与技术学院</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r>
              <a:rPr lang="zh-CN" altLang="en-US"/>
              <a:t>讲课教师：张立江</a:t>
            </a:r>
          </a:p>
          <a:p>
            <a:endParaRPr lang="zh-CN" altLang="en-US"/>
          </a:p>
          <a:p>
            <a:r>
              <a:rPr lang="en-US" altLang="zh-CN"/>
              <a:t>E-mail</a:t>
            </a:r>
            <a:r>
              <a:rPr lang="zh-CN" altLang="en-US"/>
              <a:t>：</a:t>
            </a:r>
            <a:r>
              <a:rPr lang="en-US" altLang="zh-CN"/>
              <a:t>zhanglijaing@cumt.edu.cn</a:t>
            </a:r>
          </a:p>
        </p:txBody>
      </p:sp>
      <p:pic>
        <p:nvPicPr>
          <p:cNvPr id="3100" name="Picture 28" descr="校徽"/>
          <p:cNvPicPr>
            <a:picLocks noChangeAspect="1" noChangeArrowheads="1"/>
          </p:cNvPicPr>
          <p:nvPr userDrawn="1"/>
        </p:nvPicPr>
        <p:blipFill>
          <a:blip r:embed="rId3" cstate="print"/>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cstate="print"/>
          <a:srcRect/>
          <a:stretch>
            <a:fillRect/>
          </a:stretch>
        </p:blipFill>
        <p:spPr bwMode="auto">
          <a:xfrm>
            <a:off x="2209800" y="228600"/>
            <a:ext cx="5334000" cy="10048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1F19EEF-6763-4BAA-898F-1E6DAC93C1C2}"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A2F6119-4FE4-4DFE-A758-3702CE502C67}" type="slidenum">
              <a:rPr lang="en-US" altLang="zh-CN"/>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FE6F619-EE9E-4CB6-942B-EB67C1B2904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15E8C73F-731B-4090-AF18-78A46BB27667}" type="slidenum">
              <a:rPr lang="en-US" altLang="zh-CN"/>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C1A8C765-A91D-4DE2-80C1-FF52A4469DC8}"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D965CB45-D087-4840-8509-E4A0053208BB}"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8D155AC-B3B5-4B88-B9F2-EA84257322EE}" type="datetime1">
              <a:rPr lang="zh-CN" altLang="en-US" smtClean="0"/>
              <a:pPr/>
              <a:t>2018/12/10</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6300C918-6618-403D-8351-497D68C420F5}" type="datetime1">
              <a:rPr lang="zh-CN" altLang="en-US" smtClean="0"/>
              <a:pPr/>
              <a:t>2018/12/10</a:t>
            </a:fld>
            <a:endParaRPr lang="en-US" altLang="zh-CN" dirty="0"/>
          </a:p>
        </p:txBody>
      </p:sp>
      <p:sp>
        <p:nvSpPr>
          <p:cNvPr id="8" name="页脚占位符 7"/>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2D53599-7FDC-4E68-89A9-67675EDC6B3C}" type="datetime1">
              <a:rPr lang="zh-CN" altLang="en-US" smtClean="0"/>
              <a:pPr/>
              <a:t>2018/12/10</a:t>
            </a:fld>
            <a:endParaRPr lang="en-US" altLang="zh-CN" dirty="0"/>
          </a:p>
        </p:txBody>
      </p:sp>
      <p:sp>
        <p:nvSpPr>
          <p:cNvPr id="4" name="页脚占位符 3"/>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77173E5-844E-42E5-833A-0964318B7892}" type="datetime1">
              <a:rPr lang="zh-CN" altLang="en-US" smtClean="0"/>
              <a:pPr/>
              <a:t>2018/12/10</a:t>
            </a:fld>
            <a:endParaRPr lang="en-US" altLang="zh-CN" dirty="0"/>
          </a:p>
        </p:txBody>
      </p:sp>
      <p:sp>
        <p:nvSpPr>
          <p:cNvPr id="3" name="页脚占位符 2"/>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F3DCADE-1AB0-4A6C-8DCE-D33807B32A07}" type="datetime1">
              <a:rPr lang="zh-CN" altLang="en-US" smtClean="0"/>
              <a:pPr/>
              <a:t>2018/12/10</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FAF70BC-EC36-48C3-89BC-132C33430E57}" type="datetime1">
              <a:rPr lang="zh-CN" altLang="en-US" smtClean="0"/>
              <a:pPr/>
              <a:t>2018/12/10</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4E0998EF-D1DA-4084-BD64-167D9B862795}" type="slidenum">
              <a:rPr lang="en-US" altLang="zh-CN"/>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216" name="Image" r:id="rId14" imgW="9561905" imgH="1600000" progId="">
                  <p:embed/>
                </p:oleObj>
              </mc:Choice>
              <mc:Fallback>
                <p:oleObj name="Image" r:id="rId14" imgW="9561905" imgH="1600000" progId="">
                  <p:embed/>
                  <p:pic>
                    <p:nvPicPr>
                      <p:cNvPr id="0" name="Picture 19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B9696C34-8CE5-4EC0-B0CA-8663DCF14C38}" type="datetime1">
              <a:rPr lang="zh-CN" altLang="en-US" smtClean="0"/>
              <a:pPr/>
              <a:t>2018/12/10</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zh-CN" altLang="en-US"/>
              <a:t>计算机科学与技术学院</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7.png"/><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8.wmf"/></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9.w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1.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36.wmf"/><Relationship Id="rId18" Type="http://schemas.openxmlformats.org/officeDocument/2006/relationships/oleObject" Target="../embeddings/oleObject16.bin"/><Relationship Id="rId3" Type="http://schemas.openxmlformats.org/officeDocument/2006/relationships/image" Target="../media/image63.png"/><Relationship Id="rId7" Type="http://schemas.openxmlformats.org/officeDocument/2006/relationships/image" Target="../media/image33.wmf"/><Relationship Id="rId12" Type="http://schemas.openxmlformats.org/officeDocument/2006/relationships/oleObject" Target="../embeddings/oleObject13.bin"/><Relationship Id="rId17" Type="http://schemas.openxmlformats.org/officeDocument/2006/relationships/image" Target="../media/image38.wmf"/><Relationship Id="rId2" Type="http://schemas.openxmlformats.org/officeDocument/2006/relationships/slideLayout" Target="../slideLayouts/slideLayout2.xml"/><Relationship Id="rId16" Type="http://schemas.openxmlformats.org/officeDocument/2006/relationships/oleObject" Target="../embeddings/oleObject15.bin"/><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12.bin"/><Relationship Id="rId19" Type="http://schemas.openxmlformats.org/officeDocument/2006/relationships/image" Target="../media/image39.wmf"/><Relationship Id="rId4" Type="http://schemas.openxmlformats.org/officeDocument/2006/relationships/oleObject" Target="../embeddings/oleObject9.bin"/><Relationship Id="rId9" Type="http://schemas.openxmlformats.org/officeDocument/2006/relationships/image" Target="../media/image34.wmf"/><Relationship Id="rId14" Type="http://schemas.openxmlformats.org/officeDocument/2006/relationships/oleObject" Target="../embeddings/oleObject1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0.wmf"/><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6.wmf"/><Relationship Id="rId4" Type="http://schemas.openxmlformats.org/officeDocument/2006/relationships/oleObject" Target="../embeddings/oleObject18.bin"/></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1.wmf"/><Relationship Id="rId4" Type="http://schemas.openxmlformats.org/officeDocument/2006/relationships/oleObject" Target="../embeddings/oleObject19.bin"/></Relationships>
</file>

<file path=ppt/slides/_rels/slide6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oleObject" Target="../embeddings/oleObject20.bin"/><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52.wmf"/><Relationship Id="rId9"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wmf"/><Relationship Id="rId7" Type="http://schemas.openxmlformats.org/officeDocument/2006/relationships/image" Target="../media/image102.png"/><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8.gif"/><Relationship Id="rId9" Type="http://schemas.openxmlformats.org/officeDocument/2006/relationships/image" Target="../media/image10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03184C62-9BE9-4FB9-AC67-A2E96857404B}" type="datetime1">
              <a:rPr lang="zh-CN" altLang="en-US" smtClean="0"/>
              <a:pPr/>
              <a:t>2018/12/10</a:t>
            </a:fld>
            <a:endParaRPr lang="en-US" altLang="zh-CN" dirty="0"/>
          </a:p>
        </p:txBody>
      </p:sp>
      <p:sp>
        <p:nvSpPr>
          <p:cNvPr id="5" name="Rectangle 5"/>
          <p:cNvSpPr>
            <a:spLocks noGrp="1" noChangeArrowheads="1"/>
          </p:cNvSpPr>
          <p:nvPr>
            <p:ph type="ftr" sz="quarter" idx="3"/>
          </p:nvPr>
        </p:nvSpPr>
        <p:spPr/>
        <p:txBody>
          <a:bodyPr/>
          <a:lstStyle/>
          <a:p>
            <a:r>
              <a:rPr lang="zh-CN" altLang="en-US"/>
              <a:t>计算机科学与技术学院</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a:t>
            </a:fld>
            <a:endParaRPr lang="en-US" altLang="zh-CN" dirty="0"/>
          </a:p>
        </p:txBody>
      </p:sp>
      <p:sp>
        <p:nvSpPr>
          <p:cNvPr id="2050" name="Rectangle 2"/>
          <p:cNvSpPr>
            <a:spLocks noGrp="1" noChangeArrowheads="1"/>
          </p:cNvSpPr>
          <p:nvPr>
            <p:ph type="ctrTitle"/>
          </p:nvPr>
        </p:nvSpPr>
        <p:spPr/>
        <p:txBody>
          <a:bodyPr/>
          <a:lstStyle/>
          <a:p>
            <a:r>
              <a:rPr lang="zh-CN" altLang="en-US" sz="5600" dirty="0" smtClean="0">
                <a:solidFill>
                  <a:srgbClr val="CC3300"/>
                </a:solidFill>
                <a:latin typeface="华文隶书" pitchFamily="2" charset="-122"/>
                <a:ea typeface="华文隶书" pitchFamily="2" charset="-122"/>
              </a:rPr>
              <a:t>信息安全与密码学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zh-CN" altLang="en-US" dirty="0" smtClean="0">
                <a:solidFill>
                  <a:srgbClr val="FFFF00"/>
                </a:solidFill>
                <a:latin typeface="华文隶书" pitchFamily="2" charset="-122"/>
                <a:ea typeface="华文隶书" pitchFamily="2" charset="-122"/>
              </a:rPr>
              <a:t>第</a:t>
            </a:r>
            <a:r>
              <a:rPr lang="en-US" altLang="zh-CN" dirty="0" smtClean="0">
                <a:solidFill>
                  <a:srgbClr val="FFFF00"/>
                </a:solidFill>
                <a:latin typeface="华文隶书" pitchFamily="2" charset="-122"/>
                <a:ea typeface="华文隶书" pitchFamily="2" charset="-122"/>
              </a:rPr>
              <a:t>8</a:t>
            </a:r>
            <a:r>
              <a:rPr lang="zh-CN" altLang="en-US" dirty="0" smtClean="0">
                <a:solidFill>
                  <a:srgbClr val="FFFF00"/>
                </a:solidFill>
                <a:latin typeface="华文隶书" pitchFamily="2" charset="-122"/>
                <a:ea typeface="华文隶书" pitchFamily="2" charset="-122"/>
              </a:rPr>
              <a:t>章：公钥密码</a:t>
            </a:r>
            <a:endParaRPr lang="zh-CN" altLang="en-US" dirty="0">
              <a:solidFill>
                <a:srgbClr val="CC3300"/>
              </a:solidFill>
              <a:latin typeface="华文隶书" pitchFamily="2" charset="-122"/>
              <a:ea typeface="华文隶书" pitchFamily="2" charset="-122"/>
            </a:endParaRPr>
          </a:p>
        </p:txBody>
      </p:sp>
      <p:sp>
        <p:nvSpPr>
          <p:cNvPr id="7" name="Rectangle 3"/>
          <p:cNvSpPr>
            <a:spLocks noGrp="1" noChangeArrowheads="1"/>
          </p:cNvSpPr>
          <p:nvPr/>
        </p:nvSpPr>
        <p:spPr bwMode="white">
          <a:xfrm>
            <a:off x="1219200" y="4419600"/>
            <a:ext cx="6705600" cy="83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chemeClr val="hlink"/>
              </a:buClr>
              <a:buFont typeface="Wingdings" pitchFamily="2" charset="2"/>
              <a:buNone/>
              <a:defRPr sz="2000" b="1">
                <a:solidFill>
                  <a:schemeClr val="tx1"/>
                </a:solidFill>
                <a:latin typeface="Times New Roman" pitchFamily="18" charset="0"/>
                <a:ea typeface="幼圆" pitchFamily="49" charset="-122"/>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结论：</a:t>
            </a:r>
            <a:endParaRPr lang="en-US" altLang="zh-CN" dirty="0" smtClean="0"/>
          </a:p>
          <a:p>
            <a:pPr marL="914400" lvl="1" indent="-514350">
              <a:buFont typeface="+mj-lt"/>
              <a:buAutoNum type="arabicPeriod"/>
            </a:pPr>
            <a:r>
              <a:rPr lang="zh-CN" altLang="en-US" dirty="0" smtClean="0"/>
              <a:t>现实生活中可以实现没有共享密钥的信息的安全传输</a:t>
            </a:r>
            <a:endParaRPr lang="en-US" altLang="zh-CN" dirty="0" smtClean="0"/>
          </a:p>
          <a:p>
            <a:pPr marL="914400" lvl="1" indent="-514350">
              <a:buFont typeface="+mj-lt"/>
              <a:buAutoNum type="arabicPeriod"/>
            </a:pPr>
            <a:r>
              <a:rPr lang="zh-CN" altLang="en-US" dirty="0" smtClean="0"/>
              <a:t>但效率太低了（邮差需要来回</a:t>
            </a:r>
            <a:r>
              <a:rPr lang="en-US" altLang="zh-CN" dirty="0" smtClean="0"/>
              <a:t>3</a:t>
            </a:r>
            <a:r>
              <a:rPr lang="zh-CN" altLang="en-US" dirty="0" smtClean="0"/>
              <a:t>次）</a:t>
            </a:r>
            <a:endParaRPr lang="en-US" altLang="zh-CN" dirty="0" smtClean="0"/>
          </a:p>
          <a:p>
            <a:pPr marL="914400" lvl="1" indent="-514350">
              <a:buFont typeface="+mj-lt"/>
              <a:buAutoNum type="arabicPeriod"/>
            </a:pPr>
            <a:endParaRPr lang="en-US" altLang="zh-CN" dirty="0" smtClean="0"/>
          </a:p>
          <a:p>
            <a:pPr marL="514350" indent="-514350"/>
            <a:r>
              <a:rPr lang="zh-CN" altLang="en-US" b="1" dirty="0" smtClean="0">
                <a:solidFill>
                  <a:srgbClr val="FF0000"/>
                </a:solidFill>
              </a:rPr>
              <a:t>问题：</a:t>
            </a:r>
            <a:endParaRPr lang="en-US" altLang="zh-CN" b="1" dirty="0" smtClean="0">
              <a:solidFill>
                <a:srgbClr val="FF0000"/>
              </a:solidFill>
            </a:endParaRPr>
          </a:p>
          <a:p>
            <a:pPr marL="514350" indent="-514350">
              <a:buNone/>
            </a:pPr>
            <a:r>
              <a:rPr lang="en-US" altLang="zh-CN" dirty="0" smtClean="0"/>
              <a:t>     </a:t>
            </a:r>
            <a:r>
              <a:rPr lang="zh-CN" altLang="en-US" dirty="0" smtClean="0"/>
              <a:t>密码学中有没有办法实现没有共享密钥的加解密？</a:t>
            </a:r>
            <a:endParaRPr lang="en-US" altLang="zh-CN" dirty="0" smtClean="0"/>
          </a:p>
          <a:p>
            <a:pPr marL="514350" indent="-514350">
              <a:buNone/>
            </a:pPr>
            <a:r>
              <a:rPr lang="en-US" altLang="zh-CN" dirty="0" smtClean="0"/>
              <a:t>     </a:t>
            </a:r>
            <a:r>
              <a:rPr lang="zh-CN" altLang="en-US" dirty="0" smtClean="0"/>
              <a:t>一定要以损失效率为代价吗？</a:t>
            </a:r>
            <a:endParaRPr lang="en-US" altLang="zh-CN" dirty="0" smtClean="0"/>
          </a:p>
          <a:p>
            <a:pPr marL="514350" indent="-514350">
              <a:buNone/>
            </a:pPr>
            <a:r>
              <a:rPr lang="en-US" altLang="zh-CN" dirty="0" smtClean="0"/>
              <a:t>     </a:t>
            </a:r>
            <a:endParaRPr lang="zh-CN" altLang="en-US" dirty="0"/>
          </a:p>
        </p:txBody>
      </p:sp>
      <p:sp>
        <p:nvSpPr>
          <p:cNvPr id="4" name="日期占位符 3"/>
          <p:cNvSpPr>
            <a:spLocks noGrp="1"/>
          </p:cNvSpPr>
          <p:nvPr>
            <p:ph type="dt" sz="half" idx="10"/>
          </p:nvPr>
        </p:nvSpPr>
        <p:spPr/>
        <p:txBody>
          <a:bodyPr/>
          <a:lstStyle/>
          <a:p>
            <a:fld id="{C67ECD89-99BF-4045-9E8B-6D4D3696184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a:t>
            </a:fld>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8229600" cy="563563"/>
          </a:xfrm>
        </p:spPr>
        <p:txBody>
          <a:bodyPr/>
          <a:lstStyle/>
          <a:p>
            <a:r>
              <a:rPr lang="zh-CN" altLang="en-US" dirty="0" smtClean="0"/>
              <a:t>对称加密体制的不足</a:t>
            </a:r>
            <a:r>
              <a:rPr lang="en-US" altLang="zh-CN" dirty="0" smtClean="0"/>
              <a:t>—</a:t>
            </a:r>
            <a:r>
              <a:rPr lang="zh-CN" altLang="en-US" dirty="0" smtClean="0"/>
              <a:t>密钥分配和管理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通信的任意双方要进行安全通信，就需要共享密钥，那对于一个有</a:t>
                </a:r>
                <a14:m>
                  <m:oMath xmlns:m="http://schemas.openxmlformats.org/officeDocument/2006/math">
                    <m:r>
                      <a:rPr lang="en-US" altLang="zh-CN" i="1" dirty="0" smtClean="0">
                        <a:latin typeface="Cambria Math"/>
                      </a:rPr>
                      <m:t>𝑛</m:t>
                    </m:r>
                  </m:oMath>
                </a14:m>
                <a:r>
                  <a:rPr lang="zh-CN" altLang="en-US" dirty="0" smtClean="0"/>
                  <a:t>个通信方的实体，两两要进行安全通信的话，所有通信方需要多少密钥？？</a:t>
                </a:r>
                <a:endParaRPr lang="en-US" altLang="zh-CN" dirty="0" smtClean="0"/>
              </a:p>
              <a:p>
                <a:endParaRPr lang="en-US" altLang="zh-CN" dirty="0" smtClean="0"/>
              </a:p>
              <a:p>
                <a:endParaRPr lang="en-US" altLang="zh-CN" dirty="0" smtClean="0"/>
              </a:p>
              <a:p>
                <a:pPr>
                  <a:buNone/>
                </a:pPr>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355" r="-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7A87B5-E035-4641-AF7D-2D0455707507}"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a:t>
            </a:fld>
            <a:endParaRPr lang="en-US" altLang="zh-CN" dirty="0"/>
          </a:p>
        </p:txBody>
      </p:sp>
      <mc:AlternateContent xmlns:mc="http://schemas.openxmlformats.org/markup-compatibility/2006" xmlns:a14="http://schemas.microsoft.com/office/drawing/2010/main">
        <mc:Choice Requires="a14">
          <p:sp>
            <p:nvSpPr>
              <p:cNvPr id="8" name="矩形 7"/>
              <p:cNvSpPr/>
              <p:nvPr/>
            </p:nvSpPr>
            <p:spPr bwMode="auto">
              <a:xfrm>
                <a:off x="1143000" y="5257800"/>
                <a:ext cx="7239000" cy="914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zh-CN" altLang="en-US" sz="2400" b="0" i="0" u="none" strike="noStrike" cap="none" normalizeH="0" baseline="0" dirty="0" smtClean="0">
                    <a:ln>
                      <a:noFill/>
                    </a:ln>
                    <a:solidFill>
                      <a:schemeClr val="tx1"/>
                    </a:solidFill>
                    <a:effectLst/>
                    <a:latin typeface="华文中宋" pitchFamily="2" charset="-122"/>
                    <a:ea typeface="华文中宋" pitchFamily="2" charset="-122"/>
                  </a:rPr>
                  <a:t>每方需要存储</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a:ea typeface="华文中宋" pitchFamily="2" charset="-122"/>
                      </a:rPr>
                      <m:t>𝑛</m:t>
                    </m:r>
                    <m:r>
                      <a:rPr kumimoji="0" lang="en-US" altLang="zh-CN" sz="2400" b="0" i="1" u="none" strike="noStrike" cap="none" normalizeH="0" baseline="0" dirty="0" smtClean="0">
                        <a:ln>
                          <a:noFill/>
                        </a:ln>
                        <a:solidFill>
                          <a:schemeClr val="tx1"/>
                        </a:solidFill>
                        <a:effectLst/>
                        <a:latin typeface="Cambria Math"/>
                        <a:ea typeface="华文中宋" pitchFamily="2" charset="-122"/>
                      </a:rPr>
                      <m:t>−1</m:t>
                    </m:r>
                  </m:oMath>
                </a14:m>
                <a:r>
                  <a:rPr kumimoji="0" lang="zh-CN" altLang="en-US" sz="2400" b="0" i="0" u="none" strike="noStrike" cap="none" normalizeH="0" baseline="0" dirty="0" smtClean="0">
                    <a:ln>
                      <a:noFill/>
                    </a:ln>
                    <a:solidFill>
                      <a:schemeClr val="tx1"/>
                    </a:solidFill>
                    <a:effectLst/>
                    <a:latin typeface="华文中宋" pitchFamily="2" charset="-122"/>
                    <a:ea typeface="华文中宋" pitchFamily="2" charset="-122"/>
                  </a:rPr>
                  <a:t>个密钥</a:t>
                </a:r>
                <a:endParaRPr kumimoji="0" lang="en-US" altLang="zh-CN" sz="2400" b="0" i="0" u="none" strike="noStrike" cap="none" normalizeH="0" baseline="0" dirty="0" smtClean="0">
                  <a:ln>
                    <a:noFill/>
                  </a:ln>
                  <a:solidFill>
                    <a:schemeClr val="tx1"/>
                  </a:solidFill>
                  <a:effectLst/>
                  <a:latin typeface="华文中宋" pitchFamily="2" charset="-122"/>
                  <a:ea typeface="华文中宋" pitchFamily="2" charset="-122"/>
                </a:endParaRPr>
              </a:p>
              <a:p>
                <a:pPr marL="0" marR="0" indent="0" algn="l" defTabSz="914400" rtl="0" eaLnBrk="1" fontAlgn="base" latinLnBrk="0" hangingPunct="1">
                  <a:lnSpc>
                    <a:spcPct val="100000"/>
                  </a:lnSpc>
                  <a:spcBef>
                    <a:spcPct val="0"/>
                  </a:spcBef>
                  <a:spcAft>
                    <a:spcPct val="0"/>
                  </a:spcAft>
                  <a:buClrTx/>
                  <a:buSzTx/>
                  <a:buFont typeface="Arial" pitchFamily="34" charset="0"/>
                  <a:buChar char="•"/>
                  <a:tabLst/>
                </a:pPr>
                <a:r>
                  <a:rPr lang="zh-CN" altLang="en-US" sz="2400" dirty="0" smtClean="0">
                    <a:solidFill>
                      <a:schemeClr val="tx1"/>
                    </a:solidFill>
                    <a:latin typeface="华文中宋" pitchFamily="2" charset="-122"/>
                    <a:ea typeface="华文中宋" pitchFamily="2" charset="-122"/>
                  </a:rPr>
                  <a:t>增加一个用户需要新用户同所有的旧用户设定密钥</a:t>
                </a:r>
                <a:endParaRPr kumimoji="0" lang="en-US" altLang="zh-CN" sz="2400" b="0" i="0" u="none" strike="noStrike" cap="none" normalizeH="0" baseline="0" dirty="0" smtClean="0">
                  <a:ln>
                    <a:noFill/>
                  </a:ln>
                  <a:solidFill>
                    <a:schemeClr val="tx1"/>
                  </a:solidFill>
                  <a:effectLst/>
                  <a:latin typeface="华文中宋" pitchFamily="2" charset="-122"/>
                  <a:ea typeface="华文中宋"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bwMode="auto">
              <a:xfrm>
                <a:off x="1143000" y="5257800"/>
                <a:ext cx="7239000" cy="914400"/>
              </a:xfrm>
              <a:prstGeom prst="rect">
                <a:avLst/>
              </a:prstGeom>
              <a:blipFill rotWithShape="1">
                <a:blip r:embed="rId3" cstate="print"/>
                <a:stretch>
                  <a:fillRect/>
                </a:stretch>
              </a:blipFill>
              <a:ln>
                <a:headEnd type="none" w="med" len="med"/>
                <a:tailEnd type="none" w="med" len="med"/>
              </a:ln>
            </p:spPr>
            <p:txBody>
              <a:bodyPr/>
              <a:lstStyle/>
              <a:p>
                <a:r>
                  <a:rPr lang="zh-CN" altLang="en-US">
                    <a:noFill/>
                  </a:rPr>
                  <a:t> </a:t>
                </a:r>
              </a:p>
            </p:txBody>
          </p:sp>
        </mc:Fallback>
      </mc:AlternateContent>
      <p:sp>
        <p:nvSpPr>
          <p:cNvPr id="9" name="椭圆 8"/>
          <p:cNvSpPr/>
          <p:nvPr/>
        </p:nvSpPr>
        <p:spPr>
          <a:xfrm>
            <a:off x="1143000" y="3810000"/>
            <a:ext cx="304800" cy="304800"/>
          </a:xfrm>
          <a:prstGeom prst="ellipse">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0" name="椭圆 9"/>
          <p:cNvSpPr/>
          <p:nvPr/>
        </p:nvSpPr>
        <p:spPr>
          <a:xfrm>
            <a:off x="3124200" y="3276600"/>
            <a:ext cx="304800" cy="304800"/>
          </a:xfrm>
          <a:prstGeom prst="ellipse">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1" name="椭圆 10"/>
          <p:cNvSpPr/>
          <p:nvPr/>
        </p:nvSpPr>
        <p:spPr>
          <a:xfrm>
            <a:off x="7391400" y="3810000"/>
            <a:ext cx="304800" cy="304800"/>
          </a:xfrm>
          <a:prstGeom prst="ellipse">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2" name="椭圆 11"/>
          <p:cNvSpPr/>
          <p:nvPr/>
        </p:nvSpPr>
        <p:spPr>
          <a:xfrm>
            <a:off x="5562600" y="4538870"/>
            <a:ext cx="304800" cy="304800"/>
          </a:xfrm>
          <a:prstGeom prst="ellipse">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3" name="椭圆 12"/>
          <p:cNvSpPr/>
          <p:nvPr/>
        </p:nvSpPr>
        <p:spPr>
          <a:xfrm>
            <a:off x="5562600" y="3276600"/>
            <a:ext cx="304800" cy="304800"/>
          </a:xfrm>
          <a:prstGeom prst="ellipse">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4" name="椭圆 13"/>
          <p:cNvSpPr/>
          <p:nvPr/>
        </p:nvSpPr>
        <p:spPr>
          <a:xfrm>
            <a:off x="3124200" y="4538870"/>
            <a:ext cx="304800" cy="304800"/>
          </a:xfrm>
          <a:prstGeom prst="ellipse">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cxnSp>
        <p:nvCxnSpPr>
          <p:cNvPr id="16" name="直接箭头连接符 15"/>
          <p:cNvCxnSpPr>
            <a:stCxn id="9" idx="7"/>
            <a:endCxn id="10" idx="2"/>
          </p:cNvCxnSpPr>
          <p:nvPr/>
        </p:nvCxnSpPr>
        <p:spPr bwMode="auto">
          <a:xfrm flipV="1">
            <a:off x="1403163" y="3429000"/>
            <a:ext cx="1721037" cy="425637"/>
          </a:xfrm>
          <a:prstGeom prst="straightConnector1">
            <a:avLst/>
          </a:prstGeom>
          <a:ln>
            <a:solidFill>
              <a:schemeClr val="accent1"/>
            </a:solidFill>
            <a:headEnd type="arrow"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9" name="直接箭头连接符 18"/>
          <p:cNvCxnSpPr>
            <a:stCxn id="9" idx="5"/>
            <a:endCxn id="14" idx="2"/>
          </p:cNvCxnSpPr>
          <p:nvPr/>
        </p:nvCxnSpPr>
        <p:spPr bwMode="auto">
          <a:xfrm>
            <a:off x="1403163" y="4070163"/>
            <a:ext cx="1721037" cy="621107"/>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21" name="直接箭头连接符 20"/>
          <p:cNvCxnSpPr>
            <a:stCxn id="10" idx="6"/>
            <a:endCxn id="13" idx="2"/>
          </p:cNvCxnSpPr>
          <p:nvPr/>
        </p:nvCxnSpPr>
        <p:spPr bwMode="auto">
          <a:xfrm>
            <a:off x="3429000" y="3429000"/>
            <a:ext cx="2133600" cy="0"/>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23" name="直接箭头连接符 22"/>
          <p:cNvCxnSpPr>
            <a:stCxn id="14" idx="6"/>
            <a:endCxn id="12" idx="2"/>
          </p:cNvCxnSpPr>
          <p:nvPr/>
        </p:nvCxnSpPr>
        <p:spPr bwMode="auto">
          <a:xfrm>
            <a:off x="3429000" y="4691270"/>
            <a:ext cx="2133600" cy="0"/>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25" name="直接箭头连接符 24"/>
          <p:cNvCxnSpPr>
            <a:stCxn id="13" idx="4"/>
          </p:cNvCxnSpPr>
          <p:nvPr/>
        </p:nvCxnSpPr>
        <p:spPr bwMode="auto">
          <a:xfrm>
            <a:off x="5715000" y="3581400"/>
            <a:ext cx="0" cy="957470"/>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27" name="直接箭头连接符 26"/>
          <p:cNvCxnSpPr>
            <a:stCxn id="9" idx="6"/>
            <a:endCxn id="12" idx="1"/>
          </p:cNvCxnSpPr>
          <p:nvPr/>
        </p:nvCxnSpPr>
        <p:spPr bwMode="auto">
          <a:xfrm>
            <a:off x="1447800" y="3962400"/>
            <a:ext cx="4159437" cy="621107"/>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29" name="直接箭头连接符 28"/>
          <p:cNvCxnSpPr>
            <a:stCxn id="9" idx="6"/>
            <a:endCxn id="13" idx="3"/>
          </p:cNvCxnSpPr>
          <p:nvPr/>
        </p:nvCxnSpPr>
        <p:spPr bwMode="auto">
          <a:xfrm flipV="1">
            <a:off x="1447800" y="3536763"/>
            <a:ext cx="4159437" cy="425637"/>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31" name="直接箭头连接符 30"/>
          <p:cNvCxnSpPr>
            <a:stCxn id="10" idx="4"/>
            <a:endCxn id="14" idx="0"/>
          </p:cNvCxnSpPr>
          <p:nvPr/>
        </p:nvCxnSpPr>
        <p:spPr bwMode="auto">
          <a:xfrm>
            <a:off x="3276600" y="3581400"/>
            <a:ext cx="0" cy="957470"/>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33" name="直接箭头连接符 32"/>
          <p:cNvCxnSpPr>
            <a:stCxn id="10" idx="5"/>
            <a:endCxn id="12" idx="1"/>
          </p:cNvCxnSpPr>
          <p:nvPr/>
        </p:nvCxnSpPr>
        <p:spPr bwMode="auto">
          <a:xfrm>
            <a:off x="3384363" y="3536763"/>
            <a:ext cx="2222874" cy="1046744"/>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35" name="直接箭头连接符 34"/>
          <p:cNvCxnSpPr>
            <a:stCxn id="14" idx="7"/>
            <a:endCxn id="13" idx="4"/>
          </p:cNvCxnSpPr>
          <p:nvPr/>
        </p:nvCxnSpPr>
        <p:spPr bwMode="auto">
          <a:xfrm flipV="1">
            <a:off x="3384363" y="3581400"/>
            <a:ext cx="2330637" cy="1002107"/>
          </a:xfrm>
          <a:prstGeom prst="straightConnector1">
            <a:avLst/>
          </a:prstGeom>
          <a:ln>
            <a:solidFill>
              <a:schemeClr val="accent1"/>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37" name="直接箭头连接符 36"/>
          <p:cNvCxnSpPr>
            <a:endCxn id="11" idx="2"/>
          </p:cNvCxnSpPr>
          <p:nvPr/>
        </p:nvCxnSpPr>
        <p:spPr bwMode="auto">
          <a:xfrm>
            <a:off x="1403163" y="3962400"/>
            <a:ext cx="5988237" cy="0"/>
          </a:xfrm>
          <a:prstGeom prst="straightConnector1">
            <a:avLst/>
          </a:prstGeom>
          <a:ln>
            <a:solidFill>
              <a:srgbClr val="FFC000"/>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39" name="直接箭头连接符 38"/>
          <p:cNvCxnSpPr>
            <a:stCxn id="10" idx="6"/>
            <a:endCxn id="11" idx="1"/>
          </p:cNvCxnSpPr>
          <p:nvPr/>
        </p:nvCxnSpPr>
        <p:spPr bwMode="auto">
          <a:xfrm>
            <a:off x="3429000" y="3429000"/>
            <a:ext cx="4007037" cy="425637"/>
          </a:xfrm>
          <a:prstGeom prst="straightConnector1">
            <a:avLst/>
          </a:prstGeom>
          <a:ln>
            <a:solidFill>
              <a:srgbClr val="FFC000"/>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41" name="直接箭头连接符 40"/>
          <p:cNvCxnSpPr>
            <a:stCxn id="14" idx="6"/>
            <a:endCxn id="11" idx="3"/>
          </p:cNvCxnSpPr>
          <p:nvPr/>
        </p:nvCxnSpPr>
        <p:spPr bwMode="auto">
          <a:xfrm flipV="1">
            <a:off x="3429000" y="4070163"/>
            <a:ext cx="4007037" cy="621107"/>
          </a:xfrm>
          <a:prstGeom prst="straightConnector1">
            <a:avLst/>
          </a:prstGeom>
          <a:ln>
            <a:solidFill>
              <a:srgbClr val="FFC000"/>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43" name="直接箭头连接符 42"/>
          <p:cNvCxnSpPr>
            <a:stCxn id="13" idx="6"/>
          </p:cNvCxnSpPr>
          <p:nvPr/>
        </p:nvCxnSpPr>
        <p:spPr bwMode="auto">
          <a:xfrm>
            <a:off x="5867400" y="3429000"/>
            <a:ext cx="1524000" cy="425637"/>
          </a:xfrm>
          <a:prstGeom prst="straightConnector1">
            <a:avLst/>
          </a:prstGeom>
          <a:ln>
            <a:solidFill>
              <a:srgbClr val="FFC000"/>
            </a:solidFill>
            <a:headEnd type="arrow" w="med" len="med"/>
            <a:tailEnd type="arrow"/>
          </a:ln>
        </p:spPr>
        <p:style>
          <a:lnRef idx="3">
            <a:schemeClr val="accent4"/>
          </a:lnRef>
          <a:fillRef idx="0">
            <a:schemeClr val="accent4"/>
          </a:fillRef>
          <a:effectRef idx="2">
            <a:schemeClr val="accent4"/>
          </a:effectRef>
          <a:fontRef idx="minor">
            <a:schemeClr val="tx1"/>
          </a:fontRef>
        </p:style>
      </p:cxnSp>
      <p:cxnSp>
        <p:nvCxnSpPr>
          <p:cNvPr id="45" name="直接箭头连接符 44"/>
          <p:cNvCxnSpPr>
            <a:stCxn id="12" idx="6"/>
            <a:endCxn id="11" idx="4"/>
          </p:cNvCxnSpPr>
          <p:nvPr/>
        </p:nvCxnSpPr>
        <p:spPr bwMode="auto">
          <a:xfrm flipV="1">
            <a:off x="5867400" y="4114800"/>
            <a:ext cx="1676400" cy="576470"/>
          </a:xfrm>
          <a:prstGeom prst="straightConnector1">
            <a:avLst/>
          </a:prstGeom>
          <a:ln>
            <a:solidFill>
              <a:srgbClr val="FFC000"/>
            </a:solidFill>
            <a:headEnd type="arrow" w="med" len="med"/>
            <a:tailEnd type="arrow"/>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7239000" y="4296144"/>
                <a:ext cx="1689117" cy="910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rgbClr val="FF0000"/>
                              </a:solidFill>
                              <a:latin typeface="Cambria Math" panose="02040503050406030204" pitchFamily="18" charset="0"/>
                            </a:rPr>
                          </m:ctrlPr>
                        </m:fPr>
                        <m:num>
                          <m:r>
                            <a:rPr lang="en-US" altLang="zh-CN" sz="2800" b="1" i="1" smtClean="0">
                              <a:solidFill>
                                <a:srgbClr val="FF0000"/>
                              </a:solidFill>
                              <a:latin typeface="Cambria Math"/>
                            </a:rPr>
                            <m:t>𝒏</m:t>
                          </m:r>
                          <m:r>
                            <a:rPr lang="en-US" altLang="zh-CN" sz="2800" b="1" i="1" smtClean="0">
                              <a:solidFill>
                                <a:srgbClr val="FF0000"/>
                              </a:solidFill>
                              <a:latin typeface="Cambria Math"/>
                            </a:rPr>
                            <m:t>(</m:t>
                          </m:r>
                          <m:r>
                            <a:rPr lang="en-US" altLang="zh-CN" sz="2800" b="1" i="1" smtClean="0">
                              <a:solidFill>
                                <a:srgbClr val="FF0000"/>
                              </a:solidFill>
                              <a:latin typeface="Cambria Math"/>
                            </a:rPr>
                            <m:t>𝒏</m:t>
                          </m:r>
                          <m:r>
                            <a:rPr lang="en-US" altLang="zh-CN" sz="2800" b="1" i="1" smtClean="0">
                              <a:solidFill>
                                <a:srgbClr val="FF0000"/>
                              </a:solidFill>
                              <a:latin typeface="Cambria Math"/>
                            </a:rPr>
                            <m:t>−</m:t>
                          </m:r>
                          <m:r>
                            <a:rPr lang="en-US" altLang="zh-CN" sz="2800" b="1" i="1" smtClean="0">
                              <a:solidFill>
                                <a:srgbClr val="FF0000"/>
                              </a:solidFill>
                              <a:latin typeface="Cambria Math"/>
                            </a:rPr>
                            <m:t>𝟏</m:t>
                          </m:r>
                          <m:r>
                            <a:rPr lang="en-US" altLang="zh-CN" sz="2800" b="1" i="1" smtClean="0">
                              <a:solidFill>
                                <a:srgbClr val="FF0000"/>
                              </a:solidFill>
                              <a:latin typeface="Cambria Math"/>
                            </a:rPr>
                            <m:t>)</m:t>
                          </m:r>
                        </m:num>
                        <m:den>
                          <m:r>
                            <a:rPr lang="en-US" altLang="zh-CN" sz="2800" b="1" i="1" smtClean="0">
                              <a:solidFill>
                                <a:srgbClr val="FF0000"/>
                              </a:solidFill>
                              <a:latin typeface="Cambria Math"/>
                            </a:rPr>
                            <m:t>𝟐</m:t>
                          </m:r>
                        </m:den>
                      </m:f>
                    </m:oMath>
                  </m:oMathPara>
                </a14:m>
                <a:endParaRPr lang="zh-CN" altLang="en-US" sz="28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7239000" y="4296144"/>
                <a:ext cx="1689117" cy="910186"/>
              </a:xfrm>
              <a:prstGeom prst="rect">
                <a:avLst/>
              </a:prstGeom>
              <a:blipFill rotWithShape="1">
                <a:blip r:embed="rId4" cstate="print"/>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par>
                                <p:cTn id="23" presetID="16" presetClass="entr" presetSubtype="21"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par>
                                <p:cTn id="26" presetID="16" presetClass="entr" presetSubtype="21"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arn(inVertical)">
                                      <p:cBhvr>
                                        <p:cTn id="28" dur="500"/>
                                        <p:tgtEl>
                                          <p:spTgt spid="25"/>
                                        </p:tgtEl>
                                      </p:cBhvr>
                                    </p:animEffect>
                                  </p:childTnLst>
                                </p:cTn>
                              </p:par>
                              <p:par>
                                <p:cTn id="29" presetID="16" presetClass="entr" presetSubtype="21"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500"/>
                                        <p:tgtEl>
                                          <p:spTgt spid="23"/>
                                        </p:tgtEl>
                                      </p:cBhvr>
                                    </p:animEffect>
                                  </p:childTnLst>
                                </p:cTn>
                              </p:par>
                              <p:par>
                                <p:cTn id="32" presetID="16" presetClass="entr" presetSubtype="21"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inVertical)">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arn(inVertical)">
                                      <p:cBhvr>
                                        <p:cTn id="44" dur="500"/>
                                        <p:tgtEl>
                                          <p:spTgt spid="43"/>
                                        </p:tgtEl>
                                      </p:cBhvr>
                                    </p:animEffect>
                                  </p:childTnLst>
                                </p:cTn>
                              </p:par>
                              <p:par>
                                <p:cTn id="45" presetID="16" presetClass="entr" presetSubtype="21"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par>
                                <p:cTn id="48" presetID="16" presetClass="entr" presetSubtype="21"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barn(inVertical)">
                                      <p:cBhvr>
                                        <p:cTn id="50" dur="500"/>
                                        <p:tgtEl>
                                          <p:spTgt spid="37"/>
                                        </p:tgtEl>
                                      </p:cBhvr>
                                    </p:animEffect>
                                  </p:childTnLst>
                                </p:cTn>
                              </p:par>
                              <p:par>
                                <p:cTn id="51" presetID="16" presetClass="entr" presetSubtype="21"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arn(inVertical)">
                                      <p:cBhvr>
                                        <p:cTn id="53" dur="500"/>
                                        <p:tgtEl>
                                          <p:spTgt spid="41"/>
                                        </p:tgtEl>
                                      </p:cBhvr>
                                    </p:animEffect>
                                  </p:childTnLst>
                                </p:cTn>
                              </p:par>
                              <p:par>
                                <p:cTn id="54" presetID="16" presetClass="entr" presetSubtype="21"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barn(inVertical)">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linds(horizontal)">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barn(inVertical)">
                                      <p:cBhvr>
                                        <p:cTn id="6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sz="2400" dirty="0" smtClean="0"/>
                  <a:t>很久以来，</a:t>
                </a:r>
                <a:r>
                  <a:rPr kumimoji="1" lang="zh-CN" altLang="en-US" sz="2400" dirty="0" smtClean="0">
                    <a:latin typeface="Times New Roman"/>
                  </a:rPr>
                  <a:t>“</a:t>
                </a:r>
                <a:r>
                  <a:rPr kumimoji="1" lang="zh-CN" altLang="en-US" sz="2400" b="1" dirty="0" smtClean="0">
                    <a:solidFill>
                      <a:srgbClr val="FF0000"/>
                    </a:solidFill>
                  </a:rPr>
                  <a:t>密钥分发</a:t>
                </a:r>
                <a:r>
                  <a:rPr kumimoji="1" lang="zh-CN" altLang="en-US" sz="2400" dirty="0" smtClean="0">
                    <a:latin typeface="Times New Roman"/>
                  </a:rPr>
                  <a:t>”</a:t>
                </a:r>
                <a:r>
                  <a:rPr kumimoji="1" lang="zh-CN" altLang="en-US" sz="2400" dirty="0" smtClean="0"/>
                  <a:t>问题一直困扰着密码专家</a:t>
                </a:r>
                <a:endParaRPr kumimoji="1" lang="en-US" altLang="zh-CN" sz="2400" dirty="0" smtClean="0"/>
              </a:p>
              <a:p>
                <a:pPr lvl="1"/>
                <a:r>
                  <a:rPr kumimoji="1" lang="zh-CN" altLang="en-US" sz="2000" dirty="0" smtClean="0"/>
                  <a:t>二战时，德国高级指挥部每个月都需要分发《每日密钥》月刊给所有的</a:t>
                </a:r>
                <a:r>
                  <a:rPr kumimoji="1" lang="zh-CN" altLang="en-US" sz="2000" dirty="0" smtClean="0">
                    <a:latin typeface="Times New Roman"/>
                  </a:rPr>
                  <a:t>“</a:t>
                </a:r>
                <a:r>
                  <a:rPr kumimoji="1" lang="zh-CN" altLang="en-US" sz="2000" dirty="0" smtClean="0"/>
                  <a:t>思格玛</a:t>
                </a:r>
                <a:r>
                  <a:rPr kumimoji="1" lang="zh-CN" altLang="en-US" sz="2000" dirty="0" smtClean="0">
                    <a:latin typeface="Times New Roman"/>
                  </a:rPr>
                  <a:t>”</a:t>
                </a:r>
                <a:r>
                  <a:rPr kumimoji="1" lang="zh-CN" altLang="en-US" sz="2000" dirty="0" smtClean="0"/>
                  <a:t>机操作员。即使大多数时间都远离基地的</a:t>
                </a:r>
                <a14:m>
                  <m:oMath xmlns:m="http://schemas.openxmlformats.org/officeDocument/2006/math">
                    <m:r>
                      <a:rPr kumimoji="1" lang="en-US" altLang="zh-CN" sz="2000" i="1" dirty="0" smtClean="0">
                        <a:latin typeface="Cambria Math"/>
                      </a:rPr>
                      <m:t>𝑢</m:t>
                    </m:r>
                  </m:oMath>
                </a14:m>
                <a:r>
                  <a:rPr kumimoji="1" lang="zh-CN" altLang="en-US" sz="2000" dirty="0" smtClean="0"/>
                  <a:t>型潜艇也不得不想办法获得最新的密钥</a:t>
                </a:r>
                <a:endParaRPr kumimoji="1" lang="en-US" altLang="zh-CN" sz="2000" dirty="0" smtClean="0"/>
              </a:p>
              <a:p>
                <a:endParaRPr kumimoji="1" lang="zh-CN" altLang="en-US" sz="2400" dirty="0" smtClean="0"/>
              </a:p>
              <a:p>
                <a:pPr lvl="1"/>
                <a:r>
                  <a:rPr kumimoji="1" lang="zh-CN" altLang="en-US" sz="2000" dirty="0" smtClean="0"/>
                  <a:t>美国政府的密钥由</a:t>
                </a:r>
                <a:r>
                  <a:rPr kumimoji="1" lang="en-US" altLang="zh-CN" sz="2000" b="1" dirty="0" smtClean="0">
                    <a:solidFill>
                      <a:srgbClr val="FF0000"/>
                    </a:solidFill>
                  </a:rPr>
                  <a:t>COMSEC</a:t>
                </a:r>
                <a:r>
                  <a:rPr kumimoji="1" lang="en-US" altLang="zh-CN" sz="2000" dirty="0" smtClean="0"/>
                  <a:t>(</a:t>
                </a:r>
                <a:r>
                  <a:rPr kumimoji="1" lang="zh-CN" altLang="en-US" sz="2000" dirty="0" smtClean="0"/>
                  <a:t>通讯安全局)掌管和分发。70年代，</a:t>
                </a:r>
                <a:r>
                  <a:rPr kumimoji="1" lang="en-US" altLang="zh-CN" sz="2000" dirty="0" smtClean="0"/>
                  <a:t>COMSEC</a:t>
                </a:r>
                <a:r>
                  <a:rPr kumimoji="1" lang="zh-CN" altLang="en-US" sz="2000" dirty="0" smtClean="0"/>
                  <a:t>每天分发的密钥数以吨计。当装载着</a:t>
                </a:r>
                <a:r>
                  <a:rPr kumimoji="1" lang="en-US" altLang="zh-CN" sz="2000" dirty="0" smtClean="0"/>
                  <a:t>COMSEC</a:t>
                </a:r>
                <a:r>
                  <a:rPr kumimoji="1" lang="zh-CN" altLang="en-US" sz="2000" dirty="0" smtClean="0"/>
                  <a:t>密钥的船靠港时，密码分发员会到甲板上收集各种卡片、纸带以及软盘和其他一切贮存密钥的介质。然后，把它们分发给客户</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963" t="-1491" r="-1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612505C-60C1-4C8B-B999-5A6C1EFAD7B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a:t>
            </a:fld>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8077200" cy="563563"/>
          </a:xfrm>
        </p:spPr>
        <p:txBody>
          <a:bodyPr/>
          <a:lstStyle/>
          <a:p>
            <a:r>
              <a:rPr lang="zh-CN" altLang="en-US" dirty="0" smtClean="0"/>
              <a:t>对称</a:t>
            </a:r>
            <a:r>
              <a:rPr lang="zh-CN" altLang="en-US" dirty="0"/>
              <a:t>加密</a:t>
            </a:r>
            <a:r>
              <a:rPr lang="zh-CN" altLang="en-US" dirty="0" smtClean="0"/>
              <a:t>体制的不足</a:t>
            </a:r>
            <a:r>
              <a:rPr lang="en-US" altLang="zh-CN" dirty="0" smtClean="0"/>
              <a:t>—</a:t>
            </a:r>
            <a:r>
              <a:rPr lang="zh-CN" altLang="en-US" dirty="0" smtClean="0"/>
              <a:t>签名和认证问题</a:t>
            </a:r>
            <a:endParaRPr lang="zh-CN" altLang="en-US" dirty="0"/>
          </a:p>
        </p:txBody>
      </p:sp>
      <p:sp>
        <p:nvSpPr>
          <p:cNvPr id="3" name="内容占位符 2"/>
          <p:cNvSpPr>
            <a:spLocks noGrp="1"/>
          </p:cNvSpPr>
          <p:nvPr>
            <p:ph idx="1"/>
          </p:nvPr>
        </p:nvSpPr>
        <p:spPr/>
        <p:txBody>
          <a:bodyPr/>
          <a:lstStyle/>
          <a:p>
            <a:r>
              <a:rPr lang="zh-CN" altLang="en-US" dirty="0" smtClean="0"/>
              <a:t>对称密码体制中，通信双方共享密钥，因此</a:t>
            </a:r>
            <a:endParaRPr lang="en-US" altLang="zh-CN" dirty="0" smtClean="0"/>
          </a:p>
          <a:p>
            <a:pPr lvl="1"/>
            <a:r>
              <a:rPr lang="zh-CN" altLang="en-US" dirty="0" smtClean="0"/>
              <a:t>接收方可以伪造原文</a:t>
            </a:r>
            <a:r>
              <a:rPr lang="en-US" altLang="zh-CN" dirty="0" smtClean="0"/>
              <a:t>—</a:t>
            </a:r>
            <a:r>
              <a:rPr lang="zh-CN" altLang="en-US" dirty="0" smtClean="0"/>
              <a:t>不能实现</a:t>
            </a:r>
            <a:r>
              <a:rPr lang="zh-CN" altLang="en-US" b="1" dirty="0" smtClean="0">
                <a:solidFill>
                  <a:srgbClr val="FF0000"/>
                </a:solidFill>
              </a:rPr>
              <a:t>鉴别认证</a:t>
            </a:r>
            <a:endParaRPr lang="en-US" altLang="zh-CN" b="1" dirty="0" smtClean="0">
              <a:solidFill>
                <a:srgbClr val="FF0000"/>
              </a:solidFill>
            </a:endParaRPr>
          </a:p>
          <a:p>
            <a:pPr lvl="1"/>
            <a:r>
              <a:rPr lang="zh-CN" altLang="en-US" dirty="0" smtClean="0"/>
              <a:t>发送方也可以否认</a:t>
            </a:r>
            <a:r>
              <a:rPr lang="en-US" altLang="zh-CN" dirty="0" smtClean="0"/>
              <a:t>—</a:t>
            </a:r>
            <a:r>
              <a:rPr lang="zh-CN" altLang="en-US" dirty="0" smtClean="0"/>
              <a:t>不能实现</a:t>
            </a:r>
            <a:r>
              <a:rPr lang="zh-CN" altLang="en-US" b="1" dirty="0" smtClean="0">
                <a:solidFill>
                  <a:srgbClr val="FF0000"/>
                </a:solidFill>
              </a:rPr>
              <a:t>不可否认性</a:t>
            </a:r>
            <a:endParaRPr lang="en-US" altLang="zh-CN" b="1" dirty="0" smtClean="0">
              <a:solidFill>
                <a:srgbClr val="FF0000"/>
              </a:solidFill>
            </a:endParaRPr>
          </a:p>
          <a:p>
            <a:pPr lvl="1"/>
            <a:endParaRPr lang="en-US" altLang="zh-CN" dirty="0" smtClean="0"/>
          </a:p>
          <a:p>
            <a:r>
              <a:rPr lang="zh-CN" altLang="en-US" dirty="0" smtClean="0"/>
              <a:t>尤其在</a:t>
            </a:r>
            <a:r>
              <a:rPr lang="zh-CN" altLang="en-US" b="1" dirty="0" smtClean="0">
                <a:solidFill>
                  <a:srgbClr val="FF0000"/>
                </a:solidFill>
              </a:rPr>
              <a:t>电子商务</a:t>
            </a:r>
            <a:r>
              <a:rPr lang="zh-CN" altLang="en-US" dirty="0" smtClean="0"/>
              <a:t>等网络应用中，互不认识的网络用户之间进行安全交易时，不能解决陌生人之间的</a:t>
            </a:r>
            <a:r>
              <a:rPr lang="zh-CN" altLang="en-US" dirty="0" smtClean="0">
                <a:solidFill>
                  <a:srgbClr val="FF0000"/>
                </a:solidFill>
              </a:rPr>
              <a:t>身份认证</a:t>
            </a:r>
            <a:r>
              <a:rPr lang="zh-CN" altLang="en-US" dirty="0" smtClean="0"/>
              <a:t>和交易</a:t>
            </a:r>
            <a:r>
              <a:rPr lang="zh-CN" altLang="en-US" dirty="0" smtClean="0">
                <a:solidFill>
                  <a:srgbClr val="FF0000"/>
                </a:solidFill>
              </a:rPr>
              <a:t>信息认证</a:t>
            </a:r>
            <a:r>
              <a:rPr lang="zh-CN" altLang="en-US" dirty="0" smtClean="0"/>
              <a:t>问题</a:t>
            </a:r>
            <a:endParaRPr lang="zh-CN" altLang="en-US" dirty="0"/>
          </a:p>
        </p:txBody>
      </p:sp>
      <p:sp>
        <p:nvSpPr>
          <p:cNvPr id="4" name="日期占位符 3"/>
          <p:cNvSpPr>
            <a:spLocks noGrp="1"/>
          </p:cNvSpPr>
          <p:nvPr>
            <p:ph type="dt" sz="half" idx="10"/>
          </p:nvPr>
        </p:nvSpPr>
        <p:spPr/>
        <p:txBody>
          <a:bodyPr/>
          <a:lstStyle/>
          <a:p>
            <a:fld id="{D98F4578-7CFB-4DDB-87AE-AC43DB680C4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a:t>
            </a:fld>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解决方法</a:t>
            </a:r>
            <a:r>
              <a:rPr lang="en-US" altLang="zh-CN" dirty="0" smtClean="0"/>
              <a:t>—</a:t>
            </a:r>
            <a:r>
              <a:rPr lang="zh-CN" altLang="en-US" dirty="0" smtClean="0"/>
              <a:t>公钥密码体制</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00"/>
                </a:solidFill>
              </a:rPr>
              <a:t>公钥密码（非对称密码）：</a:t>
            </a:r>
            <a:r>
              <a:rPr lang="zh-CN" altLang="en-US" dirty="0" smtClean="0"/>
              <a:t>每个用户都分别拥有两个密钥：</a:t>
            </a:r>
            <a:r>
              <a:rPr lang="zh-CN" altLang="en-US" b="1" dirty="0" smtClean="0">
                <a:solidFill>
                  <a:srgbClr val="FF00FF"/>
                </a:solidFill>
              </a:rPr>
              <a:t>加密密钥</a:t>
            </a:r>
            <a:r>
              <a:rPr lang="en-US" altLang="zh-CN" b="1" dirty="0" smtClean="0">
                <a:solidFill>
                  <a:srgbClr val="FF00FF"/>
                </a:solidFill>
              </a:rPr>
              <a:t>(</a:t>
            </a:r>
            <a:r>
              <a:rPr lang="zh-CN" altLang="en-US" b="1" dirty="0" smtClean="0">
                <a:solidFill>
                  <a:srgbClr val="FF00FF"/>
                </a:solidFill>
              </a:rPr>
              <a:t>公钥</a:t>
            </a:r>
            <a:r>
              <a:rPr lang="en-US" altLang="zh-CN" b="1" dirty="0" smtClean="0">
                <a:solidFill>
                  <a:srgbClr val="FF00FF"/>
                </a:solidFill>
              </a:rPr>
              <a:t>)</a:t>
            </a:r>
            <a:r>
              <a:rPr lang="zh-CN" altLang="en-US" dirty="0" smtClean="0"/>
              <a:t>与</a:t>
            </a:r>
            <a:r>
              <a:rPr lang="zh-CN" altLang="en-US" b="1" dirty="0" smtClean="0">
                <a:solidFill>
                  <a:srgbClr val="FF00FF"/>
                </a:solidFill>
              </a:rPr>
              <a:t>解密密钥</a:t>
            </a:r>
            <a:r>
              <a:rPr lang="en-US" altLang="zh-CN" b="1" dirty="0" smtClean="0">
                <a:solidFill>
                  <a:srgbClr val="FF00FF"/>
                </a:solidFill>
              </a:rPr>
              <a:t>(</a:t>
            </a:r>
            <a:r>
              <a:rPr lang="zh-CN" altLang="en-US" b="1" dirty="0" smtClean="0">
                <a:solidFill>
                  <a:srgbClr val="FF00FF"/>
                </a:solidFill>
              </a:rPr>
              <a:t>私钥</a:t>
            </a:r>
            <a:r>
              <a:rPr lang="en-US" altLang="zh-CN" b="1" dirty="0">
                <a:solidFill>
                  <a:srgbClr val="FF00FF"/>
                </a:solidFill>
              </a:rPr>
              <a:t>) </a:t>
            </a:r>
            <a:r>
              <a:rPr lang="zh-CN" altLang="en-US" dirty="0" smtClean="0"/>
              <a:t>，两者并不相同，且由</a:t>
            </a:r>
            <a:r>
              <a:rPr lang="zh-CN" altLang="en-US" dirty="0" smtClean="0">
                <a:solidFill>
                  <a:srgbClr val="CC3300"/>
                </a:solidFill>
              </a:rPr>
              <a:t>加密密钥得到解密密钥在计算上不可行</a:t>
            </a:r>
            <a:r>
              <a:rPr lang="zh-CN" altLang="en-US" dirty="0" smtClean="0"/>
              <a:t>。</a:t>
            </a:r>
            <a:r>
              <a:rPr lang="zh-CN" altLang="en-US" dirty="0" smtClean="0">
                <a:solidFill>
                  <a:srgbClr val="CC3300"/>
                </a:solidFill>
              </a:rPr>
              <a:t>加密密钥是公开</a:t>
            </a:r>
            <a:endParaRPr lang="en-US" altLang="zh-CN" dirty="0" smtClean="0"/>
          </a:p>
          <a:p>
            <a:endParaRPr lang="en-US" altLang="zh-CN" dirty="0" smtClean="0"/>
          </a:p>
        </p:txBody>
      </p:sp>
      <p:sp>
        <p:nvSpPr>
          <p:cNvPr id="4" name="日期占位符 3"/>
          <p:cNvSpPr>
            <a:spLocks noGrp="1"/>
          </p:cNvSpPr>
          <p:nvPr>
            <p:ph type="dt" sz="half" idx="10"/>
          </p:nvPr>
        </p:nvSpPr>
        <p:spPr/>
        <p:txBody>
          <a:bodyPr/>
          <a:lstStyle/>
          <a:p>
            <a:fld id="{1EC852A5-86B2-42F0-A054-54C9F3380B9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a:t>
            </a:fld>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3733799"/>
            <a:ext cx="3733800" cy="2477885"/>
          </a:xfrm>
          <a:prstGeom prst="rect">
            <a:avLst/>
          </a:prstGeom>
        </p:spPr>
      </p:pic>
      <p:sp>
        <p:nvSpPr>
          <p:cNvPr id="8" name="TextBox 7"/>
          <p:cNvSpPr txBox="1"/>
          <p:nvPr/>
        </p:nvSpPr>
        <p:spPr>
          <a:xfrm>
            <a:off x="636104" y="3733800"/>
            <a:ext cx="4114800" cy="2677656"/>
          </a:xfrm>
          <a:prstGeom prst="rect">
            <a:avLst/>
          </a:prstGeom>
          <a:noFill/>
        </p:spPr>
        <p:txBody>
          <a:bodyPr wrap="square" rtlCol="0">
            <a:spAutoFit/>
          </a:bodyPr>
          <a:lstStyle/>
          <a:p>
            <a:r>
              <a:rPr kumimoji="1" lang="zh-CN" altLang="en-US" sz="2400" b="1" dirty="0">
                <a:solidFill>
                  <a:srgbClr val="692AA2"/>
                </a:solidFill>
              </a:rPr>
              <a:t>类比：</a:t>
            </a:r>
            <a:r>
              <a:rPr kumimoji="1" lang="zh-CN" altLang="en-US" sz="2400" dirty="0"/>
              <a:t>任何人只需按一下就可以把锁关上，但只有有钥匙的人才能把锁打开。关锁(加密)是容易的，人人都可以做到，但开锁(解密)只能由有钥匙的人来做。知道关锁的知识无助于</a:t>
            </a:r>
            <a:r>
              <a:rPr kumimoji="1" lang="zh-CN" altLang="en-US" sz="2400" dirty="0" smtClean="0"/>
              <a:t>开锁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1976</a:t>
            </a:r>
            <a:r>
              <a:rPr lang="zh-CN" altLang="en-US" dirty="0" smtClean="0"/>
              <a:t>年，美国学者</a:t>
            </a:r>
            <a:r>
              <a:rPr lang="en-US" altLang="zh-CN" b="1" dirty="0" err="1" smtClean="0">
                <a:solidFill>
                  <a:srgbClr val="FF0000"/>
                </a:solidFill>
              </a:rPr>
              <a:t>Diffie</a:t>
            </a:r>
            <a:r>
              <a:rPr lang="zh-CN" altLang="en-US" dirty="0" smtClean="0"/>
              <a:t>和</a:t>
            </a:r>
            <a:r>
              <a:rPr lang="en-US" altLang="zh-CN" b="1" dirty="0" smtClean="0">
                <a:solidFill>
                  <a:srgbClr val="FF0000"/>
                </a:solidFill>
              </a:rPr>
              <a:t>Hellman</a:t>
            </a:r>
            <a:r>
              <a:rPr lang="zh-CN" altLang="en-US" dirty="0" smtClean="0"/>
              <a:t>在美国国家计算机会议上提出了</a:t>
            </a:r>
            <a:r>
              <a:rPr lang="zh-CN" altLang="en-US" b="1" dirty="0" smtClean="0">
                <a:solidFill>
                  <a:srgbClr val="FF0000"/>
                </a:solidFill>
              </a:rPr>
              <a:t>公钥密码体制</a:t>
            </a:r>
            <a:r>
              <a:rPr lang="zh-CN" altLang="en-US" dirty="0" smtClean="0"/>
              <a:t>的概念，并将该开创性的论文</a:t>
            </a:r>
            <a:r>
              <a:rPr lang="en-US" altLang="zh-CN" dirty="0" smtClean="0"/>
              <a:t>《</a:t>
            </a:r>
            <a:r>
              <a:rPr lang="zh-CN" altLang="en-US" b="1" dirty="0" smtClean="0">
                <a:solidFill>
                  <a:srgbClr val="692AA2"/>
                </a:solidFill>
              </a:rPr>
              <a:t>密码学的新方向</a:t>
            </a:r>
            <a:r>
              <a:rPr lang="en-US" altLang="zh-CN" dirty="0" smtClean="0"/>
              <a:t>》</a:t>
            </a:r>
            <a:r>
              <a:rPr lang="zh-CN" altLang="en-US" dirty="0" smtClean="0"/>
              <a:t>（“</a:t>
            </a:r>
            <a:r>
              <a:rPr lang="en-US" altLang="zh-CN" dirty="0" smtClean="0"/>
              <a:t>New Directions in Cryptography</a:t>
            </a:r>
            <a:r>
              <a:rPr lang="zh-CN" altLang="en-US" dirty="0" smtClean="0"/>
              <a:t>”）发表在</a:t>
            </a:r>
            <a:r>
              <a:rPr lang="en-US" altLang="zh-CN" dirty="0" smtClean="0"/>
              <a:t>IEEE</a:t>
            </a:r>
            <a:r>
              <a:rPr lang="zh-CN" altLang="en-US" dirty="0" smtClean="0"/>
              <a:t>杂志信息论卷上，成为近代密码学的又一里程碑</a:t>
            </a:r>
            <a:endParaRPr lang="en-US" altLang="zh-CN" dirty="0" smtClean="0"/>
          </a:p>
          <a:p>
            <a:endParaRPr lang="en-US" altLang="zh-CN" dirty="0" smtClean="0"/>
          </a:p>
          <a:p>
            <a:r>
              <a:rPr lang="zh-CN" altLang="en-US" dirty="0" smtClean="0"/>
              <a:t>同时，以色列的</a:t>
            </a:r>
            <a:r>
              <a:rPr lang="en-US" altLang="zh-CN" dirty="0" err="1" smtClean="0"/>
              <a:t>Merkle</a:t>
            </a:r>
            <a:r>
              <a:rPr lang="zh-CN" altLang="en-US" dirty="0" smtClean="0"/>
              <a:t>也独立的提出了该思想，但是论文发表稍晚（</a:t>
            </a:r>
            <a:r>
              <a:rPr lang="en-US" altLang="zh-CN" dirty="0" smtClean="0"/>
              <a:t>1978</a:t>
            </a:r>
            <a:r>
              <a:rPr lang="zh-CN" altLang="en-US" dirty="0" smtClean="0"/>
              <a:t>年，论文出版的原因）</a:t>
            </a:r>
            <a:endParaRPr lang="zh-CN" altLang="en-US" dirty="0"/>
          </a:p>
        </p:txBody>
      </p:sp>
      <p:sp>
        <p:nvSpPr>
          <p:cNvPr id="4" name="日期占位符 3"/>
          <p:cNvSpPr>
            <a:spLocks noGrp="1"/>
          </p:cNvSpPr>
          <p:nvPr>
            <p:ph type="dt" sz="half" idx="10"/>
          </p:nvPr>
        </p:nvSpPr>
        <p:spPr/>
        <p:txBody>
          <a:bodyPr/>
          <a:lstStyle/>
          <a:p>
            <a:fld id="{302FD8BA-5EAD-46D5-9D64-D22C05E9FF5B}"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a:t>
            </a:fld>
            <a:endParaRPr lang="en-US" altLang="zh-CN" dirty="0"/>
          </a:p>
        </p:txBody>
      </p:sp>
      <p:sp>
        <p:nvSpPr>
          <p:cNvPr id="7" name="标题 1"/>
          <p:cNvSpPr>
            <a:spLocks noGrp="1"/>
          </p:cNvSpPr>
          <p:nvPr>
            <p:ph type="title"/>
          </p:nvPr>
        </p:nvSpPr>
        <p:spPr/>
        <p:txBody>
          <a:bodyPr/>
          <a:lstStyle/>
          <a:p>
            <a:r>
              <a:rPr lang="zh-CN" altLang="en-US" dirty="0" smtClean="0"/>
              <a:t>解决方法</a:t>
            </a:r>
            <a:r>
              <a:rPr lang="en-US" altLang="zh-CN" dirty="0" smtClean="0"/>
              <a:t>—</a:t>
            </a:r>
            <a:r>
              <a:rPr lang="zh-CN" altLang="en-US" dirty="0" smtClean="0"/>
              <a:t>公钥密码体制</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Diffie</a:t>
            </a:r>
            <a:r>
              <a:rPr lang="en-US" altLang="zh-CN" dirty="0" smtClean="0"/>
              <a:t>-Hellman-</a:t>
            </a:r>
            <a:r>
              <a:rPr lang="en-US" altLang="zh-CN" dirty="0" err="1" smtClean="0"/>
              <a:t>Merkle</a:t>
            </a:r>
            <a:r>
              <a:rPr lang="en-US" altLang="zh-CN" dirty="0" smtClean="0"/>
              <a:t> </a:t>
            </a:r>
            <a:endParaRPr lang="zh-CN" altLang="en-US" dirty="0"/>
          </a:p>
        </p:txBody>
      </p:sp>
      <p:sp>
        <p:nvSpPr>
          <p:cNvPr id="4" name="日期占位符 3"/>
          <p:cNvSpPr>
            <a:spLocks noGrp="1"/>
          </p:cNvSpPr>
          <p:nvPr>
            <p:ph type="dt" sz="half" idx="10"/>
          </p:nvPr>
        </p:nvSpPr>
        <p:spPr/>
        <p:txBody>
          <a:bodyPr/>
          <a:lstStyle/>
          <a:p>
            <a:fld id="{62BEE2FD-2A4B-449A-B894-C51C2404A6CD}"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a:t>
            </a:fld>
            <a:endParaRPr lang="en-US" altLang="zh-CN" dirty="0"/>
          </a:p>
        </p:txBody>
      </p:sp>
      <p:pic>
        <p:nvPicPr>
          <p:cNvPr id="7" name="Picture 5" descr="diffie_hellman_merkle"/>
          <p:cNvPicPr>
            <a:picLocks noChangeAspect="1" noChangeArrowheads="1"/>
          </p:cNvPicPr>
          <p:nvPr/>
        </p:nvPicPr>
        <p:blipFill>
          <a:blip r:embed="rId2" cstate="print"/>
          <a:srcRect/>
          <a:stretch>
            <a:fillRect/>
          </a:stretch>
        </p:blipFill>
        <p:spPr bwMode="auto">
          <a:xfrm>
            <a:off x="762000" y="1600200"/>
            <a:ext cx="7200900" cy="4437062"/>
          </a:xfrm>
          <a:prstGeom prst="rect">
            <a:avLst/>
          </a:prstGeom>
          <a:noFill/>
          <a:ln w="9525">
            <a:noFill/>
            <a:miter lim="800000"/>
            <a:headEnd/>
            <a:tailEnd/>
          </a:ln>
        </p:spPr>
      </p:pic>
      <p:pic>
        <p:nvPicPr>
          <p:cNvPr id="8" name="Picture 5" descr="280651254_21d11e0640"/>
          <p:cNvPicPr>
            <a:picLocks noChangeAspect="1" noChangeArrowheads="1"/>
          </p:cNvPicPr>
          <p:nvPr/>
        </p:nvPicPr>
        <p:blipFill>
          <a:blip r:embed="rId3" cstate="print"/>
          <a:srcRect/>
          <a:stretch>
            <a:fillRect/>
          </a:stretch>
        </p:blipFill>
        <p:spPr bwMode="auto">
          <a:xfrm>
            <a:off x="457200" y="1600200"/>
            <a:ext cx="7885113" cy="4530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t>Whitfield </a:t>
            </a:r>
            <a:r>
              <a:rPr lang="en-US" b="0" dirty="0" err="1" smtClean="0"/>
              <a:t>Diffie</a:t>
            </a:r>
            <a:endParaRPr lang="zh-CN" altLang="en-US" dirty="0"/>
          </a:p>
        </p:txBody>
      </p:sp>
      <p:pic>
        <p:nvPicPr>
          <p:cNvPr id="7" name="内容占位符 6" descr="Diffie.jpg"/>
          <p:cNvPicPr>
            <a:picLocks noGrp="1" noChangeAspect="1"/>
          </p:cNvPicPr>
          <p:nvPr>
            <p:ph idx="1"/>
          </p:nvPr>
        </p:nvPicPr>
        <p:blipFill>
          <a:blip r:embed="rId2" cstate="print"/>
          <a:stretch>
            <a:fillRect/>
          </a:stretch>
        </p:blipFill>
        <p:spPr>
          <a:xfrm>
            <a:off x="152400" y="1524000"/>
            <a:ext cx="3704232" cy="4495800"/>
          </a:xfrm>
        </p:spPr>
      </p:pic>
      <p:sp>
        <p:nvSpPr>
          <p:cNvPr id="4" name="日期占位符 3"/>
          <p:cNvSpPr>
            <a:spLocks noGrp="1"/>
          </p:cNvSpPr>
          <p:nvPr>
            <p:ph type="dt" sz="half" idx="10"/>
          </p:nvPr>
        </p:nvSpPr>
        <p:spPr/>
        <p:txBody>
          <a:bodyPr/>
          <a:lstStyle/>
          <a:p>
            <a:fld id="{67FF6655-938D-444C-BE0E-7B28F2B3D692}"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17</a:t>
            </a:fld>
            <a:endParaRPr lang="en-US" altLang="zh-CN" dirty="0"/>
          </a:p>
        </p:txBody>
      </p:sp>
      <p:sp>
        <p:nvSpPr>
          <p:cNvPr id="8" name="TextBox 7"/>
          <p:cNvSpPr txBox="1"/>
          <p:nvPr/>
        </p:nvSpPr>
        <p:spPr>
          <a:xfrm>
            <a:off x="4038600" y="1447800"/>
            <a:ext cx="4876800" cy="4247317"/>
          </a:xfrm>
          <a:prstGeom prst="rect">
            <a:avLst/>
          </a:prstGeom>
          <a:noFill/>
        </p:spPr>
        <p:txBody>
          <a:bodyPr wrap="square" rtlCol="0">
            <a:spAutoFit/>
          </a:bodyPr>
          <a:lstStyle/>
          <a:p>
            <a:pPr>
              <a:buFont typeface="Arial" pitchFamily="34" charset="0"/>
              <a:buChar char="•"/>
            </a:pPr>
            <a:r>
              <a:rPr lang="zh-CN" altLang="en-US" sz="1800" dirty="0" smtClean="0"/>
              <a:t>世界著名的密码技术与安全技术专家，</a:t>
            </a:r>
            <a:r>
              <a:rPr lang="en-US" altLang="zh-CN" sz="1800" dirty="0" smtClean="0"/>
              <a:t>1991</a:t>
            </a:r>
            <a:r>
              <a:rPr lang="zh-CN" altLang="en-US" sz="1800" dirty="0" smtClean="0"/>
              <a:t>年加盟</a:t>
            </a:r>
            <a:r>
              <a:rPr lang="en-US" altLang="zh-CN" sz="1800" dirty="0" smtClean="0"/>
              <a:t>Sun</a:t>
            </a:r>
            <a:r>
              <a:rPr lang="zh-CN" altLang="en-US" sz="1800" dirty="0" smtClean="0"/>
              <a:t>公司，在</a:t>
            </a:r>
            <a:r>
              <a:rPr lang="en-US" altLang="zh-CN" sz="1800" dirty="0" smtClean="0"/>
              <a:t>Sun</a:t>
            </a:r>
            <a:r>
              <a:rPr lang="zh-CN" altLang="en-US" sz="1800" dirty="0" smtClean="0"/>
              <a:t>实验室工作</a:t>
            </a:r>
          </a:p>
          <a:p>
            <a:pPr>
              <a:buFont typeface="Arial" pitchFamily="34" charset="0"/>
              <a:buChar char="•"/>
            </a:pPr>
            <a:r>
              <a:rPr lang="zh-CN" altLang="en-US" sz="1800" dirty="0" smtClean="0"/>
              <a:t>此前，他曾在北方电讯任安全系统经理达</a:t>
            </a:r>
            <a:r>
              <a:rPr lang="en-US" altLang="zh-CN" sz="1800" dirty="0" smtClean="0"/>
              <a:t>20</a:t>
            </a:r>
            <a:r>
              <a:rPr lang="zh-CN" altLang="en-US" sz="1800" dirty="0" smtClean="0"/>
              <a:t>年之久</a:t>
            </a:r>
            <a:endParaRPr lang="en-US" altLang="zh-CN" sz="1800" dirty="0" smtClean="0"/>
          </a:p>
          <a:p>
            <a:pPr>
              <a:buFont typeface="Arial" pitchFamily="34" charset="0"/>
              <a:buChar char="•"/>
            </a:pPr>
            <a:r>
              <a:rPr lang="zh-CN" altLang="en-US" sz="1800" b="1" dirty="0" smtClean="0">
                <a:solidFill>
                  <a:srgbClr val="FF00FF"/>
                </a:solidFill>
              </a:rPr>
              <a:t>“公钥加密”概念的发明人</a:t>
            </a:r>
            <a:r>
              <a:rPr lang="zh-CN" altLang="en-US" sz="1800" dirty="0" smtClean="0"/>
              <a:t>，被业界公认为信息技术安全事物的权威人士</a:t>
            </a:r>
            <a:endParaRPr lang="en-US" altLang="zh-CN" sz="1800" dirty="0" smtClean="0"/>
          </a:p>
          <a:p>
            <a:pPr>
              <a:buFont typeface="Arial" pitchFamily="34" charset="0"/>
              <a:buChar char="•"/>
            </a:pPr>
            <a:r>
              <a:rPr lang="en-US" altLang="zh-CN" sz="1800" dirty="0" smtClean="0"/>
              <a:t>20 </a:t>
            </a:r>
            <a:r>
              <a:rPr lang="zh-CN" altLang="en-US" sz="1800" dirty="0" smtClean="0"/>
              <a:t>世纪 </a:t>
            </a:r>
            <a:r>
              <a:rPr lang="en-US" altLang="zh-CN" sz="1800" dirty="0" smtClean="0"/>
              <a:t>90 </a:t>
            </a:r>
            <a:r>
              <a:rPr lang="zh-CN" altLang="en-US" sz="1800" dirty="0" smtClean="0"/>
              <a:t>年代，主要研究密码技术的公用策略方面，并多次在美国参议院和众议院作证</a:t>
            </a:r>
            <a:endParaRPr lang="en-US" altLang="zh-CN" sz="1800" dirty="0" smtClean="0"/>
          </a:p>
          <a:p>
            <a:pPr>
              <a:buFont typeface="Arial" pitchFamily="34" charset="0"/>
              <a:buChar char="•"/>
            </a:pPr>
            <a:r>
              <a:rPr lang="en-US" altLang="zh-CN" sz="1800" dirty="0" err="1" smtClean="0"/>
              <a:t>Diffie</a:t>
            </a:r>
            <a:r>
              <a:rPr lang="zh-CN" altLang="en-US" sz="1800" dirty="0" smtClean="0"/>
              <a:t>是马可尼基金会 </a:t>
            </a:r>
            <a:r>
              <a:rPr lang="en-US" altLang="zh-CN" sz="1800" dirty="0" smtClean="0"/>
              <a:t>(Marconi Foundation) </a:t>
            </a:r>
            <a:r>
              <a:rPr lang="zh-CN" altLang="en-US" sz="1800" dirty="0" smtClean="0"/>
              <a:t>成员，并且从许多机构 </a:t>
            </a:r>
            <a:r>
              <a:rPr lang="en-US" altLang="zh-CN" sz="1800" dirty="0" smtClean="0"/>
              <a:t>-- </a:t>
            </a:r>
            <a:r>
              <a:rPr lang="zh-CN" altLang="en-US" sz="1800" dirty="0" smtClean="0"/>
              <a:t>美国电气及电子工程师学会</a:t>
            </a:r>
            <a:r>
              <a:rPr lang="en-US" altLang="zh-CN" sz="1800" dirty="0" smtClean="0"/>
              <a:t>(IEEE)</a:t>
            </a:r>
            <a:r>
              <a:rPr lang="zh-CN" altLang="en-US" sz="1800" dirty="0" smtClean="0"/>
              <a:t>、电子前沿基金会 </a:t>
            </a:r>
            <a:r>
              <a:rPr lang="en-US" altLang="zh-CN" sz="1800" dirty="0" smtClean="0"/>
              <a:t>(Electronic Frontiers Foundation)</a:t>
            </a:r>
            <a:r>
              <a:rPr lang="zh-CN" altLang="en-US" sz="1800" dirty="0" smtClean="0"/>
              <a:t>、美国标准技术研究所</a:t>
            </a:r>
            <a:r>
              <a:rPr lang="en-US" altLang="zh-CN" sz="1800" dirty="0" smtClean="0"/>
              <a:t>(NIST)</a:t>
            </a:r>
            <a:r>
              <a:rPr lang="zh-CN" altLang="en-US" sz="1800" dirty="0" smtClean="0"/>
              <a:t>、美国国家安全局 </a:t>
            </a:r>
            <a:r>
              <a:rPr lang="en-US" altLang="zh-CN" sz="1800" dirty="0" smtClean="0"/>
              <a:t>(NSA)</a:t>
            </a:r>
            <a:r>
              <a:rPr lang="zh-CN" altLang="en-US" sz="1800" dirty="0" smtClean="0"/>
              <a:t>、富兰克林研究所 </a:t>
            </a:r>
            <a:r>
              <a:rPr lang="en-US" altLang="zh-CN" sz="1800" dirty="0" smtClean="0"/>
              <a:t>(Franklin Institute) </a:t>
            </a:r>
            <a:r>
              <a:rPr lang="zh-CN" altLang="en-US" sz="1800" dirty="0" smtClean="0"/>
              <a:t>和 美国计算机协会 </a:t>
            </a:r>
            <a:r>
              <a:rPr lang="en-US" altLang="zh-CN" sz="1800" dirty="0" smtClean="0"/>
              <a:t>(ACM) --</a:t>
            </a:r>
            <a:r>
              <a:rPr lang="zh-CN" altLang="en-US" sz="1800" dirty="0" smtClean="0"/>
              <a:t>获得多种奖项</a:t>
            </a:r>
            <a:endParaRPr lang="zh-CN" altLang="en-US" sz="1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Martin E. Hellman</a:t>
            </a:r>
            <a:endParaRPr lang="zh-CN" altLang="en-US" dirty="0"/>
          </a:p>
        </p:txBody>
      </p:sp>
      <p:pic>
        <p:nvPicPr>
          <p:cNvPr id="7" name="内容占位符 6" descr="Hellman.jpg"/>
          <p:cNvPicPr>
            <a:picLocks noGrp="1" noChangeAspect="1"/>
          </p:cNvPicPr>
          <p:nvPr>
            <p:ph idx="1"/>
          </p:nvPr>
        </p:nvPicPr>
        <p:blipFill>
          <a:blip r:embed="rId2" cstate="print"/>
          <a:stretch>
            <a:fillRect/>
          </a:stretch>
        </p:blipFill>
        <p:spPr>
          <a:xfrm>
            <a:off x="228600" y="1981200"/>
            <a:ext cx="3048000" cy="3632200"/>
          </a:xfrm>
        </p:spPr>
      </p:pic>
      <p:sp>
        <p:nvSpPr>
          <p:cNvPr id="4" name="日期占位符 3"/>
          <p:cNvSpPr>
            <a:spLocks noGrp="1"/>
          </p:cNvSpPr>
          <p:nvPr>
            <p:ph type="dt" sz="half" idx="10"/>
          </p:nvPr>
        </p:nvSpPr>
        <p:spPr/>
        <p:txBody>
          <a:bodyPr/>
          <a:lstStyle/>
          <a:p>
            <a:fld id="{1EF61200-B20F-468C-BCA6-6EB94F2DC5CD}"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a:t>
            </a:fld>
            <a:endParaRPr lang="en-US" altLang="zh-CN" dirty="0"/>
          </a:p>
        </p:txBody>
      </p:sp>
      <p:sp>
        <p:nvSpPr>
          <p:cNvPr id="8" name="TextBox 7"/>
          <p:cNvSpPr txBox="1"/>
          <p:nvPr/>
        </p:nvSpPr>
        <p:spPr>
          <a:xfrm>
            <a:off x="3429000" y="1752600"/>
            <a:ext cx="5562600" cy="4739759"/>
          </a:xfrm>
          <a:prstGeom prst="rect">
            <a:avLst/>
          </a:prstGeom>
          <a:noFill/>
        </p:spPr>
        <p:txBody>
          <a:bodyPr wrap="square" rtlCol="0">
            <a:spAutoFit/>
          </a:bodyPr>
          <a:lstStyle/>
          <a:p>
            <a:pPr>
              <a:buFont typeface="Arial" pitchFamily="34" charset="0"/>
              <a:buChar char="•"/>
            </a:pPr>
            <a:r>
              <a:rPr lang="en-US" altLang="zh-CN" sz="2400" dirty="0" smtClean="0"/>
              <a:t>1966</a:t>
            </a:r>
            <a:r>
              <a:rPr lang="zh-CN" altLang="en-US" sz="2400" dirty="0" smtClean="0"/>
              <a:t>年获得纽约大学学士学位</a:t>
            </a:r>
            <a:endParaRPr lang="en-US" altLang="zh-CN" sz="2400" dirty="0" smtClean="0"/>
          </a:p>
          <a:p>
            <a:pPr>
              <a:buFont typeface="Arial" pitchFamily="34" charset="0"/>
              <a:buChar char="•"/>
            </a:pPr>
            <a:endParaRPr lang="en-US" altLang="zh-CN" sz="2400" dirty="0" smtClean="0"/>
          </a:p>
          <a:p>
            <a:pPr>
              <a:buFont typeface="Arial" pitchFamily="34" charset="0"/>
              <a:buChar char="•"/>
            </a:pPr>
            <a:r>
              <a:rPr lang="en-US" altLang="zh-CN" sz="2400" dirty="0" smtClean="0"/>
              <a:t>1967</a:t>
            </a:r>
            <a:r>
              <a:rPr lang="zh-CN" altLang="en-US" sz="2400" dirty="0" smtClean="0"/>
              <a:t>和</a:t>
            </a:r>
            <a:r>
              <a:rPr lang="en-US" altLang="zh-CN" sz="2400" dirty="0" smtClean="0"/>
              <a:t>1969</a:t>
            </a:r>
            <a:r>
              <a:rPr lang="zh-CN" altLang="en-US" sz="2400" dirty="0" smtClean="0"/>
              <a:t>分别获得斯坦福大学的硕士和博士学位</a:t>
            </a:r>
            <a:endParaRPr lang="en-US" altLang="zh-CN" sz="2400" dirty="0" smtClean="0"/>
          </a:p>
          <a:p>
            <a:pPr>
              <a:buFont typeface="Arial" pitchFamily="34" charset="0"/>
              <a:buChar char="•"/>
            </a:pPr>
            <a:endParaRPr lang="en-US" altLang="zh-CN" sz="2400" dirty="0" smtClean="0"/>
          </a:p>
          <a:p>
            <a:pPr>
              <a:buFont typeface="Arial" pitchFamily="34" charset="0"/>
              <a:buChar char="•"/>
            </a:pPr>
            <a:r>
              <a:rPr lang="en-US" altLang="zh-CN" sz="2400" dirty="0" smtClean="0"/>
              <a:t>1968-69</a:t>
            </a:r>
            <a:r>
              <a:rPr lang="zh-CN" altLang="en-US" sz="2400" dirty="0" smtClean="0"/>
              <a:t>年</a:t>
            </a:r>
            <a:r>
              <a:rPr lang="en-US" altLang="zh-CN" sz="2400" dirty="0" smtClean="0"/>
              <a:t>IBM</a:t>
            </a:r>
            <a:r>
              <a:rPr lang="zh-CN" altLang="en-US" sz="2400" dirty="0" smtClean="0"/>
              <a:t>在华盛顿的研究中心</a:t>
            </a:r>
            <a:endParaRPr lang="en-US" altLang="zh-CN" sz="2400" dirty="0" smtClean="0"/>
          </a:p>
          <a:p>
            <a:pPr>
              <a:buFont typeface="Arial" pitchFamily="34" charset="0"/>
              <a:buChar char="•"/>
            </a:pPr>
            <a:endParaRPr lang="en-US" altLang="zh-CN" sz="2400" dirty="0" smtClean="0"/>
          </a:p>
          <a:p>
            <a:pPr>
              <a:buFont typeface="Arial" pitchFamily="34" charset="0"/>
              <a:buChar char="•"/>
            </a:pPr>
            <a:r>
              <a:rPr lang="en-US" altLang="zh-CN" sz="2400" dirty="0" smtClean="0"/>
              <a:t>1969-1971</a:t>
            </a:r>
            <a:r>
              <a:rPr lang="zh-CN" altLang="en-US" sz="2400" dirty="0" smtClean="0"/>
              <a:t>年</a:t>
            </a:r>
            <a:r>
              <a:rPr lang="en-US" altLang="zh-CN" sz="2400" dirty="0" smtClean="0"/>
              <a:t>MIT</a:t>
            </a:r>
          </a:p>
          <a:p>
            <a:pPr>
              <a:buFont typeface="Arial" pitchFamily="34" charset="0"/>
              <a:buChar char="•"/>
            </a:pPr>
            <a:endParaRPr lang="en-US" altLang="zh-CN" sz="2400" dirty="0" smtClean="0"/>
          </a:p>
          <a:p>
            <a:pPr>
              <a:buFont typeface="Arial" pitchFamily="34" charset="0"/>
              <a:buChar char="•"/>
            </a:pPr>
            <a:r>
              <a:rPr lang="en-US" altLang="zh-CN" sz="2400" dirty="0" smtClean="0"/>
              <a:t>1971</a:t>
            </a:r>
            <a:r>
              <a:rPr lang="zh-CN" altLang="en-US" sz="2400" dirty="0" smtClean="0"/>
              <a:t>年斯坦福大学</a:t>
            </a:r>
            <a:endParaRPr lang="en-US" altLang="zh-CN" sz="2400" dirty="0" smtClean="0"/>
          </a:p>
          <a:p>
            <a:pPr>
              <a:buFont typeface="Arial" pitchFamily="34" charset="0"/>
              <a:buChar char="•"/>
            </a:pPr>
            <a:endParaRPr lang="en-US" altLang="zh-CN" sz="2400" dirty="0" smtClean="0"/>
          </a:p>
          <a:p>
            <a:pPr>
              <a:buFont typeface="Arial" pitchFamily="34" charset="0"/>
              <a:buChar char="•"/>
            </a:pPr>
            <a:r>
              <a:rPr lang="zh-CN" altLang="en-US" sz="2400" dirty="0" smtClean="0"/>
              <a:t>公钥密码学的创始人之一</a:t>
            </a:r>
            <a:endParaRPr lang="en-US" altLang="zh-CN" sz="2400" dirty="0" smtClean="0"/>
          </a:p>
          <a:p>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6" descr="C:\Documents and Settings\Benxiaohai\My Documents\My Pictures\Microsoft 剪辑管理器\j0441448.png"/>
          <p:cNvPicPr>
            <a:picLocks noChangeAspect="1" noChangeArrowheads="1"/>
          </p:cNvPicPr>
          <p:nvPr/>
        </p:nvPicPr>
        <p:blipFill>
          <a:blip r:embed="rId2" cstate="print"/>
          <a:srcRect/>
          <a:stretch>
            <a:fillRect/>
          </a:stretch>
        </p:blipFill>
        <p:spPr bwMode="auto">
          <a:xfrm>
            <a:off x="4229100" y="4940300"/>
            <a:ext cx="609600" cy="609600"/>
          </a:xfrm>
          <a:prstGeom prst="rect">
            <a:avLst/>
          </a:prstGeom>
          <a:noFill/>
        </p:spPr>
      </p:pic>
      <p:sp>
        <p:nvSpPr>
          <p:cNvPr id="2" name="标题 1"/>
          <p:cNvSpPr>
            <a:spLocks noGrp="1"/>
          </p:cNvSpPr>
          <p:nvPr>
            <p:ph type="title"/>
          </p:nvPr>
        </p:nvSpPr>
        <p:spPr/>
        <p:txBody>
          <a:bodyPr/>
          <a:lstStyle/>
          <a:p>
            <a:r>
              <a:rPr lang="zh-CN" altLang="en-US" dirty="0"/>
              <a:t>公钥密码体制示意图</a:t>
            </a:r>
          </a:p>
        </p:txBody>
      </p:sp>
      <p:sp>
        <p:nvSpPr>
          <p:cNvPr id="3" name="内容占位符 2"/>
          <p:cNvSpPr>
            <a:spLocks noGrp="1"/>
          </p:cNvSpPr>
          <p:nvPr>
            <p:ph idx="1"/>
          </p:nvPr>
        </p:nvSpPr>
        <p:spPr>
          <a:xfrm>
            <a:off x="457200" y="1905000"/>
            <a:ext cx="8229600" cy="4419600"/>
          </a:xfrm>
        </p:spPr>
        <p:txBody>
          <a:bodyPr/>
          <a:lstStyle/>
          <a:p>
            <a:pPr marL="514350" indent="-514350">
              <a:buFont typeface="+mj-lt"/>
              <a:buAutoNum type="arabicPeriod"/>
            </a:pPr>
            <a:r>
              <a:rPr lang="zh-CN" altLang="en-US" dirty="0"/>
              <a:t>发送</a:t>
            </a:r>
            <a:r>
              <a:rPr lang="zh-CN" altLang="en-US" dirty="0" smtClean="0"/>
              <a:t>方</a:t>
            </a:r>
            <a:r>
              <a:rPr lang="en-US" altLang="zh-CN" dirty="0" smtClean="0"/>
              <a:t>A</a:t>
            </a:r>
            <a:r>
              <a:rPr lang="zh-CN" altLang="en-US" dirty="0" smtClean="0"/>
              <a:t>查找接收方</a:t>
            </a:r>
            <a:r>
              <a:rPr lang="en-US" altLang="zh-CN" dirty="0" smtClean="0"/>
              <a:t>B</a:t>
            </a:r>
            <a:r>
              <a:rPr lang="zh-CN" altLang="en-US" dirty="0" smtClean="0"/>
              <a:t>的公钥</a:t>
            </a:r>
            <a:endParaRPr lang="en-US" altLang="zh-CN" dirty="0" smtClean="0"/>
          </a:p>
          <a:p>
            <a:pPr marL="514350" indent="-514350">
              <a:buFont typeface="+mj-lt"/>
              <a:buAutoNum type="arabicPeriod"/>
            </a:pPr>
            <a:r>
              <a:rPr lang="en-US" altLang="zh-CN" dirty="0" smtClean="0"/>
              <a:t>A</a:t>
            </a:r>
            <a:r>
              <a:rPr lang="zh-CN" altLang="en-US" dirty="0" smtClean="0"/>
              <a:t>采用</a:t>
            </a:r>
            <a:r>
              <a:rPr lang="zh-CN" altLang="en-US" b="1" dirty="0">
                <a:solidFill>
                  <a:srgbClr val="FF0000"/>
                </a:solidFill>
              </a:rPr>
              <a:t>公钥加密算法</a:t>
            </a:r>
            <a:r>
              <a:rPr lang="zh-CN" altLang="en-US" dirty="0" smtClean="0"/>
              <a:t>以</a:t>
            </a:r>
            <a:r>
              <a:rPr lang="en-US" altLang="zh-CN" dirty="0" smtClean="0"/>
              <a:t>B</a:t>
            </a:r>
            <a:r>
              <a:rPr lang="zh-CN" altLang="en-US" dirty="0" smtClean="0"/>
              <a:t>的公钥加密明文消息</a:t>
            </a:r>
            <a:endParaRPr lang="en-US" altLang="zh-CN" dirty="0" smtClean="0"/>
          </a:p>
          <a:p>
            <a:pPr marL="514350" indent="-514350">
              <a:buFont typeface="+mj-lt"/>
              <a:buAutoNum type="arabicPeriod"/>
            </a:pPr>
            <a:r>
              <a:rPr lang="en-US" altLang="zh-CN" dirty="0" smtClean="0"/>
              <a:t>A</a:t>
            </a:r>
            <a:r>
              <a:rPr lang="zh-CN" altLang="en-US" dirty="0" smtClean="0"/>
              <a:t>通过</a:t>
            </a:r>
            <a:r>
              <a:rPr lang="zh-CN" altLang="en-US" b="1" dirty="0" smtClean="0">
                <a:solidFill>
                  <a:srgbClr val="FF0000"/>
                </a:solidFill>
              </a:rPr>
              <a:t>不安全信道</a:t>
            </a:r>
            <a:r>
              <a:rPr lang="zh-CN" altLang="en-US" dirty="0" smtClean="0"/>
              <a:t>将密文发送给</a:t>
            </a:r>
            <a:r>
              <a:rPr lang="en-US" altLang="zh-CN" dirty="0" smtClean="0"/>
              <a:t>B</a:t>
            </a:r>
          </a:p>
          <a:p>
            <a:pPr marL="514350" indent="-514350">
              <a:buFont typeface="+mj-lt"/>
              <a:buAutoNum type="arabicPeriod"/>
            </a:pPr>
            <a:r>
              <a:rPr lang="en-US" altLang="zh-CN" dirty="0" smtClean="0"/>
              <a:t>B</a:t>
            </a:r>
            <a:r>
              <a:rPr lang="zh-CN" altLang="en-US" dirty="0" smtClean="0"/>
              <a:t>收到密文后用自己的私钥解密获取明文</a:t>
            </a:r>
            <a:endParaRPr lang="zh-CN" altLang="en-US" dirty="0"/>
          </a:p>
        </p:txBody>
      </p:sp>
      <p:sp>
        <p:nvSpPr>
          <p:cNvPr id="4" name="日期占位符 3"/>
          <p:cNvSpPr>
            <a:spLocks noGrp="1"/>
          </p:cNvSpPr>
          <p:nvPr>
            <p:ph type="dt" sz="half" idx="10"/>
          </p:nvPr>
        </p:nvSpPr>
        <p:spPr/>
        <p:txBody>
          <a:bodyPr/>
          <a:lstStyle/>
          <a:p>
            <a:fld id="{01784F0A-3914-4DBC-BE38-22F039F26D14}"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a:t>
            </a:fld>
            <a:endParaRPr lang="en-US" altLang="zh-CN" dirty="0"/>
          </a:p>
        </p:txBody>
      </p:sp>
      <p:pic>
        <p:nvPicPr>
          <p:cNvPr id="7" name="Picture 3" descr="C:\Documents and Settings\Benxiaohai\My Documents\My Pictures\Microsoft 剪辑管理器\j0239653.wmf"/>
          <p:cNvPicPr>
            <a:picLocks noChangeAspect="1" noChangeArrowheads="1"/>
          </p:cNvPicPr>
          <p:nvPr/>
        </p:nvPicPr>
        <p:blipFill>
          <a:blip r:embed="rId3" cstate="print"/>
          <a:srcRect/>
          <a:stretch>
            <a:fillRect/>
          </a:stretch>
        </p:blipFill>
        <p:spPr bwMode="auto">
          <a:xfrm>
            <a:off x="7546976" y="4751811"/>
            <a:ext cx="1172018" cy="1243574"/>
          </a:xfrm>
          <a:prstGeom prst="rect">
            <a:avLst/>
          </a:prstGeom>
          <a:noFill/>
        </p:spPr>
      </p:pic>
      <p:pic>
        <p:nvPicPr>
          <p:cNvPr id="8" name="Picture 4" descr="C:\Documents and Settings\Benxiaohai\My Documents\My Pictures\Microsoft 剪辑管理器\j0239647.wmf"/>
          <p:cNvPicPr>
            <a:picLocks noChangeAspect="1" noChangeArrowheads="1"/>
          </p:cNvPicPr>
          <p:nvPr/>
        </p:nvPicPr>
        <p:blipFill>
          <a:blip r:embed="rId4" cstate="print"/>
          <a:srcRect/>
          <a:stretch>
            <a:fillRect/>
          </a:stretch>
        </p:blipFill>
        <p:spPr bwMode="auto">
          <a:xfrm>
            <a:off x="685800" y="4800600"/>
            <a:ext cx="820737" cy="1194785"/>
          </a:xfrm>
          <a:prstGeom prst="rect">
            <a:avLst/>
          </a:prstGeom>
          <a:noFill/>
        </p:spPr>
      </p:pic>
      <p:sp>
        <p:nvSpPr>
          <p:cNvPr id="9" name="TextBox 8"/>
          <p:cNvSpPr txBox="1"/>
          <p:nvPr/>
        </p:nvSpPr>
        <p:spPr>
          <a:xfrm>
            <a:off x="457200" y="6019800"/>
            <a:ext cx="1295400" cy="307777"/>
          </a:xfrm>
          <a:prstGeom prst="rect">
            <a:avLst/>
          </a:prstGeom>
          <a:noFill/>
        </p:spPr>
        <p:txBody>
          <a:bodyPr wrap="square" rtlCol="0">
            <a:spAutoFit/>
          </a:bodyPr>
          <a:lstStyle/>
          <a:p>
            <a:pPr algn="ctr"/>
            <a:r>
              <a:rPr lang="zh-CN" altLang="en-US" b="1" dirty="0">
                <a:solidFill>
                  <a:srgbClr val="FF0000"/>
                </a:solidFill>
              </a:rPr>
              <a:t>发送方</a:t>
            </a:r>
            <a:r>
              <a:rPr lang="en-US" altLang="zh-CN" b="1" dirty="0">
                <a:solidFill>
                  <a:srgbClr val="FF0000"/>
                </a:solidFill>
              </a:rPr>
              <a:t>A</a:t>
            </a:r>
            <a:endParaRPr lang="zh-CN" altLang="en-US" b="1" dirty="0">
              <a:solidFill>
                <a:srgbClr val="FF0000"/>
              </a:solidFill>
            </a:endParaRPr>
          </a:p>
        </p:txBody>
      </p:sp>
      <p:sp>
        <p:nvSpPr>
          <p:cNvPr id="10" name="TextBox 9"/>
          <p:cNvSpPr txBox="1"/>
          <p:nvPr/>
        </p:nvSpPr>
        <p:spPr>
          <a:xfrm>
            <a:off x="6899276" y="6019800"/>
            <a:ext cx="1295400" cy="307777"/>
          </a:xfrm>
          <a:prstGeom prst="rect">
            <a:avLst/>
          </a:prstGeom>
          <a:noFill/>
        </p:spPr>
        <p:txBody>
          <a:bodyPr wrap="square" rtlCol="0">
            <a:spAutoFit/>
          </a:bodyPr>
          <a:lstStyle/>
          <a:p>
            <a:pPr algn="ctr"/>
            <a:r>
              <a:rPr lang="zh-CN" altLang="en-US" b="1" dirty="0">
                <a:solidFill>
                  <a:srgbClr val="FF0000"/>
                </a:solidFill>
              </a:rPr>
              <a:t>接收方</a:t>
            </a:r>
            <a:r>
              <a:rPr lang="en-US" altLang="zh-CN" b="1" dirty="0">
                <a:solidFill>
                  <a:srgbClr val="FF0000"/>
                </a:solidFill>
              </a:rPr>
              <a:t>B</a:t>
            </a:r>
            <a:endParaRPr lang="zh-CN" altLang="en-US" b="1" dirty="0">
              <a:solidFill>
                <a:srgbClr val="FF0000"/>
              </a:solidFill>
            </a:endParaRPr>
          </a:p>
        </p:txBody>
      </p:sp>
      <p:sp>
        <p:nvSpPr>
          <p:cNvPr id="13" name="矩形 12"/>
          <p:cNvSpPr/>
          <p:nvPr/>
        </p:nvSpPr>
        <p:spPr bwMode="auto">
          <a:xfrm>
            <a:off x="2514600" y="5067300"/>
            <a:ext cx="990600" cy="762000"/>
          </a:xfrm>
          <a:prstGeom prst="rect">
            <a:avLst/>
          </a:prstGeom>
          <a:solidFill>
            <a:schemeClr val="tx2">
              <a:lumMod val="20000"/>
              <a:lumOff val="8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6062F"/>
                </a:solidFill>
                <a:effectLst/>
                <a:latin typeface="Arial" charset="0"/>
                <a:ea typeface="宋体" pitchFamily="2" charset="-122"/>
              </a:rPr>
              <a:t>加密算法</a:t>
            </a:r>
          </a:p>
        </p:txBody>
      </p:sp>
      <p:sp>
        <p:nvSpPr>
          <p:cNvPr id="14" name="矩形 13"/>
          <p:cNvSpPr/>
          <p:nvPr/>
        </p:nvSpPr>
        <p:spPr bwMode="auto">
          <a:xfrm>
            <a:off x="5562600" y="5067300"/>
            <a:ext cx="990600" cy="762000"/>
          </a:xfrm>
          <a:prstGeom prst="rect">
            <a:avLst/>
          </a:prstGeom>
          <a:solidFill>
            <a:schemeClr val="tx2">
              <a:lumMod val="20000"/>
              <a:lumOff val="8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6062F"/>
                </a:solidFill>
                <a:effectLst/>
                <a:latin typeface="Arial" charset="0"/>
                <a:ea typeface="宋体" pitchFamily="2" charset="-122"/>
              </a:rPr>
              <a:t>解密算法</a:t>
            </a:r>
          </a:p>
        </p:txBody>
      </p:sp>
      <p:sp>
        <p:nvSpPr>
          <p:cNvPr id="15" name="右箭头 14"/>
          <p:cNvSpPr/>
          <p:nvPr/>
        </p:nvSpPr>
        <p:spPr bwMode="auto">
          <a:xfrm>
            <a:off x="3505200" y="5334000"/>
            <a:ext cx="2057400" cy="228600"/>
          </a:xfrm>
          <a:prstGeom prst="rightArrow">
            <a:avLst/>
          </a:prstGeom>
          <a:solidFill>
            <a:srgbClr val="FFFF00"/>
          </a:solidFill>
          <a:ln w="38100" cap="flat" cmpd="sng" algn="ctr">
            <a:solidFill>
              <a:srgbClr val="CC33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6" name="TextBox 15"/>
          <p:cNvSpPr txBox="1"/>
          <p:nvPr/>
        </p:nvSpPr>
        <p:spPr>
          <a:xfrm>
            <a:off x="3886200" y="5483423"/>
            <a:ext cx="1295400" cy="307777"/>
          </a:xfrm>
          <a:prstGeom prst="rect">
            <a:avLst/>
          </a:prstGeom>
          <a:noFill/>
        </p:spPr>
        <p:txBody>
          <a:bodyPr wrap="square" rtlCol="0">
            <a:spAutoFit/>
          </a:bodyPr>
          <a:lstStyle/>
          <a:p>
            <a:r>
              <a:rPr lang="zh-CN" altLang="en-US" b="1" dirty="0" smtClean="0">
                <a:solidFill>
                  <a:srgbClr val="C6062F"/>
                </a:solidFill>
              </a:rPr>
              <a:t>不安全信道</a:t>
            </a:r>
            <a:endParaRPr lang="zh-CN" altLang="en-US" b="1" dirty="0">
              <a:solidFill>
                <a:srgbClr val="C6062F"/>
              </a:solidFill>
            </a:endParaRPr>
          </a:p>
        </p:txBody>
      </p:sp>
      <p:sp>
        <p:nvSpPr>
          <p:cNvPr id="17" name="右箭头 16"/>
          <p:cNvSpPr/>
          <p:nvPr/>
        </p:nvSpPr>
        <p:spPr bwMode="auto">
          <a:xfrm rot="5400000">
            <a:off x="5829300" y="4648200"/>
            <a:ext cx="457200" cy="304800"/>
          </a:xfrm>
          <a:prstGeom prst="rightArrow">
            <a:avLst/>
          </a:prstGeom>
          <a:no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8" name="TextBox 17"/>
          <p:cNvSpPr txBox="1"/>
          <p:nvPr/>
        </p:nvSpPr>
        <p:spPr>
          <a:xfrm>
            <a:off x="2514600" y="4191000"/>
            <a:ext cx="1524000" cy="400110"/>
          </a:xfrm>
          <a:prstGeom prst="rect">
            <a:avLst/>
          </a:prstGeom>
          <a:noFill/>
        </p:spPr>
        <p:txBody>
          <a:bodyPr wrap="square" rtlCol="0">
            <a:spAutoFit/>
          </a:bodyPr>
          <a:lstStyle/>
          <a:p>
            <a:r>
              <a:rPr lang="en-US" altLang="zh-CN" sz="2000" b="1" dirty="0" smtClean="0">
                <a:solidFill>
                  <a:srgbClr val="FF00FF"/>
                </a:solidFill>
              </a:rPr>
              <a:t>B</a:t>
            </a:r>
            <a:r>
              <a:rPr lang="zh-CN" altLang="en-US" sz="2000" b="1" dirty="0" smtClean="0">
                <a:solidFill>
                  <a:srgbClr val="FF00FF"/>
                </a:solidFill>
              </a:rPr>
              <a:t>的公钥</a:t>
            </a:r>
            <a:endParaRPr lang="zh-CN" altLang="en-US" sz="2000" b="1" dirty="0">
              <a:solidFill>
                <a:srgbClr val="FF00FF"/>
              </a:solidFill>
            </a:endParaRPr>
          </a:p>
        </p:txBody>
      </p:sp>
      <p:sp>
        <p:nvSpPr>
          <p:cNvPr id="19" name="TextBox 18"/>
          <p:cNvSpPr txBox="1"/>
          <p:nvPr/>
        </p:nvSpPr>
        <p:spPr>
          <a:xfrm>
            <a:off x="5562600" y="4210110"/>
            <a:ext cx="1524000" cy="400110"/>
          </a:xfrm>
          <a:prstGeom prst="rect">
            <a:avLst/>
          </a:prstGeom>
          <a:noFill/>
        </p:spPr>
        <p:txBody>
          <a:bodyPr wrap="square" rtlCol="0">
            <a:spAutoFit/>
          </a:bodyPr>
          <a:lstStyle/>
          <a:p>
            <a:r>
              <a:rPr lang="en-US" altLang="zh-CN" sz="2000" b="1" dirty="0" smtClean="0">
                <a:solidFill>
                  <a:srgbClr val="FF00FF"/>
                </a:solidFill>
              </a:rPr>
              <a:t>B</a:t>
            </a:r>
            <a:r>
              <a:rPr lang="zh-CN" altLang="en-US" sz="2000" b="1" dirty="0" smtClean="0">
                <a:solidFill>
                  <a:srgbClr val="FF00FF"/>
                </a:solidFill>
              </a:rPr>
              <a:t>的私钥</a:t>
            </a:r>
            <a:endParaRPr lang="zh-CN" altLang="en-US" sz="2000" b="1" dirty="0">
              <a:solidFill>
                <a:srgbClr val="FF00FF"/>
              </a:solidFill>
            </a:endParaRPr>
          </a:p>
        </p:txBody>
      </p:sp>
      <p:sp>
        <p:nvSpPr>
          <p:cNvPr id="20" name="右箭头 19"/>
          <p:cNvSpPr/>
          <p:nvPr/>
        </p:nvSpPr>
        <p:spPr bwMode="auto">
          <a:xfrm rot="5400000">
            <a:off x="2819400" y="4648200"/>
            <a:ext cx="457200" cy="304800"/>
          </a:xfrm>
          <a:prstGeom prst="rightArrow">
            <a:avLst/>
          </a:prstGeom>
          <a:no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2" name="TextBox 21"/>
          <p:cNvSpPr txBox="1"/>
          <p:nvPr/>
        </p:nvSpPr>
        <p:spPr>
          <a:xfrm>
            <a:off x="4191000" y="4648200"/>
            <a:ext cx="800100" cy="400110"/>
          </a:xfrm>
          <a:prstGeom prst="rect">
            <a:avLst/>
          </a:prstGeom>
          <a:noFill/>
        </p:spPr>
        <p:txBody>
          <a:bodyPr wrap="square" rtlCol="0">
            <a:spAutoFit/>
          </a:bodyPr>
          <a:lstStyle/>
          <a:p>
            <a:r>
              <a:rPr lang="zh-CN" altLang="en-US" sz="2000" b="1" dirty="0" smtClean="0">
                <a:solidFill>
                  <a:srgbClr val="FF00FF"/>
                </a:solidFill>
              </a:rPr>
              <a:t>密文</a:t>
            </a:r>
            <a:endParaRPr lang="zh-CN" altLang="en-US" sz="2000" b="1" dirty="0">
              <a:solidFill>
                <a:srgbClr val="FF00FF"/>
              </a:solidFill>
            </a:endParaRPr>
          </a:p>
        </p:txBody>
      </p:sp>
      <p:sp>
        <p:nvSpPr>
          <p:cNvPr id="23" name="流程图: 文档 22"/>
          <p:cNvSpPr/>
          <p:nvPr/>
        </p:nvSpPr>
        <p:spPr bwMode="auto">
          <a:xfrm>
            <a:off x="1676400" y="5143500"/>
            <a:ext cx="515937" cy="685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solidFill>
                    <a:schemeClr val="accent5">
                      <a:lumMod val="50000"/>
                    </a:schemeClr>
                  </a:solidFill>
                </a:ln>
                <a:solidFill>
                  <a:schemeClr val="tx1"/>
                </a:solidFill>
                <a:effectLst/>
                <a:latin typeface="Arial" charset="0"/>
                <a:ea typeface="宋体" pitchFamily="2" charset="-122"/>
              </a:rPr>
              <a:t>明文</a:t>
            </a:r>
          </a:p>
        </p:txBody>
      </p:sp>
      <p:sp>
        <p:nvSpPr>
          <p:cNvPr id="24" name="右箭头 23"/>
          <p:cNvSpPr/>
          <p:nvPr/>
        </p:nvSpPr>
        <p:spPr bwMode="auto">
          <a:xfrm>
            <a:off x="2192336" y="5436092"/>
            <a:ext cx="322263" cy="113808"/>
          </a:xfrm>
          <a:prstGeom prst="rightArrow">
            <a:avLst/>
          </a:prstGeom>
          <a:no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5" name="流程图: 文档 24"/>
          <p:cNvSpPr/>
          <p:nvPr/>
        </p:nvSpPr>
        <p:spPr bwMode="auto">
          <a:xfrm>
            <a:off x="6899276" y="5093192"/>
            <a:ext cx="515937" cy="685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solidFill>
                    <a:schemeClr val="accent5">
                      <a:lumMod val="50000"/>
                    </a:schemeClr>
                  </a:solidFill>
                </a:ln>
                <a:solidFill>
                  <a:schemeClr val="tx1"/>
                </a:solidFill>
                <a:effectLst/>
                <a:latin typeface="Arial" charset="0"/>
                <a:ea typeface="宋体" pitchFamily="2" charset="-122"/>
              </a:rPr>
              <a:t>明文</a:t>
            </a:r>
          </a:p>
        </p:txBody>
      </p:sp>
      <p:sp>
        <p:nvSpPr>
          <p:cNvPr id="26" name="右箭头 25"/>
          <p:cNvSpPr/>
          <p:nvPr/>
        </p:nvSpPr>
        <p:spPr bwMode="auto">
          <a:xfrm>
            <a:off x="6577013" y="5397992"/>
            <a:ext cx="322263" cy="113808"/>
          </a:xfrm>
          <a:prstGeom prst="rightArrow">
            <a:avLst/>
          </a:prstGeom>
          <a:no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68986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问题的提出</a:t>
            </a:r>
            <a:endParaRPr lang="zh-CN" altLang="en-US" dirty="0"/>
          </a:p>
        </p:txBody>
      </p:sp>
      <p:sp>
        <p:nvSpPr>
          <p:cNvPr id="4" name="日期占位符 3"/>
          <p:cNvSpPr>
            <a:spLocks noGrp="1"/>
          </p:cNvSpPr>
          <p:nvPr>
            <p:ph type="dt" sz="half" idx="10"/>
          </p:nvPr>
        </p:nvSpPr>
        <p:spPr/>
        <p:txBody>
          <a:bodyPr/>
          <a:lstStyle/>
          <a:p>
            <a:fld id="{843ED129-20A7-4F82-AC48-3D7132AB927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a:t>
            </a:fld>
            <a:endParaRPr lang="en-US" altLang="zh-CN" dirty="0"/>
          </a:p>
        </p:txBody>
      </p:sp>
      <p:pic>
        <p:nvPicPr>
          <p:cNvPr id="95235" name="Picture 3" descr="C:\Documents and Settings\Benxiaohai\My Documents\My Pictures\Microsoft 剪辑管理器\j0239653.wmf"/>
          <p:cNvPicPr>
            <a:picLocks noChangeAspect="1" noChangeArrowheads="1"/>
          </p:cNvPicPr>
          <p:nvPr/>
        </p:nvPicPr>
        <p:blipFill>
          <a:blip r:embed="rId2" cstate="print"/>
          <a:srcRect/>
          <a:stretch>
            <a:fillRect/>
          </a:stretch>
        </p:blipFill>
        <p:spPr bwMode="auto">
          <a:xfrm>
            <a:off x="6324600" y="3657600"/>
            <a:ext cx="1716088" cy="1820862"/>
          </a:xfrm>
          <a:prstGeom prst="rect">
            <a:avLst/>
          </a:prstGeom>
          <a:noFill/>
        </p:spPr>
      </p:pic>
      <p:pic>
        <p:nvPicPr>
          <p:cNvPr id="95236" name="Picture 4" descr="C:\Documents and Settings\Benxiaohai\My Documents\My Pictures\Microsoft 剪辑管理器\j0239647.wmf"/>
          <p:cNvPicPr>
            <a:picLocks noChangeAspect="1" noChangeArrowheads="1"/>
          </p:cNvPicPr>
          <p:nvPr/>
        </p:nvPicPr>
        <p:blipFill>
          <a:blip r:embed="rId3" cstate="print"/>
          <a:srcRect/>
          <a:stretch>
            <a:fillRect/>
          </a:stretch>
        </p:blipFill>
        <p:spPr bwMode="auto">
          <a:xfrm>
            <a:off x="762000" y="3810000"/>
            <a:ext cx="1201737" cy="1749425"/>
          </a:xfrm>
          <a:prstGeom prst="rect">
            <a:avLst/>
          </a:prstGeom>
          <a:noFill/>
        </p:spPr>
      </p:pic>
      <p:sp>
        <p:nvSpPr>
          <p:cNvPr id="10" name="TextBox 9"/>
          <p:cNvSpPr txBox="1"/>
          <p:nvPr/>
        </p:nvSpPr>
        <p:spPr>
          <a:xfrm>
            <a:off x="762000" y="5486400"/>
            <a:ext cx="1219200" cy="400110"/>
          </a:xfrm>
          <a:prstGeom prst="rect">
            <a:avLst/>
          </a:prstGeom>
          <a:noFill/>
        </p:spPr>
        <p:txBody>
          <a:bodyPr wrap="square" rtlCol="0">
            <a:spAutoFit/>
          </a:bodyPr>
          <a:lstStyle/>
          <a:p>
            <a:pPr algn="ctr"/>
            <a:r>
              <a:rPr lang="en-US" altLang="zh-CN" sz="2000" dirty="0" smtClean="0">
                <a:solidFill>
                  <a:srgbClr val="FF0000"/>
                </a:solidFill>
                <a:latin typeface="GungsuhChe" pitchFamily="49" charset="-127"/>
                <a:ea typeface="GungsuhChe" pitchFamily="49" charset="-127"/>
              </a:rPr>
              <a:t>Alice</a:t>
            </a:r>
            <a:endParaRPr lang="zh-CN" altLang="en-US" sz="2000" dirty="0">
              <a:solidFill>
                <a:srgbClr val="FF0000"/>
              </a:solidFill>
              <a:latin typeface="GungsuhChe" pitchFamily="49" charset="-127"/>
              <a:ea typeface="GungsuhChe" pitchFamily="49" charset="-127"/>
            </a:endParaRPr>
          </a:p>
        </p:txBody>
      </p:sp>
      <p:sp>
        <p:nvSpPr>
          <p:cNvPr id="11" name="TextBox 10"/>
          <p:cNvSpPr txBox="1"/>
          <p:nvPr/>
        </p:nvSpPr>
        <p:spPr>
          <a:xfrm>
            <a:off x="6400800" y="5391090"/>
            <a:ext cx="1219200" cy="400110"/>
          </a:xfrm>
          <a:prstGeom prst="rect">
            <a:avLst/>
          </a:prstGeom>
          <a:noFill/>
        </p:spPr>
        <p:txBody>
          <a:bodyPr wrap="square" rtlCol="0">
            <a:spAutoFit/>
          </a:bodyPr>
          <a:lstStyle/>
          <a:p>
            <a:pPr algn="ctr"/>
            <a:r>
              <a:rPr lang="en-US" altLang="zh-CN" sz="2000" dirty="0" smtClean="0">
                <a:solidFill>
                  <a:srgbClr val="FF0000"/>
                </a:solidFill>
                <a:latin typeface="GungsuhChe" pitchFamily="49" charset="-127"/>
                <a:ea typeface="GungsuhChe" pitchFamily="49" charset="-127"/>
              </a:rPr>
              <a:t>Bob</a:t>
            </a:r>
            <a:endParaRPr lang="zh-CN" altLang="en-US" sz="2000" dirty="0">
              <a:solidFill>
                <a:srgbClr val="FF0000"/>
              </a:solidFill>
              <a:latin typeface="GungsuhChe" pitchFamily="49" charset="-127"/>
              <a:ea typeface="GungsuhChe" pitchFamily="49" charset="-127"/>
            </a:endParaRPr>
          </a:p>
        </p:txBody>
      </p:sp>
      <p:cxnSp>
        <p:nvCxnSpPr>
          <p:cNvPr id="13" name="直接箭头连接符 12"/>
          <p:cNvCxnSpPr/>
          <p:nvPr/>
        </p:nvCxnSpPr>
        <p:spPr bwMode="auto">
          <a:xfrm>
            <a:off x="2133600" y="4724400"/>
            <a:ext cx="3962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95238" name="Picture 6" descr="C:\Documents and Settings\Benxiaohai\My Documents\My Pictures\Microsoft 剪辑管理器\j0441448.png"/>
          <p:cNvPicPr>
            <a:picLocks noChangeAspect="1" noChangeArrowheads="1"/>
          </p:cNvPicPr>
          <p:nvPr/>
        </p:nvPicPr>
        <p:blipFill>
          <a:blip r:embed="rId4" cstate="print"/>
          <a:srcRect/>
          <a:stretch>
            <a:fillRect/>
          </a:stretch>
        </p:blipFill>
        <p:spPr bwMode="auto">
          <a:xfrm>
            <a:off x="2514600" y="4038600"/>
            <a:ext cx="990600" cy="990600"/>
          </a:xfrm>
          <a:prstGeom prst="rect">
            <a:avLst/>
          </a:prstGeom>
          <a:noFill/>
        </p:spPr>
      </p:pic>
      <p:sp>
        <p:nvSpPr>
          <p:cNvPr id="16" name="TextBox 15"/>
          <p:cNvSpPr txBox="1"/>
          <p:nvPr/>
        </p:nvSpPr>
        <p:spPr>
          <a:xfrm>
            <a:off x="2286000" y="3733800"/>
            <a:ext cx="1295400" cy="307777"/>
          </a:xfrm>
          <a:prstGeom prst="rect">
            <a:avLst/>
          </a:prstGeom>
          <a:noFill/>
        </p:spPr>
        <p:txBody>
          <a:bodyPr wrap="square" rtlCol="0">
            <a:spAutoFit/>
          </a:bodyPr>
          <a:lstStyle/>
          <a:p>
            <a:r>
              <a:rPr lang="zh-CN" altLang="en-US" dirty="0" smtClean="0"/>
              <a:t>加密的消息</a:t>
            </a:r>
            <a:endParaRPr lang="zh-CN" altLang="en-US" dirty="0"/>
          </a:p>
        </p:txBody>
      </p:sp>
      <p:pic>
        <p:nvPicPr>
          <p:cNvPr id="14" name="Picture 4" descr="013"/>
          <p:cNvPicPr>
            <a:picLocks noGrp="1" noChangeAspect="1" noChangeArrowheads="1"/>
          </p:cNvPicPr>
          <p:nvPr>
            <p:ph sz="half" idx="1"/>
          </p:nvPr>
        </p:nvPicPr>
        <p:blipFill>
          <a:blip r:embed="rId5" cstate="print"/>
          <a:srcRect/>
          <a:stretch>
            <a:fillRect/>
          </a:stretch>
        </p:blipFill>
        <p:spPr>
          <a:xfrm>
            <a:off x="3657600" y="1676400"/>
            <a:ext cx="984250" cy="984250"/>
          </a:xfrm>
          <a:noFill/>
          <a:ln/>
        </p:spPr>
      </p:pic>
      <p:sp>
        <p:nvSpPr>
          <p:cNvPr id="15" name="Text Box 130"/>
          <p:cNvSpPr txBox="1">
            <a:spLocks noChangeArrowheads="1"/>
          </p:cNvSpPr>
          <p:nvPr/>
        </p:nvSpPr>
        <p:spPr bwMode="auto">
          <a:xfrm>
            <a:off x="4800600" y="1600200"/>
            <a:ext cx="2016125" cy="307777"/>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
            </a:r>
            <a:r>
              <a:rPr lang="en-US" altLang="zh-CN" dirty="0" smtClean="0">
                <a:latin typeface="Times New Roman" pitchFamily="18" charset="0"/>
              </a:rPr>
              <a:t>Attacker</a:t>
            </a:r>
            <a:r>
              <a:rPr lang="zh-CN" altLang="en-US" dirty="0" smtClean="0">
                <a:latin typeface="Times New Roman" pitchFamily="18" charset="0"/>
              </a:rPr>
              <a:t>，</a:t>
            </a:r>
            <a:r>
              <a:rPr lang="en-US" altLang="zh-CN" dirty="0" smtClean="0">
                <a:solidFill>
                  <a:srgbClr val="FF0000"/>
                </a:solidFill>
                <a:latin typeface="Times New Roman" pitchFamily="18" charset="0"/>
              </a:rPr>
              <a:t>Eve</a:t>
            </a:r>
            <a:r>
              <a:rPr lang="en-US" altLang="zh-CN" dirty="0" smtClean="0">
                <a:latin typeface="Times New Roman" pitchFamily="18" charset="0"/>
              </a:rPr>
              <a:t>)</a:t>
            </a:r>
            <a:endParaRPr lang="en-US" altLang="zh-CN" dirty="0">
              <a:latin typeface="Times New Roman" pitchFamily="18" charset="0"/>
            </a:endParaRPr>
          </a:p>
        </p:txBody>
      </p:sp>
      <p:sp>
        <p:nvSpPr>
          <p:cNvPr id="18" name="椭圆形标注 17"/>
          <p:cNvSpPr/>
          <p:nvPr/>
        </p:nvSpPr>
        <p:spPr bwMode="auto">
          <a:xfrm>
            <a:off x="5105400" y="2362200"/>
            <a:ext cx="3048000" cy="914400"/>
          </a:xfrm>
          <a:prstGeom prst="wedgeEllipseCallout">
            <a:avLst>
              <a:gd name="adj1" fmla="val -68105"/>
              <a:gd name="adj2" fmla="val -70898"/>
            </a:avLst>
          </a:prstGeom>
          <a:noFill/>
          <a:ln w="952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effectLst/>
                <a:latin typeface="Arial" charset="0"/>
                <a:ea typeface="宋体" pitchFamily="2" charset="-122"/>
              </a:rPr>
              <a:t>我是黑客，看你怎么把密钥传递给</a:t>
            </a:r>
            <a:r>
              <a:rPr kumimoji="0" lang="en-US" altLang="zh-CN" sz="1400" b="1" i="0" u="none" strike="noStrike" cap="none" normalizeH="0" baseline="0" dirty="0" smtClean="0">
                <a:ln>
                  <a:noFill/>
                </a:ln>
                <a:effectLst/>
                <a:latin typeface="Arial" charset="0"/>
                <a:ea typeface="宋体" pitchFamily="2" charset="-122"/>
              </a:rPr>
              <a:t>Bob</a:t>
            </a:r>
            <a:r>
              <a:rPr kumimoji="0" lang="zh-CN" altLang="en-US" sz="1400" b="1" i="0" u="none" strike="noStrike" cap="none" normalizeH="0" baseline="0" dirty="0" smtClean="0">
                <a:ln>
                  <a:noFill/>
                </a:ln>
                <a:effectLst/>
                <a:latin typeface="Arial" charset="0"/>
                <a:ea typeface="宋体" pitchFamily="2" charset="-122"/>
              </a:rPr>
              <a:t>。哈哈！</a:t>
            </a:r>
          </a:p>
        </p:txBody>
      </p:sp>
      <p:sp>
        <p:nvSpPr>
          <p:cNvPr id="19" name="下箭头 18"/>
          <p:cNvSpPr/>
          <p:nvPr/>
        </p:nvSpPr>
        <p:spPr bwMode="auto">
          <a:xfrm>
            <a:off x="3962400" y="2667000"/>
            <a:ext cx="304800" cy="1981200"/>
          </a:xfrm>
          <a:prstGeom prst="downArrow">
            <a:avLst/>
          </a:prstGeom>
          <a:solidFill>
            <a:srgbClr val="FFFF00"/>
          </a:solidFill>
          <a:ln w="2857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0" name="云形标注 19"/>
          <p:cNvSpPr/>
          <p:nvPr/>
        </p:nvSpPr>
        <p:spPr bwMode="auto">
          <a:xfrm>
            <a:off x="3962400" y="5105399"/>
            <a:ext cx="2438400" cy="987425"/>
          </a:xfrm>
          <a:prstGeom prst="cloudCallout">
            <a:avLst>
              <a:gd name="adj1" fmla="val 61718"/>
              <a:gd name="adj2" fmla="val -149542"/>
            </a:avLst>
          </a:prstGeom>
          <a:noFill/>
          <a:ln w="952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800" b="1" dirty="0">
                <a:latin typeface="华文中宋" pitchFamily="2" charset="-122"/>
                <a:ea typeface="华文中宋" pitchFamily="2" charset="-122"/>
              </a:rPr>
              <a:t>快把</a:t>
            </a:r>
            <a:r>
              <a:rPr lang="zh-CN" altLang="en-US" sz="1800" b="1" dirty="0" smtClean="0">
                <a:latin typeface="华文中宋" pitchFamily="2" charset="-122"/>
                <a:ea typeface="华文中宋" pitchFamily="2" charset="-122"/>
              </a:rPr>
              <a:t>密钥传给我啊！急着哪！</a:t>
            </a:r>
            <a:endParaRPr kumimoji="0" lang="zh-CN" altLang="en-US" sz="1800" b="1" i="0" u="none" strike="noStrike" cap="none" normalizeH="0" baseline="0" dirty="0" smtClean="0">
              <a:ln>
                <a:noFill/>
              </a:ln>
              <a:solidFill>
                <a:schemeClr val="tx1"/>
              </a:solidFill>
              <a:effectLst/>
              <a:latin typeface="华文中宋" pitchFamily="2" charset="-122"/>
              <a:ea typeface="华文中宋" pitchFamily="2" charset="-122"/>
            </a:endParaRPr>
          </a:p>
        </p:txBody>
      </p:sp>
      <p:sp>
        <p:nvSpPr>
          <p:cNvPr id="21" name="云形标注 20"/>
          <p:cNvSpPr/>
          <p:nvPr/>
        </p:nvSpPr>
        <p:spPr bwMode="auto">
          <a:xfrm>
            <a:off x="1447800" y="2667000"/>
            <a:ext cx="2133600" cy="1066800"/>
          </a:xfrm>
          <a:prstGeom prst="cloudCallout">
            <a:avLst>
              <a:gd name="adj1" fmla="val -29155"/>
              <a:gd name="adj2" fmla="val 85801"/>
            </a:avLst>
          </a:prstGeom>
          <a:noFill/>
          <a:ln w="952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中宋" pitchFamily="2" charset="-122"/>
                <a:ea typeface="华文中宋" pitchFamily="2" charset="-122"/>
              </a:rPr>
              <a:t>加密密钥如何传递给</a:t>
            </a:r>
            <a:r>
              <a:rPr kumimoji="0" lang="en-US" altLang="zh-CN" sz="1400" b="1" i="0" u="none" strike="noStrike" cap="none" normalizeH="0" baseline="0" dirty="0" smtClean="0">
                <a:ln>
                  <a:noFill/>
                </a:ln>
                <a:solidFill>
                  <a:schemeClr val="tx1"/>
                </a:solidFill>
                <a:effectLst/>
                <a:latin typeface="华文中宋" pitchFamily="2" charset="-122"/>
                <a:ea typeface="华文中宋" pitchFamily="2" charset="-122"/>
              </a:rPr>
              <a:t>Bob</a:t>
            </a:r>
            <a:r>
              <a:rPr kumimoji="0" lang="zh-CN" altLang="en-US" sz="1400" b="1" i="0" u="none" strike="noStrike" cap="none" normalizeH="0" baseline="0" dirty="0" smtClean="0">
                <a:ln>
                  <a:noFill/>
                </a:ln>
                <a:solidFill>
                  <a:schemeClr val="tx1"/>
                </a:solidFill>
                <a:effectLst/>
                <a:latin typeface="华文中宋" pitchFamily="2" charset="-122"/>
                <a:ea typeface="华文中宋" pitchFamily="2" charset="-122"/>
              </a:rPr>
              <a:t>哪？</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latin typeface="Tahoma" pitchFamily="34" charset="0"/>
                  </a:rPr>
                  <a:t>构造可行</a:t>
                </a:r>
                <a:r>
                  <a:rPr kumimoji="1" lang="zh-CN" altLang="en-US" dirty="0">
                    <a:latin typeface="Tahoma" pitchFamily="34" charset="0"/>
                  </a:rPr>
                  <a:t>的不对称</a:t>
                </a:r>
                <a:r>
                  <a:rPr kumimoji="1" lang="zh-CN" altLang="en-US" dirty="0" smtClean="0">
                    <a:latin typeface="Tahoma" pitchFamily="34" charset="0"/>
                  </a:rPr>
                  <a:t>密码系统，关键是找到合适的数学函数</a:t>
                </a:r>
                <a:r>
                  <a:rPr kumimoji="1" lang="en-US" altLang="zh-CN" dirty="0" smtClean="0">
                    <a:latin typeface="Tahoma" pitchFamily="34" charset="0"/>
                  </a:rPr>
                  <a:t>—</a:t>
                </a:r>
                <a:r>
                  <a:rPr kumimoji="1" lang="zh-CN" altLang="en-US" b="1" dirty="0" smtClean="0">
                    <a:solidFill>
                      <a:srgbClr val="FF0000"/>
                    </a:solidFill>
                    <a:latin typeface="Tahoma" pitchFamily="34" charset="0"/>
                  </a:rPr>
                  <a:t>单向陷门函数</a:t>
                </a:r>
                <a:endParaRPr kumimoji="1" lang="en-US" altLang="zh-CN" b="1" dirty="0" smtClean="0">
                  <a:solidFill>
                    <a:srgbClr val="FF0000"/>
                  </a:solidFill>
                  <a:latin typeface="Tahoma" pitchFamily="34" charset="0"/>
                </a:endParaRPr>
              </a:p>
              <a:p>
                <a:endParaRPr lang="en-US" altLang="zh-CN" b="1" dirty="0" smtClean="0">
                  <a:solidFill>
                    <a:srgbClr val="FF0000"/>
                  </a:solidFill>
                  <a:latin typeface="Tahoma" pitchFamily="34" charset="0"/>
                </a:endParaRPr>
              </a:p>
              <a:p>
                <a:r>
                  <a:rPr lang="zh-CN" altLang="en-US" b="1" dirty="0" smtClean="0">
                    <a:solidFill>
                      <a:srgbClr val="FF0000"/>
                    </a:solidFill>
                    <a:latin typeface="Tahoma" pitchFamily="34" charset="0"/>
                  </a:rPr>
                  <a:t>单向陷门函数</a:t>
                </a:r>
                <a14:m>
                  <m:oMath xmlns:m="http://schemas.openxmlformats.org/officeDocument/2006/math">
                    <m:r>
                      <a:rPr lang="en-US" altLang="zh-CN" b="1" i="1" dirty="0" smtClean="0">
                        <a:solidFill>
                          <a:srgbClr val="FF0000"/>
                        </a:solidFill>
                        <a:latin typeface="Cambria Math"/>
                      </a:rPr>
                      <m:t>𝒇</m:t>
                    </m:r>
                    <m:r>
                      <a:rPr lang="en-US" altLang="zh-CN" b="1" i="1" dirty="0" smtClean="0">
                        <a:solidFill>
                          <a:srgbClr val="FF0000"/>
                        </a:solidFill>
                        <a:latin typeface="Cambria Math"/>
                      </a:rPr>
                      <m:t> </m:t>
                    </m:r>
                  </m:oMath>
                </a14:m>
                <a:r>
                  <a:rPr lang="zh-CN" altLang="en-US" b="1" dirty="0" smtClean="0">
                    <a:solidFill>
                      <a:srgbClr val="FF0000"/>
                    </a:solidFill>
                    <a:latin typeface="Tahoma" pitchFamily="34" charset="0"/>
                  </a:rPr>
                  <a:t>：</a:t>
                </a:r>
                <a:endParaRPr lang="en-US" altLang="zh-CN" dirty="0" smtClean="0">
                  <a:latin typeface="Tahoma" pitchFamily="34" charset="0"/>
                </a:endParaRPr>
              </a:p>
              <a:p>
                <a:pPr marL="914400" lvl="1" indent="-514350">
                  <a:buFont typeface="+mj-lt"/>
                  <a:buAutoNum type="arabicPeriod"/>
                </a:pPr>
                <a:r>
                  <a:rPr lang="zh-CN" altLang="en-US" dirty="0" smtClean="0">
                    <a:latin typeface="Tahoma" pitchFamily="34" charset="0"/>
                  </a:rPr>
                  <a:t>给出</a:t>
                </a:r>
                <a14:m>
                  <m:oMath xmlns:m="http://schemas.openxmlformats.org/officeDocument/2006/math">
                    <m:r>
                      <a:rPr lang="en-US" altLang="zh-CN" i="1" dirty="0" smtClean="0">
                        <a:latin typeface="Cambria Math"/>
                      </a:rPr>
                      <m:t>𝑓</m:t>
                    </m:r>
                  </m:oMath>
                </a14:m>
                <a:r>
                  <a:rPr lang="zh-CN" altLang="en-US" dirty="0" smtClean="0">
                    <a:latin typeface="Tahoma" pitchFamily="34" charset="0"/>
                  </a:rPr>
                  <a:t>定义域中的任意元素</a:t>
                </a:r>
                <a14:m>
                  <m:oMath xmlns:m="http://schemas.openxmlformats.org/officeDocument/2006/math">
                    <m:r>
                      <a:rPr lang="en-US" altLang="zh-CN" i="1" dirty="0" smtClean="0">
                        <a:latin typeface="Cambria Math"/>
                      </a:rPr>
                      <m:t>𝑥</m:t>
                    </m:r>
                    <m:r>
                      <a:rPr lang="en-US" altLang="zh-CN" i="1" dirty="0" smtClean="0">
                        <a:latin typeface="Cambria Math"/>
                      </a:rPr>
                      <m:t>,</m:t>
                    </m:r>
                  </m:oMath>
                </a14:m>
                <a:r>
                  <a:rPr lang="zh-CN" altLang="en-US" dirty="0">
                    <a:latin typeface="Tahoma" pitchFamily="34" charset="0"/>
                  </a:rPr>
                  <a:t>计算</a:t>
                </a:r>
                <a14:m>
                  <m:oMath xmlns:m="http://schemas.openxmlformats.org/officeDocument/2006/math">
                    <m:r>
                      <a:rPr lang="en-US" altLang="zh-CN" i="1" dirty="0" smtClean="0">
                        <a:latin typeface="Cambria Math"/>
                      </a:rPr>
                      <m:t>𝑓</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latin typeface="Tahoma" pitchFamily="34" charset="0"/>
                  </a:rPr>
                  <a:t>是容易的</a:t>
                </a:r>
              </a:p>
              <a:p>
                <a:pPr marL="914400" lvl="1" indent="-514350">
                  <a:buFont typeface="+mj-lt"/>
                  <a:buAutoNum type="arabicPeriod"/>
                </a:pPr>
                <a:r>
                  <a:rPr lang="zh-CN" altLang="en-US" dirty="0" smtClean="0">
                    <a:latin typeface="Tahoma" pitchFamily="34" charset="0"/>
                  </a:rPr>
                  <a:t>给出</a:t>
                </a:r>
                <a14:m>
                  <m:oMath xmlns:m="http://schemas.openxmlformats.org/officeDocument/2006/math">
                    <m:r>
                      <a:rPr lang="en-US" altLang="zh-CN" i="1" dirty="0" smtClean="0">
                        <a:latin typeface="Cambria Math"/>
                      </a:rPr>
                      <m:t>𝑦</m:t>
                    </m:r>
                    <m:r>
                      <a:rPr lang="en-US" altLang="zh-CN" i="1" dirty="0" smtClean="0">
                        <a:latin typeface="Cambria Math"/>
                      </a:rPr>
                      <m:t>=</m:t>
                    </m:r>
                    <m:r>
                      <a:rPr lang="en-US" altLang="zh-CN" i="1" dirty="0" smtClean="0">
                        <a:latin typeface="Cambria Math"/>
                      </a:rPr>
                      <m:t>𝑓</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latin typeface="Tahoma" pitchFamily="34" charset="0"/>
                  </a:rPr>
                  <a:t>中的</a:t>
                </a:r>
                <a14:m>
                  <m:oMath xmlns:m="http://schemas.openxmlformats.org/officeDocument/2006/math">
                    <m:r>
                      <a:rPr lang="en-US" altLang="zh-CN" i="1" dirty="0" smtClean="0">
                        <a:latin typeface="Cambria Math"/>
                      </a:rPr>
                      <m:t>𝑦</m:t>
                    </m:r>
                  </m:oMath>
                </a14:m>
                <a:r>
                  <a:rPr lang="zh-CN" altLang="en-US" dirty="0" smtClean="0">
                    <a:latin typeface="Tahoma" pitchFamily="34" charset="0"/>
                  </a:rPr>
                  <a:t>，计算</a:t>
                </a:r>
                <a14:m>
                  <m:oMath xmlns:m="http://schemas.openxmlformats.org/officeDocument/2006/math">
                    <m:r>
                      <a:rPr lang="en-US" altLang="zh-CN" i="1" dirty="0" smtClean="0">
                        <a:latin typeface="Cambria Math"/>
                      </a:rPr>
                      <m:t>𝑥</m:t>
                    </m:r>
                  </m:oMath>
                </a14:m>
                <a:r>
                  <a:rPr lang="zh-CN" altLang="en-US" dirty="0" smtClean="0">
                    <a:latin typeface="Tahoma" pitchFamily="34" charset="0"/>
                  </a:rPr>
                  <a:t>：</a:t>
                </a:r>
                <a:endParaRPr lang="en-US" altLang="zh-CN" dirty="0" smtClean="0">
                  <a:latin typeface="Tahoma" pitchFamily="34" charset="0"/>
                </a:endParaRPr>
              </a:p>
              <a:p>
                <a:pPr marL="1314450" lvl="2" indent="-514350"/>
                <a:r>
                  <a:rPr lang="zh-CN" altLang="en-US" dirty="0" smtClean="0">
                    <a:latin typeface="Tahoma" pitchFamily="34" charset="0"/>
                  </a:rPr>
                  <a:t>若知道设计函数</a:t>
                </a:r>
                <a14:m>
                  <m:oMath xmlns:m="http://schemas.openxmlformats.org/officeDocument/2006/math">
                    <m:r>
                      <a:rPr lang="en-US" altLang="zh-CN" i="1" dirty="0" smtClean="0">
                        <a:latin typeface="Cambria Math"/>
                      </a:rPr>
                      <m:t>𝑓</m:t>
                    </m:r>
                  </m:oMath>
                </a14:m>
                <a:r>
                  <a:rPr lang="zh-CN" altLang="en-US" dirty="0" smtClean="0">
                    <a:latin typeface="Tahoma" pitchFamily="34" charset="0"/>
                  </a:rPr>
                  <a:t>时结合进去的某种信息（称为</a:t>
                </a:r>
                <a:r>
                  <a:rPr lang="zh-CN" altLang="en-US" b="1" dirty="0" smtClean="0">
                    <a:solidFill>
                      <a:srgbClr val="FF0000"/>
                    </a:solidFill>
                    <a:latin typeface="Tahoma" pitchFamily="34" charset="0"/>
                  </a:rPr>
                  <a:t>陷门</a:t>
                </a:r>
                <a:r>
                  <a:rPr lang="zh-CN" altLang="en-US" dirty="0" smtClean="0">
                    <a:latin typeface="Tahoma" pitchFamily="34" charset="0"/>
                  </a:rPr>
                  <a:t>），则</a:t>
                </a:r>
                <a14:m>
                  <m:oMath xmlns:m="http://schemas.openxmlformats.org/officeDocument/2006/math">
                    <m:r>
                      <a:rPr lang="en-US" altLang="zh-CN" i="1" dirty="0" smtClean="0">
                        <a:latin typeface="Cambria Math"/>
                      </a:rPr>
                      <m:t>𝑥</m:t>
                    </m:r>
                  </m:oMath>
                </a14:m>
                <a:r>
                  <a:rPr lang="zh-CN" altLang="en-US" dirty="0" smtClean="0">
                    <a:latin typeface="Tahoma" pitchFamily="34" charset="0"/>
                  </a:rPr>
                  <a:t>容易计算；</a:t>
                </a:r>
                <a:endParaRPr lang="en-US" altLang="zh-CN" dirty="0" smtClean="0">
                  <a:latin typeface="Tahoma" pitchFamily="34" charset="0"/>
                </a:endParaRPr>
              </a:p>
              <a:p>
                <a:pPr marL="1314450" lvl="2" indent="-514350"/>
                <a:r>
                  <a:rPr lang="zh-CN" altLang="en-US" dirty="0" smtClean="0">
                    <a:latin typeface="Tahoma" pitchFamily="34" charset="0"/>
                  </a:rPr>
                  <a:t>若不知道该</a:t>
                </a:r>
                <a:r>
                  <a:rPr lang="zh-CN" altLang="en-US" b="1" dirty="0">
                    <a:solidFill>
                      <a:srgbClr val="FF0000"/>
                    </a:solidFill>
                    <a:latin typeface="Tahoma" pitchFamily="34" charset="0"/>
                  </a:rPr>
                  <a:t>陷门</a:t>
                </a:r>
                <a:r>
                  <a:rPr lang="zh-CN" altLang="en-US" dirty="0" smtClean="0">
                    <a:latin typeface="Tahoma" pitchFamily="34" charset="0"/>
                  </a:rPr>
                  <a:t>信息，则</a:t>
                </a:r>
                <a14:m>
                  <m:oMath xmlns:m="http://schemas.openxmlformats.org/officeDocument/2006/math">
                    <m:r>
                      <a:rPr lang="en-US" altLang="zh-CN" i="1" dirty="0" smtClean="0">
                        <a:latin typeface="Cambria Math"/>
                      </a:rPr>
                      <m:t>𝑥</m:t>
                    </m:r>
                  </m:oMath>
                </a14:m>
                <a:r>
                  <a:rPr lang="zh-CN" altLang="en-US" dirty="0" smtClean="0">
                    <a:latin typeface="Tahoma" pitchFamily="34" charset="0"/>
                  </a:rPr>
                  <a:t>难以计算</a:t>
                </a:r>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355" r="-437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8D796A2-434B-48E5-855C-8C23ED201FF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a:t>
            </a:fld>
            <a:endParaRPr lang="en-US" altLang="zh-C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一个公钥密码应满足：</a:t>
                </a:r>
                <a:endParaRPr lang="en-US" altLang="zh-CN" dirty="0" smtClean="0"/>
              </a:p>
              <a:p>
                <a:endParaRPr lang="zh-CN" altLang="en-US" sz="1100" dirty="0" smtClean="0"/>
              </a:p>
              <a:p>
                <a:pPr marL="914400" lvl="1" indent="-514350" algn="ctr">
                  <a:buFont typeface="+mj-lt"/>
                  <a:buAutoNum type="arabicPeriod"/>
                </a:pPr>
                <a:r>
                  <a:rPr lang="zh-CN" altLang="en-US" b="1" dirty="0" smtClean="0">
                    <a:solidFill>
                      <a:srgbClr val="FF0000"/>
                    </a:solidFill>
                  </a:rPr>
                  <a:t>解密算法</a:t>
                </a:r>
                <a:r>
                  <a:rPr lang="en-US" altLang="zh-CN" b="1" i="1" dirty="0" smtClean="0">
                    <a:solidFill>
                      <a:srgbClr val="FF0000"/>
                    </a:solidFill>
                  </a:rPr>
                  <a:t>D</a:t>
                </a:r>
                <a:r>
                  <a:rPr lang="zh-CN" altLang="en-US" b="1" dirty="0" smtClean="0">
                    <a:solidFill>
                      <a:srgbClr val="FF0000"/>
                    </a:solidFill>
                  </a:rPr>
                  <a:t>与加密算法</a:t>
                </a:r>
                <a:r>
                  <a:rPr lang="en-US" altLang="zh-CN" b="1" i="1" dirty="0" smtClean="0">
                    <a:solidFill>
                      <a:srgbClr val="FF0000"/>
                    </a:solidFill>
                  </a:rPr>
                  <a:t>E</a:t>
                </a:r>
                <a:r>
                  <a:rPr lang="zh-CN" altLang="en-US" b="1" dirty="0" smtClean="0">
                    <a:solidFill>
                      <a:srgbClr val="FF0000"/>
                    </a:solidFill>
                  </a:rPr>
                  <a:t>互逆</a:t>
                </a:r>
                <a:r>
                  <a:rPr lang="zh-CN" altLang="en-US" dirty="0" smtClean="0"/>
                  <a:t>，即对于所有明文</a:t>
                </a:r>
                <a14:m>
                  <m:oMath xmlns:m="http://schemas.openxmlformats.org/officeDocument/2006/math">
                    <m:r>
                      <a:rPr lang="en-US" altLang="zh-CN" i="1" dirty="0" smtClean="0">
                        <a:latin typeface="Cambria Math"/>
                      </a:rPr>
                      <m:t>𝑀</m:t>
                    </m:r>
                  </m:oMath>
                </a14:m>
                <a:r>
                  <a:rPr lang="zh-CN" altLang="en-US" dirty="0" smtClean="0"/>
                  <a:t>都有，</a:t>
                </a:r>
                <a14:m>
                  <m:oMath xmlns:m="http://schemas.openxmlformats.org/officeDocument/2006/math">
                    <m:r>
                      <a:rPr lang="en-US" altLang="zh-CN" b="1" i="1" dirty="0" smtClean="0">
                        <a:solidFill>
                          <a:srgbClr val="FF00FF"/>
                        </a:solidFill>
                        <a:latin typeface="Cambria Math"/>
                      </a:rPr>
                      <m:t>𝑫</m:t>
                    </m:r>
                    <m:r>
                      <a:rPr lang="en-US" altLang="zh-CN" b="1" i="1" dirty="0" smtClean="0">
                        <a:solidFill>
                          <a:srgbClr val="FF00FF"/>
                        </a:solidFill>
                        <a:latin typeface="Cambria Math"/>
                      </a:rPr>
                      <m:t>(</m:t>
                    </m:r>
                    <m:r>
                      <a:rPr lang="en-US" altLang="zh-CN" b="1" i="1" dirty="0" smtClean="0">
                        <a:solidFill>
                          <a:srgbClr val="FF00FF"/>
                        </a:solidFill>
                        <a:latin typeface="Cambria Math"/>
                      </a:rPr>
                      <m:t>𝑬</m:t>
                    </m:r>
                    <m:r>
                      <a:rPr lang="en-US" altLang="zh-CN" b="1" i="1" dirty="0" smtClean="0">
                        <a:solidFill>
                          <a:srgbClr val="FF00FF"/>
                        </a:solidFill>
                        <a:latin typeface="Cambria Math"/>
                      </a:rPr>
                      <m:t>(</m:t>
                    </m:r>
                    <m:r>
                      <a:rPr lang="en-US" altLang="zh-CN" b="1" i="1" dirty="0" err="1" smtClean="0">
                        <a:solidFill>
                          <a:srgbClr val="FF00FF"/>
                        </a:solidFill>
                        <a:latin typeface="Cambria Math"/>
                      </a:rPr>
                      <m:t>𝑴</m:t>
                    </m:r>
                    <m:r>
                      <a:rPr lang="en-US" altLang="zh-CN" b="1" i="1" dirty="0" err="1" smtClean="0">
                        <a:solidFill>
                          <a:srgbClr val="FF00FF"/>
                        </a:solidFill>
                        <a:latin typeface="Cambria Math"/>
                      </a:rPr>
                      <m:t>,</m:t>
                    </m:r>
                    <m:sSub>
                      <m:sSubPr>
                        <m:ctrlPr>
                          <a:rPr lang="en-US" altLang="zh-CN" b="1" i="1" dirty="0" smtClean="0">
                            <a:solidFill>
                              <a:srgbClr val="FF00FF"/>
                            </a:solidFill>
                            <a:latin typeface="Cambria Math" panose="02040503050406030204" pitchFamily="18" charset="0"/>
                          </a:rPr>
                        </m:ctrlPr>
                      </m:sSubPr>
                      <m:e>
                        <m:r>
                          <a:rPr lang="en-US" altLang="zh-CN" b="1" i="1" dirty="0" smtClean="0">
                            <a:solidFill>
                              <a:srgbClr val="FF00FF"/>
                            </a:solidFill>
                            <a:latin typeface="Cambria Math"/>
                          </a:rPr>
                          <m:t>𝑲</m:t>
                        </m:r>
                      </m:e>
                      <m:sub>
                        <m:r>
                          <a:rPr lang="en-US" altLang="zh-CN" b="1" i="1" dirty="0" smtClean="0">
                            <a:solidFill>
                              <a:srgbClr val="FF00FF"/>
                            </a:solidFill>
                            <a:latin typeface="Cambria Math"/>
                          </a:rPr>
                          <m:t>𝒆</m:t>
                        </m:r>
                      </m:sub>
                    </m:sSub>
                    <m:r>
                      <a:rPr lang="en-US" altLang="zh-CN" b="1" i="1" dirty="0" smtClean="0">
                        <a:solidFill>
                          <a:srgbClr val="FF00FF"/>
                        </a:solidFill>
                        <a:latin typeface="Cambria Math"/>
                      </a:rPr>
                      <m:t>),</m:t>
                    </m:r>
                    <m:r>
                      <a:rPr lang="en-US" altLang="zh-CN" b="1" i="1" dirty="0" err="1" smtClean="0">
                        <a:solidFill>
                          <a:srgbClr val="FF00FF"/>
                        </a:solidFill>
                        <a:latin typeface="Cambria Math"/>
                      </a:rPr>
                      <m:t>𝑲</m:t>
                    </m:r>
                    <m:r>
                      <a:rPr lang="en-US" altLang="zh-CN" b="1" i="1" baseline="-25000" dirty="0" err="1" smtClean="0">
                        <a:solidFill>
                          <a:srgbClr val="FF00FF"/>
                        </a:solidFill>
                        <a:latin typeface="Cambria Math"/>
                      </a:rPr>
                      <m:t>𝒅</m:t>
                    </m:r>
                    <m:r>
                      <a:rPr lang="en-US" altLang="zh-CN" b="1" i="1" dirty="0" smtClean="0">
                        <a:solidFill>
                          <a:srgbClr val="FF00FF"/>
                        </a:solidFill>
                        <a:latin typeface="Cambria Math"/>
                      </a:rPr>
                      <m:t>)</m:t>
                    </m:r>
                    <m:r>
                      <a:rPr lang="zh-CN" altLang="en-US" b="1" i="1" dirty="0" smtClean="0">
                        <a:solidFill>
                          <a:srgbClr val="FF00FF"/>
                        </a:solidFill>
                        <a:latin typeface="Cambria Math"/>
                      </a:rPr>
                      <m:t>＝</m:t>
                    </m:r>
                    <m:r>
                      <a:rPr lang="en-US" altLang="zh-CN" b="1" i="1" dirty="0" smtClean="0">
                        <a:solidFill>
                          <a:srgbClr val="FF00FF"/>
                        </a:solidFill>
                        <a:latin typeface="Cambria Math"/>
                      </a:rPr>
                      <m:t>𝑴</m:t>
                    </m:r>
                  </m:oMath>
                </a14:m>
                <a:endParaRPr lang="en-US" altLang="zh-CN" b="1" dirty="0" smtClean="0">
                  <a:solidFill>
                    <a:srgbClr val="FF00FF"/>
                  </a:solidFill>
                </a:endParaRPr>
              </a:p>
              <a:p>
                <a:pPr marL="914400" lvl="1" indent="-514350">
                  <a:buFont typeface="+mj-lt"/>
                  <a:buAutoNum type="arabicPeriod"/>
                </a:pPr>
                <a:endParaRPr lang="zh-CN" altLang="en-US" dirty="0" smtClean="0"/>
              </a:p>
              <a:p>
                <a:pPr marL="914400" lvl="1" indent="-514350">
                  <a:buFont typeface="+mj-lt"/>
                  <a:buAutoNum type="arabicPeriod"/>
                </a:pPr>
                <a:r>
                  <a:rPr lang="zh-CN" altLang="en-US" dirty="0" smtClean="0"/>
                  <a:t>由</a:t>
                </a:r>
                <a14:m>
                  <m:oMath xmlns:m="http://schemas.openxmlformats.org/officeDocument/2006/math">
                    <m:r>
                      <a:rPr lang="en-US" altLang="zh-CN" i="1" dirty="0" smtClean="0">
                        <a:latin typeface="Cambria Math"/>
                      </a:rPr>
                      <m:t>𝐾</m:t>
                    </m:r>
                    <m:r>
                      <a:rPr lang="en-US" altLang="zh-CN" i="1" baseline="-25000" dirty="0" err="1" smtClean="0">
                        <a:latin typeface="Cambria Math"/>
                      </a:rPr>
                      <m:t>𝑒</m:t>
                    </m:r>
                    <m:r>
                      <a:rPr lang="zh-CN" altLang="en-US" i="1" dirty="0" smtClean="0">
                        <a:latin typeface="Cambria Math"/>
                      </a:rPr>
                      <m:t>求出</m:t>
                    </m:r>
                    <m:r>
                      <a:rPr lang="en-US" altLang="zh-CN" i="1" dirty="0" err="1" smtClean="0">
                        <a:latin typeface="Cambria Math"/>
                      </a:rPr>
                      <m:t>𝐾</m:t>
                    </m:r>
                    <m:r>
                      <a:rPr lang="en-US" altLang="zh-CN" i="1" baseline="-25000" dirty="0" err="1" smtClean="0">
                        <a:latin typeface="Cambria Math"/>
                      </a:rPr>
                      <m:t>𝑑</m:t>
                    </m:r>
                  </m:oMath>
                </a14:m>
                <a:r>
                  <a:rPr lang="zh-CN" altLang="en-US" dirty="0" smtClean="0"/>
                  <a:t>在计算上不可行</a:t>
                </a:r>
                <a:endParaRPr lang="en-US" altLang="zh-CN" dirty="0" smtClean="0"/>
              </a:p>
              <a:p>
                <a:pPr marL="914400" lvl="1" indent="-514350">
                  <a:buFont typeface="+mj-lt"/>
                  <a:buAutoNum type="arabicPeriod"/>
                </a:pPr>
                <a:endParaRPr lang="zh-CN" altLang="en-US" dirty="0" smtClean="0"/>
              </a:p>
              <a:p>
                <a:pPr marL="914400" lvl="1" indent="-514350">
                  <a:buFont typeface="+mj-lt"/>
                  <a:buAutoNum type="arabicPeriod"/>
                </a:pPr>
                <a:r>
                  <a:rPr lang="zh-CN" altLang="en-US" dirty="0" smtClean="0"/>
                  <a:t>算法</a:t>
                </a:r>
                <a:r>
                  <a:rPr lang="en-US" altLang="zh-CN" i="1" dirty="0" smtClean="0"/>
                  <a:t>E</a:t>
                </a:r>
                <a:r>
                  <a:rPr lang="zh-CN" altLang="en-US" dirty="0" smtClean="0"/>
                  <a:t>和</a:t>
                </a:r>
                <a:r>
                  <a:rPr lang="en-US" altLang="zh-CN" i="1" dirty="0" smtClean="0"/>
                  <a:t>D</a:t>
                </a:r>
                <a:r>
                  <a:rPr lang="zh-CN" altLang="en-US" dirty="0" smtClean="0"/>
                  <a:t>都是高效的</a:t>
                </a:r>
              </a:p>
              <a:p>
                <a:pPr>
                  <a:buNone/>
                </a:pPr>
                <a:r>
                  <a:rPr lang="zh-CN" altLang="en-US"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196B4D7-8688-4F82-8EF2-1C1D036F720B}"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a:t>
            </a:fld>
            <a:endParaRPr lang="en-US" altLang="zh-C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重要公钥密码体制</a:t>
            </a:r>
            <a:endParaRPr lang="zh-CN" altLang="en-US" dirty="0"/>
          </a:p>
        </p:txBody>
      </p:sp>
      <p:sp>
        <p:nvSpPr>
          <p:cNvPr id="3" name="内容占位符 2"/>
          <p:cNvSpPr>
            <a:spLocks noGrp="1"/>
          </p:cNvSpPr>
          <p:nvPr>
            <p:ph idx="1"/>
          </p:nvPr>
        </p:nvSpPr>
        <p:spPr>
          <a:xfrm>
            <a:off x="457200" y="1447800"/>
            <a:ext cx="8229600" cy="4876800"/>
          </a:xfrm>
        </p:spPr>
        <p:txBody>
          <a:bodyPr/>
          <a:lstStyle/>
          <a:p>
            <a:pPr>
              <a:lnSpc>
                <a:spcPct val="90000"/>
              </a:lnSpc>
            </a:pPr>
            <a:r>
              <a:rPr lang="zh-CN" altLang="en-US" b="1" dirty="0" smtClean="0">
                <a:solidFill>
                  <a:srgbClr val="FF0000"/>
                </a:solidFill>
                <a:latin typeface="华文宋体" pitchFamily="2" charset="-122"/>
                <a:ea typeface="华文宋体" pitchFamily="2" charset="-122"/>
              </a:rPr>
              <a:t>设计公钥密码体制                 寻找单向陷门函数</a:t>
            </a:r>
            <a:endParaRPr lang="en-US" altLang="zh-CN" b="1" dirty="0" smtClean="0">
              <a:solidFill>
                <a:srgbClr val="FF0000"/>
              </a:solidFill>
              <a:latin typeface="华文宋体" pitchFamily="2" charset="-122"/>
              <a:ea typeface="华文宋体" pitchFamily="2" charset="-122"/>
            </a:endParaRPr>
          </a:p>
          <a:p>
            <a:pPr marL="0" indent="0">
              <a:lnSpc>
                <a:spcPct val="90000"/>
              </a:lnSpc>
              <a:buNone/>
            </a:pPr>
            <a:r>
              <a:rPr lang="en-US" altLang="zh-CN" b="1" dirty="0" smtClean="0">
                <a:solidFill>
                  <a:srgbClr val="FF0000"/>
                </a:solidFill>
                <a:latin typeface="华文宋体" pitchFamily="2" charset="-122"/>
                <a:ea typeface="华文宋体" pitchFamily="2" charset="-122"/>
              </a:rPr>
              <a:t>                      </a:t>
            </a:r>
            <a:r>
              <a:rPr lang="zh-CN" altLang="en-US" b="1" dirty="0" smtClean="0">
                <a:solidFill>
                  <a:srgbClr val="FF0000"/>
                </a:solidFill>
                <a:latin typeface="华文宋体" pitchFamily="2" charset="-122"/>
                <a:ea typeface="华文宋体" pitchFamily="2" charset="-122"/>
              </a:rPr>
              <a:t>数学困难问题</a:t>
            </a:r>
            <a:endParaRPr lang="en-US" altLang="zh-CN" b="1" dirty="0" smtClean="0">
              <a:solidFill>
                <a:srgbClr val="FF0000"/>
              </a:solidFill>
              <a:latin typeface="华文宋体" pitchFamily="2" charset="-122"/>
              <a:ea typeface="华文宋体" pitchFamily="2" charset="-122"/>
            </a:endParaRPr>
          </a:p>
          <a:p>
            <a:pPr marL="914400" lvl="1" indent="-457200">
              <a:lnSpc>
                <a:spcPct val="90000"/>
              </a:lnSpc>
              <a:buFont typeface="+mj-lt"/>
              <a:buAutoNum type="arabicPeriod"/>
            </a:pPr>
            <a:r>
              <a:rPr lang="zh-CN" altLang="en-US" dirty="0" smtClean="0">
                <a:solidFill>
                  <a:srgbClr val="FF00FF"/>
                </a:solidFill>
              </a:rPr>
              <a:t>大整数因子分解问题</a:t>
            </a:r>
            <a:r>
              <a:rPr lang="en-US" altLang="zh-CN" dirty="0" smtClean="0">
                <a:solidFill>
                  <a:srgbClr val="FF00FF"/>
                </a:solidFill>
              </a:rPr>
              <a:t>(</a:t>
            </a:r>
            <a:r>
              <a:rPr lang="zh-CN" altLang="en-US" dirty="0" smtClean="0">
                <a:solidFill>
                  <a:srgbClr val="FF00FF"/>
                </a:solidFill>
              </a:rPr>
              <a:t>如公钥密码体制</a:t>
            </a:r>
            <a:r>
              <a:rPr lang="en-US" altLang="zh-CN" dirty="0" smtClean="0">
                <a:solidFill>
                  <a:srgbClr val="FF00FF"/>
                </a:solidFill>
              </a:rPr>
              <a:t>RSA)</a:t>
            </a:r>
          </a:p>
          <a:p>
            <a:pPr marL="1314450" lvl="2" indent="-457200">
              <a:lnSpc>
                <a:spcPct val="90000"/>
              </a:lnSpc>
            </a:pPr>
            <a:r>
              <a:rPr lang="zh-CN" altLang="en-US" dirty="0">
                <a:latin typeface="华文中宋" pitchFamily="2" charset="-122"/>
                <a:ea typeface="华文中宋" pitchFamily="2" charset="-122"/>
              </a:rPr>
              <a:t>给定两个</a:t>
            </a:r>
            <a:r>
              <a:rPr lang="zh-CN" altLang="en-US" dirty="0" smtClean="0">
                <a:latin typeface="华文中宋" pitchFamily="2" charset="-122"/>
                <a:ea typeface="华文中宋" pitchFamily="2" charset="-122"/>
              </a:rPr>
              <a:t>素数</a:t>
            </a:r>
            <a:r>
              <a:rPr lang="en-US" altLang="zh-CN" dirty="0" err="1" smtClean="0">
                <a:latin typeface="华文中宋" pitchFamily="2" charset="-122"/>
                <a:ea typeface="华文中宋" pitchFamily="2" charset="-122"/>
              </a:rPr>
              <a:t>p,q</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计算乘积</a:t>
            </a:r>
            <a:r>
              <a:rPr lang="en-US" altLang="zh-CN" dirty="0" smtClean="0">
                <a:latin typeface="华文中宋" pitchFamily="2" charset="-122"/>
                <a:ea typeface="华文中宋" pitchFamily="2" charset="-122"/>
              </a:rPr>
              <a:t>n=</a:t>
            </a:r>
            <a:r>
              <a:rPr lang="en-US" altLang="zh-CN" dirty="0" err="1" smtClean="0">
                <a:latin typeface="华文中宋" pitchFamily="2" charset="-122"/>
                <a:ea typeface="华文中宋" pitchFamily="2" charset="-122"/>
              </a:rPr>
              <a:t>pq</a:t>
            </a:r>
            <a:r>
              <a:rPr lang="zh-CN" altLang="en-US" dirty="0">
                <a:latin typeface="华文中宋" pitchFamily="2" charset="-122"/>
                <a:ea typeface="华文中宋" pitchFamily="2" charset="-122"/>
              </a:rPr>
              <a:t>很容易，但给定整数</a:t>
            </a:r>
            <a:r>
              <a:rPr lang="en-US" altLang="zh-CN" dirty="0">
                <a:latin typeface="华文中宋" pitchFamily="2" charset="-122"/>
                <a:ea typeface="华文中宋" pitchFamily="2" charset="-122"/>
              </a:rPr>
              <a:t>n</a:t>
            </a:r>
            <a:r>
              <a:rPr lang="zh-CN" altLang="en-US" dirty="0">
                <a:latin typeface="华文中宋" pitchFamily="2" charset="-122"/>
                <a:ea typeface="华文中宋" pitchFamily="2" charset="-122"/>
              </a:rPr>
              <a:t>，求</a:t>
            </a:r>
            <a:r>
              <a:rPr lang="en-US" altLang="zh-CN" dirty="0">
                <a:latin typeface="华文中宋" pitchFamily="2" charset="-122"/>
                <a:ea typeface="华文中宋" pitchFamily="2" charset="-122"/>
              </a:rPr>
              <a:t>n</a:t>
            </a:r>
            <a:r>
              <a:rPr lang="zh-CN" altLang="en-US" dirty="0">
                <a:latin typeface="华文中宋" pitchFamily="2" charset="-122"/>
                <a:ea typeface="华文中宋" pitchFamily="2" charset="-122"/>
              </a:rPr>
              <a:t>的素因子</a:t>
            </a:r>
            <a:r>
              <a:rPr lang="en-US" altLang="zh-CN" dirty="0" err="1">
                <a:latin typeface="华文中宋" pitchFamily="2" charset="-122"/>
                <a:ea typeface="华文中宋" pitchFamily="2" charset="-122"/>
              </a:rPr>
              <a:t>p,q</a:t>
            </a:r>
            <a:r>
              <a:rPr lang="zh-CN" altLang="en-US" dirty="0">
                <a:latin typeface="华文中宋" pitchFamily="2" charset="-122"/>
                <a:ea typeface="华文中宋" pitchFamily="2" charset="-122"/>
              </a:rPr>
              <a:t>使得</a:t>
            </a:r>
            <a:r>
              <a:rPr lang="en-US" altLang="zh-CN" dirty="0">
                <a:latin typeface="华文中宋" pitchFamily="2" charset="-122"/>
                <a:ea typeface="华文中宋" pitchFamily="2" charset="-122"/>
              </a:rPr>
              <a:t>n=</a:t>
            </a:r>
            <a:r>
              <a:rPr lang="en-US" altLang="zh-CN" dirty="0" err="1">
                <a:latin typeface="华文中宋" pitchFamily="2" charset="-122"/>
                <a:ea typeface="华文中宋" pitchFamily="2" charset="-122"/>
              </a:rPr>
              <a:t>pq</a:t>
            </a:r>
            <a:r>
              <a:rPr lang="zh-CN" altLang="en-US" dirty="0">
                <a:latin typeface="华文中宋" pitchFamily="2" charset="-122"/>
                <a:ea typeface="华文中宋" pitchFamily="2" charset="-122"/>
              </a:rPr>
              <a:t>是困难</a:t>
            </a:r>
            <a:r>
              <a:rPr lang="zh-CN" altLang="en-US" dirty="0" smtClean="0">
                <a:latin typeface="华文中宋" pitchFamily="2" charset="-122"/>
                <a:ea typeface="华文中宋" pitchFamily="2" charset="-122"/>
              </a:rPr>
              <a:t>的</a:t>
            </a:r>
            <a:endParaRPr lang="zh-CN" altLang="en-US" dirty="0" smtClean="0">
              <a:solidFill>
                <a:srgbClr val="FF00FF"/>
              </a:solidFill>
            </a:endParaRPr>
          </a:p>
          <a:p>
            <a:pPr marL="914400" lvl="1" indent="-457200">
              <a:lnSpc>
                <a:spcPct val="90000"/>
              </a:lnSpc>
              <a:buFont typeface="+mj-lt"/>
              <a:buAutoNum type="arabicPeriod"/>
            </a:pPr>
            <a:r>
              <a:rPr lang="zh-CN" altLang="en-US" dirty="0" smtClean="0">
                <a:solidFill>
                  <a:srgbClr val="FF00FF"/>
                </a:solidFill>
              </a:rPr>
              <a:t>有限域上的离散对数问题</a:t>
            </a:r>
            <a:r>
              <a:rPr lang="en-US" altLang="zh-CN" dirty="0" smtClean="0">
                <a:solidFill>
                  <a:srgbClr val="FF00FF"/>
                </a:solidFill>
              </a:rPr>
              <a:t>(</a:t>
            </a:r>
            <a:r>
              <a:rPr lang="zh-CN" altLang="en-US" dirty="0" smtClean="0">
                <a:solidFill>
                  <a:srgbClr val="FF00FF"/>
                </a:solidFill>
              </a:rPr>
              <a:t>如公钥密码体制</a:t>
            </a:r>
            <a:r>
              <a:rPr lang="en-US" altLang="zh-CN" dirty="0" err="1" smtClean="0">
                <a:solidFill>
                  <a:srgbClr val="FF00FF"/>
                </a:solidFill>
              </a:rPr>
              <a:t>ElGamal</a:t>
            </a:r>
            <a:r>
              <a:rPr lang="en-US" altLang="zh-CN" dirty="0" smtClean="0">
                <a:solidFill>
                  <a:srgbClr val="FF00FF"/>
                </a:solidFill>
              </a:rPr>
              <a:t>)</a:t>
            </a:r>
          </a:p>
          <a:p>
            <a:pPr marL="1314450" lvl="2" indent="-457200">
              <a:lnSpc>
                <a:spcPct val="90000"/>
              </a:lnSpc>
            </a:pPr>
            <a:r>
              <a:rPr lang="zh-CN" altLang="en-US" dirty="0">
                <a:latin typeface="华文中宋" pitchFamily="2" charset="-122"/>
                <a:ea typeface="华文中宋" pitchFamily="2" charset="-122"/>
              </a:rPr>
              <a:t>已知有限循环群</a:t>
            </a:r>
            <a:r>
              <a:rPr lang="en-US" altLang="zh-CN" dirty="0">
                <a:latin typeface="华文中宋" pitchFamily="2" charset="-122"/>
                <a:ea typeface="华文中宋" pitchFamily="2" charset="-122"/>
              </a:rPr>
              <a:t>G=&lt;g&gt;={</a:t>
            </a:r>
            <a:r>
              <a:rPr lang="en-US" altLang="zh-CN" dirty="0" err="1">
                <a:latin typeface="华文中宋" pitchFamily="2" charset="-122"/>
                <a:ea typeface="华文中宋" pitchFamily="2" charset="-122"/>
              </a:rPr>
              <a:t>g</a:t>
            </a:r>
            <a:r>
              <a:rPr lang="en-US" altLang="zh-CN" baseline="30000" dirty="0" err="1">
                <a:latin typeface="华文中宋" pitchFamily="2" charset="-122"/>
                <a:ea typeface="华文中宋" pitchFamily="2" charset="-122"/>
              </a:rPr>
              <a:t>k</a:t>
            </a:r>
            <a:r>
              <a:rPr lang="en-US" altLang="zh-CN" dirty="0" err="1">
                <a:latin typeface="华文中宋" pitchFamily="2" charset="-122"/>
                <a:ea typeface="华文中宋" pitchFamily="2" charset="-122"/>
              </a:rPr>
              <a:t>|k</a:t>
            </a:r>
            <a:r>
              <a:rPr lang="en-US" altLang="zh-CN" dirty="0">
                <a:latin typeface="华文中宋" pitchFamily="2" charset="-122"/>
                <a:ea typeface="华文中宋" pitchFamily="2" charset="-122"/>
              </a:rPr>
              <a:t>=0,1,2,…}</a:t>
            </a:r>
            <a:r>
              <a:rPr lang="zh-CN" altLang="en-US" dirty="0">
                <a:latin typeface="华文中宋" pitchFamily="2" charset="-122"/>
                <a:ea typeface="华文中宋" pitchFamily="2" charset="-122"/>
              </a:rPr>
              <a:t>及其生成元</a:t>
            </a:r>
            <a:r>
              <a:rPr lang="en-US" altLang="zh-CN" dirty="0">
                <a:latin typeface="华文中宋" pitchFamily="2" charset="-122"/>
                <a:ea typeface="华文中宋" pitchFamily="2" charset="-122"/>
              </a:rPr>
              <a:t>g</a:t>
            </a:r>
            <a:r>
              <a:rPr lang="zh-CN" altLang="en-US" dirty="0">
                <a:latin typeface="华文中宋" pitchFamily="2" charset="-122"/>
                <a:ea typeface="华文中宋" pitchFamily="2" charset="-122"/>
              </a:rPr>
              <a:t>和阶</a:t>
            </a:r>
            <a:r>
              <a:rPr lang="en-US" altLang="zh-CN" dirty="0">
                <a:latin typeface="华文中宋" pitchFamily="2" charset="-122"/>
                <a:ea typeface="华文中宋" pitchFamily="2" charset="-122"/>
              </a:rPr>
              <a:t>|G|=n.</a:t>
            </a:r>
            <a:r>
              <a:rPr lang="zh-CN" altLang="en-US" dirty="0">
                <a:latin typeface="华文中宋" pitchFamily="2" charset="-122"/>
                <a:ea typeface="华文中宋" pitchFamily="2" charset="-122"/>
              </a:rPr>
              <a:t>给定整数</a:t>
            </a:r>
            <a:r>
              <a:rPr lang="en-US" altLang="zh-CN" dirty="0">
                <a:latin typeface="华文中宋" pitchFamily="2" charset="-122"/>
                <a:ea typeface="华文中宋" pitchFamily="2" charset="-122"/>
              </a:rPr>
              <a:t>a</a:t>
            </a:r>
            <a:r>
              <a:rPr lang="zh-CN" altLang="en-US" dirty="0">
                <a:latin typeface="华文中宋" pitchFamily="2" charset="-122"/>
                <a:ea typeface="华文中宋" pitchFamily="2" charset="-122"/>
              </a:rPr>
              <a:t>，求</a:t>
            </a:r>
            <a:r>
              <a:rPr lang="en-US" altLang="zh-CN" dirty="0">
                <a:latin typeface="华文中宋" pitchFamily="2" charset="-122"/>
                <a:ea typeface="华文中宋" pitchFamily="2" charset="-122"/>
              </a:rPr>
              <a:t>h=</a:t>
            </a:r>
            <a:r>
              <a:rPr lang="en-US" altLang="zh-CN" dirty="0" err="1">
                <a:latin typeface="华文中宋" pitchFamily="2" charset="-122"/>
                <a:ea typeface="华文中宋" pitchFamily="2" charset="-122"/>
              </a:rPr>
              <a:t>g</a:t>
            </a:r>
            <a:r>
              <a:rPr lang="en-US" altLang="zh-CN" baseline="30000" dirty="0" err="1">
                <a:latin typeface="华文中宋" pitchFamily="2" charset="-122"/>
                <a:ea typeface="华文中宋" pitchFamily="2" charset="-122"/>
              </a:rPr>
              <a:t>a</a:t>
            </a:r>
            <a:r>
              <a:rPr lang="zh-CN" altLang="en-US" dirty="0">
                <a:latin typeface="华文中宋" pitchFamily="2" charset="-122"/>
                <a:ea typeface="华文中宋" pitchFamily="2" charset="-122"/>
              </a:rPr>
              <a:t>很容易；但是给定元素</a:t>
            </a:r>
            <a:r>
              <a:rPr lang="en-US" altLang="zh-CN" dirty="0">
                <a:latin typeface="华文中宋" pitchFamily="2" charset="-122"/>
                <a:ea typeface="华文中宋" pitchFamily="2" charset="-122"/>
              </a:rPr>
              <a:t>h</a:t>
            </a:r>
            <a:r>
              <a:rPr lang="zh-CN" altLang="en-US" dirty="0">
                <a:latin typeface="华文中宋" pitchFamily="2" charset="-122"/>
                <a:ea typeface="华文中宋" pitchFamily="2" charset="-122"/>
              </a:rPr>
              <a:t>，计算整数</a:t>
            </a:r>
            <a:r>
              <a:rPr lang="en-US" altLang="zh-CN" dirty="0">
                <a:latin typeface="华文中宋" pitchFamily="2" charset="-122"/>
                <a:ea typeface="华文中宋" pitchFamily="2" charset="-122"/>
              </a:rPr>
              <a:t>x</a:t>
            </a:r>
            <a:r>
              <a:rPr lang="zh-CN" altLang="en-US" dirty="0">
                <a:latin typeface="华文中宋" pitchFamily="2" charset="-122"/>
                <a:ea typeface="华文中宋" pitchFamily="2" charset="-122"/>
              </a:rPr>
              <a:t>，使得</a:t>
            </a:r>
            <a:r>
              <a:rPr lang="en-US" altLang="zh-CN" dirty="0">
                <a:latin typeface="华文中宋" pitchFamily="2" charset="-122"/>
                <a:ea typeface="华文中宋" pitchFamily="2" charset="-122"/>
              </a:rPr>
              <a:t>h=</a:t>
            </a:r>
            <a:r>
              <a:rPr lang="en-US" altLang="zh-CN" dirty="0" err="1">
                <a:latin typeface="华文中宋" pitchFamily="2" charset="-122"/>
                <a:ea typeface="华文中宋" pitchFamily="2" charset="-122"/>
              </a:rPr>
              <a:t>g</a:t>
            </a:r>
            <a:r>
              <a:rPr lang="en-US" altLang="zh-CN" baseline="30000" dirty="0" err="1">
                <a:latin typeface="华文中宋" pitchFamily="2" charset="-122"/>
                <a:ea typeface="华文中宋" pitchFamily="2" charset="-122"/>
              </a:rPr>
              <a:t>x</a:t>
            </a:r>
            <a:r>
              <a:rPr lang="zh-CN" altLang="en-US" dirty="0">
                <a:latin typeface="华文中宋" pitchFamily="2" charset="-122"/>
                <a:ea typeface="华文中宋" pitchFamily="2" charset="-122"/>
              </a:rPr>
              <a:t>非常</a:t>
            </a:r>
            <a:r>
              <a:rPr lang="zh-CN" altLang="en-US" dirty="0" smtClean="0">
                <a:latin typeface="华文中宋" pitchFamily="2" charset="-122"/>
                <a:ea typeface="华文中宋" pitchFamily="2" charset="-122"/>
              </a:rPr>
              <a:t>困难</a:t>
            </a:r>
            <a:endParaRPr lang="en-US" altLang="zh-CN" dirty="0" smtClean="0">
              <a:solidFill>
                <a:srgbClr val="FF00FF"/>
              </a:solidFill>
            </a:endParaRPr>
          </a:p>
          <a:p>
            <a:pPr marL="914400" lvl="1" indent="-457200">
              <a:lnSpc>
                <a:spcPct val="90000"/>
              </a:lnSpc>
              <a:buFont typeface="+mj-lt"/>
              <a:buAutoNum type="arabicPeriod"/>
            </a:pPr>
            <a:r>
              <a:rPr lang="zh-CN" altLang="en-US" dirty="0" smtClean="0">
                <a:solidFill>
                  <a:srgbClr val="FF00FF"/>
                </a:solidFill>
              </a:rPr>
              <a:t>椭圆曲线上的离散对数问题</a:t>
            </a:r>
            <a:r>
              <a:rPr lang="en-US" altLang="zh-CN" dirty="0" smtClean="0">
                <a:solidFill>
                  <a:srgbClr val="FF00FF"/>
                </a:solidFill>
              </a:rPr>
              <a:t>(</a:t>
            </a:r>
            <a:r>
              <a:rPr lang="zh-CN" altLang="en-US" dirty="0" smtClean="0">
                <a:solidFill>
                  <a:srgbClr val="FF00FF"/>
                </a:solidFill>
              </a:rPr>
              <a:t>如公钥密码体制</a:t>
            </a:r>
            <a:r>
              <a:rPr lang="en-US" altLang="zh-CN" dirty="0" smtClean="0">
                <a:solidFill>
                  <a:srgbClr val="FF00FF"/>
                </a:solidFill>
              </a:rPr>
              <a:t>ECC)</a:t>
            </a:r>
          </a:p>
          <a:p>
            <a:pPr marL="914400" lvl="1" indent="-457200">
              <a:lnSpc>
                <a:spcPct val="90000"/>
              </a:lnSpc>
              <a:buFont typeface="+mj-lt"/>
              <a:buAutoNum type="arabicPeriod"/>
            </a:pPr>
            <a:r>
              <a:rPr lang="zh-CN" altLang="en-US" dirty="0" smtClean="0"/>
              <a:t>背包问题（背包算法）</a:t>
            </a:r>
            <a:endParaRPr lang="en-US" altLang="zh-CN" dirty="0" smtClean="0">
              <a:solidFill>
                <a:srgbClr val="FF00FF"/>
              </a:solidFill>
            </a:endParaRPr>
          </a:p>
          <a:p>
            <a:pPr marL="914400" lvl="1" indent="-457200">
              <a:lnSpc>
                <a:spcPct val="90000"/>
              </a:lnSpc>
              <a:buFont typeface="+mj-lt"/>
              <a:buAutoNum type="arabicPeriod"/>
            </a:pPr>
            <a:r>
              <a:rPr lang="zh-CN" altLang="en-US" dirty="0" smtClean="0">
                <a:solidFill>
                  <a:srgbClr val="FF00FF"/>
                </a:solidFill>
              </a:rPr>
              <a:t>基于身份的密码体制（</a:t>
            </a:r>
            <a:r>
              <a:rPr lang="en-US" altLang="zh-CN" dirty="0" smtClean="0">
                <a:solidFill>
                  <a:srgbClr val="FF00FF"/>
                </a:solidFill>
              </a:rPr>
              <a:t>IBE</a:t>
            </a:r>
            <a:r>
              <a:rPr lang="zh-CN" altLang="en-US" dirty="0" smtClean="0">
                <a:solidFill>
                  <a:srgbClr val="FF00FF"/>
                </a:solidFill>
              </a:rPr>
              <a:t>）</a:t>
            </a:r>
            <a:endParaRPr lang="zh-CN" altLang="en-US" dirty="0">
              <a:solidFill>
                <a:srgbClr val="FF00FF"/>
              </a:solidFill>
            </a:endParaRPr>
          </a:p>
        </p:txBody>
      </p:sp>
      <p:sp>
        <p:nvSpPr>
          <p:cNvPr id="4" name="日期占位符 3"/>
          <p:cNvSpPr>
            <a:spLocks noGrp="1"/>
          </p:cNvSpPr>
          <p:nvPr>
            <p:ph type="dt" sz="half" idx="10"/>
          </p:nvPr>
        </p:nvSpPr>
        <p:spPr/>
        <p:txBody>
          <a:bodyPr/>
          <a:lstStyle/>
          <a:p>
            <a:fld id="{B426003F-D41F-4C48-A402-BE187F58339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a:t>
            </a:fld>
            <a:endParaRPr lang="en-US" altLang="zh-CN" dirty="0"/>
          </a:p>
        </p:txBody>
      </p:sp>
      <p:sp>
        <p:nvSpPr>
          <p:cNvPr id="7" name="右箭头 6"/>
          <p:cNvSpPr/>
          <p:nvPr/>
        </p:nvSpPr>
        <p:spPr>
          <a:xfrm>
            <a:off x="3810000" y="1600200"/>
            <a:ext cx="1371600" cy="152400"/>
          </a:xfrm>
          <a:prstGeom prst="rightArrow">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8" name="右箭头 7"/>
          <p:cNvSpPr/>
          <p:nvPr/>
        </p:nvSpPr>
        <p:spPr>
          <a:xfrm>
            <a:off x="1066800" y="2057400"/>
            <a:ext cx="1371600" cy="152400"/>
          </a:xfrm>
          <a:prstGeom prst="rightArrow">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FF"/>
                </a:solidFill>
              </a:rPr>
              <a:t>公钥密码体制</a:t>
            </a:r>
            <a:r>
              <a:rPr lang="en-US" altLang="zh-CN" dirty="0" smtClean="0">
                <a:solidFill>
                  <a:srgbClr val="FF00FF"/>
                </a:solidFill>
              </a:rPr>
              <a:t>RSA</a:t>
            </a:r>
            <a:endParaRPr lang="zh-CN" altLang="en-US" dirty="0"/>
          </a:p>
        </p:txBody>
      </p:sp>
      <p:sp>
        <p:nvSpPr>
          <p:cNvPr id="3" name="内容占位符 2"/>
          <p:cNvSpPr>
            <a:spLocks noGrp="1"/>
          </p:cNvSpPr>
          <p:nvPr>
            <p:ph idx="1"/>
          </p:nvPr>
        </p:nvSpPr>
        <p:spPr/>
        <p:txBody>
          <a:bodyPr/>
          <a:lstStyle/>
          <a:p>
            <a:r>
              <a:rPr lang="en-US" altLang="zh-CN" b="1" dirty="0" smtClean="0">
                <a:solidFill>
                  <a:srgbClr val="FF0000"/>
                </a:solidFill>
              </a:rPr>
              <a:t>RSA</a:t>
            </a:r>
            <a:r>
              <a:rPr lang="zh-CN" altLang="en-US" b="1" dirty="0" smtClean="0">
                <a:solidFill>
                  <a:srgbClr val="FF0000"/>
                </a:solidFill>
              </a:rPr>
              <a:t>公钥算法</a:t>
            </a:r>
            <a:r>
              <a:rPr lang="zh-CN" altLang="en-US" dirty="0" smtClean="0"/>
              <a:t>由 </a:t>
            </a:r>
            <a:r>
              <a:rPr lang="en-US" altLang="zh-CN" dirty="0" smtClean="0"/>
              <a:t>MIT </a:t>
            </a:r>
            <a:r>
              <a:rPr lang="zh-CN" altLang="en-US" dirty="0" smtClean="0"/>
              <a:t>的</a:t>
            </a:r>
            <a:r>
              <a:rPr lang="en-US" altLang="zh-CN" b="1" dirty="0" err="1" smtClean="0">
                <a:solidFill>
                  <a:srgbClr val="FF00FF"/>
                </a:solidFill>
              </a:rPr>
              <a:t>Rivest</a:t>
            </a:r>
            <a:r>
              <a:rPr lang="en-US" altLang="zh-CN" dirty="0" smtClean="0"/>
              <a:t>, </a:t>
            </a:r>
            <a:r>
              <a:rPr lang="en-US" altLang="zh-CN" b="1" dirty="0" smtClean="0">
                <a:solidFill>
                  <a:srgbClr val="FF00FF"/>
                </a:solidFill>
              </a:rPr>
              <a:t>Shamir</a:t>
            </a:r>
            <a:r>
              <a:rPr lang="zh-CN" altLang="en-US" dirty="0" smtClean="0"/>
              <a:t>和</a:t>
            </a:r>
            <a:r>
              <a:rPr lang="en-US" altLang="zh-CN" b="1" dirty="0" err="1" smtClean="0">
                <a:solidFill>
                  <a:srgbClr val="FF00FF"/>
                </a:solidFill>
              </a:rPr>
              <a:t>Adleman</a:t>
            </a:r>
            <a:r>
              <a:rPr lang="zh-CN" altLang="en-US" dirty="0" smtClean="0"/>
              <a:t>在</a:t>
            </a:r>
            <a:r>
              <a:rPr lang="en-US" altLang="zh-CN" dirty="0" smtClean="0"/>
              <a:t>I978</a:t>
            </a:r>
            <a:r>
              <a:rPr lang="zh-CN" altLang="en-US" dirty="0" smtClean="0"/>
              <a:t>年提出来的</a:t>
            </a:r>
            <a:endParaRPr lang="en-US" altLang="zh-CN" dirty="0" smtClean="0"/>
          </a:p>
          <a:p>
            <a:endParaRPr lang="en-US" altLang="zh-CN" dirty="0" smtClean="0"/>
          </a:p>
          <a:p>
            <a:r>
              <a:rPr lang="zh-CN" altLang="en-US" dirty="0" smtClean="0"/>
              <a:t>是被最广泛接受并实现的通用公钥密码算法，已成为公钥密码的国际标准</a:t>
            </a:r>
            <a:endParaRPr lang="en-US" altLang="zh-CN" dirty="0" smtClean="0"/>
          </a:p>
          <a:p>
            <a:endParaRPr lang="en-US" altLang="zh-CN" dirty="0" smtClean="0"/>
          </a:p>
          <a:p>
            <a:r>
              <a:rPr lang="zh-CN" altLang="en-US" dirty="0" smtClean="0"/>
              <a:t>该算法的数学基础是初等数论中的</a:t>
            </a:r>
            <a:r>
              <a:rPr lang="zh-CN" altLang="en-US" dirty="0" smtClean="0">
                <a:solidFill>
                  <a:srgbClr val="FF0000"/>
                </a:solidFill>
              </a:rPr>
              <a:t>欧拉定理</a:t>
            </a:r>
            <a:r>
              <a:rPr lang="zh-CN" altLang="en-US" dirty="0" smtClean="0"/>
              <a:t>，其</a:t>
            </a:r>
            <a:r>
              <a:rPr lang="zh-CN" altLang="en-US" b="1" dirty="0" smtClean="0">
                <a:solidFill>
                  <a:srgbClr val="FF0000"/>
                </a:solidFill>
              </a:rPr>
              <a:t>安全性基于大整数因子分解的困难性</a:t>
            </a:r>
            <a:endParaRPr lang="zh-CN" altLang="en-US" dirty="0"/>
          </a:p>
        </p:txBody>
      </p:sp>
      <p:sp>
        <p:nvSpPr>
          <p:cNvPr id="4" name="日期占位符 3"/>
          <p:cNvSpPr>
            <a:spLocks noGrp="1"/>
          </p:cNvSpPr>
          <p:nvPr>
            <p:ph type="dt" sz="half" idx="10"/>
          </p:nvPr>
        </p:nvSpPr>
        <p:spPr/>
        <p:txBody>
          <a:bodyPr/>
          <a:lstStyle/>
          <a:p>
            <a:fld id="{11E6D073-AF78-4123-BA93-6115AAFF049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a:t>
            </a:fld>
            <a:endParaRPr lang="en-US"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7B94E52-E40B-47EB-9F9E-8F4CC1C307B3}"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24</a:t>
            </a:fld>
            <a:endParaRPr lang="en-US" altLang="zh-CN" dirty="0"/>
          </a:p>
        </p:txBody>
      </p:sp>
      <p:pic>
        <p:nvPicPr>
          <p:cNvPr id="7" name="Picture 2"/>
          <p:cNvPicPr>
            <a:picLocks noChangeAspect="1" noChangeArrowheads="1"/>
          </p:cNvPicPr>
          <p:nvPr/>
        </p:nvPicPr>
        <p:blipFill>
          <a:blip r:embed="rId2" cstate="print"/>
          <a:srcRect/>
          <a:stretch>
            <a:fillRect/>
          </a:stretch>
        </p:blipFill>
        <p:spPr bwMode="auto">
          <a:xfrm>
            <a:off x="304800" y="765175"/>
            <a:ext cx="8534400" cy="5667375"/>
          </a:xfrm>
          <a:prstGeom prst="rect">
            <a:avLst/>
          </a:prstGeom>
          <a:noFill/>
          <a:ln w="9525">
            <a:noFill/>
            <a:miter lim="800000"/>
            <a:headEnd/>
            <a:tailEnd/>
          </a:ln>
        </p:spPr>
      </p:pic>
      <p:sp>
        <p:nvSpPr>
          <p:cNvPr id="8" name="Text Box 3"/>
          <p:cNvSpPr txBox="1">
            <a:spLocks noChangeArrowheads="1"/>
          </p:cNvSpPr>
          <p:nvPr/>
        </p:nvSpPr>
        <p:spPr bwMode="auto">
          <a:xfrm>
            <a:off x="6300788" y="228600"/>
            <a:ext cx="2447925" cy="461665"/>
          </a:xfrm>
          <a:prstGeom prst="rect">
            <a:avLst/>
          </a:prstGeom>
          <a:noFill/>
          <a:ln w="9525" algn="ctr">
            <a:noFill/>
            <a:miter lim="800000"/>
            <a:headEnd/>
            <a:tailEnd/>
          </a:ln>
          <a:effectLst/>
        </p:spPr>
        <p:txBody>
          <a:bodyPr>
            <a:spAutoFit/>
          </a:bodyPr>
          <a:lstStyle/>
          <a:p>
            <a:pPr>
              <a:spcBef>
                <a:spcPct val="50000"/>
              </a:spcBef>
              <a:defRPr/>
            </a:pPr>
            <a:r>
              <a:rPr kumimoji="1" lang="en-US" altLang="zh-CN" sz="2400" dirty="0">
                <a:solidFill>
                  <a:srgbClr val="FF0000"/>
                </a:solidFill>
                <a:latin typeface="Verdana" pitchFamily="34" charset="0"/>
              </a:rPr>
              <a:t>Len </a:t>
            </a:r>
            <a:r>
              <a:rPr kumimoji="1" lang="en-US" altLang="zh-CN" sz="2400" dirty="0" err="1">
                <a:solidFill>
                  <a:srgbClr val="FF0000"/>
                </a:solidFill>
                <a:latin typeface="Verdana" pitchFamily="34" charset="0"/>
              </a:rPr>
              <a:t>Adleman</a:t>
            </a:r>
            <a:endParaRPr kumimoji="1" lang="en-US" altLang="zh-CN" sz="2400" dirty="0">
              <a:solidFill>
                <a:srgbClr val="FF0000"/>
              </a:solidFill>
              <a:latin typeface="Verdana" pitchFamily="34" charset="0"/>
            </a:endParaRPr>
          </a:p>
        </p:txBody>
      </p:sp>
      <p:sp>
        <p:nvSpPr>
          <p:cNvPr id="9" name="Text Box 4"/>
          <p:cNvSpPr txBox="1">
            <a:spLocks noChangeArrowheads="1"/>
          </p:cNvSpPr>
          <p:nvPr/>
        </p:nvSpPr>
        <p:spPr bwMode="auto">
          <a:xfrm>
            <a:off x="3851275" y="188913"/>
            <a:ext cx="1873250" cy="519112"/>
          </a:xfrm>
          <a:prstGeom prst="rect">
            <a:avLst/>
          </a:prstGeom>
          <a:noFill/>
          <a:ln w="9525" algn="ctr">
            <a:noFill/>
            <a:miter lim="800000"/>
            <a:headEnd/>
            <a:tailEnd/>
          </a:ln>
          <a:effectLst/>
        </p:spPr>
        <p:txBody>
          <a:bodyPr>
            <a:spAutoFit/>
          </a:bodyPr>
          <a:lstStyle/>
          <a:p>
            <a:pPr>
              <a:spcBef>
                <a:spcPct val="50000"/>
              </a:spcBef>
              <a:defRPr/>
            </a:pPr>
            <a:r>
              <a:rPr kumimoji="1" lang="en-US" altLang="zh-CN" sz="2400" dirty="0">
                <a:solidFill>
                  <a:srgbClr val="FF0000"/>
                </a:solidFill>
                <a:latin typeface="Verdana" pitchFamily="34" charset="0"/>
              </a:rPr>
              <a:t>Ron </a:t>
            </a:r>
            <a:r>
              <a:rPr kumimoji="1" lang="en-US" altLang="zh-CN" sz="2800" dirty="0" err="1">
                <a:solidFill>
                  <a:srgbClr val="FF0000"/>
                </a:solidFill>
                <a:effectLst>
                  <a:outerShdw blurRad="38100" dist="38100" dir="2700000" algn="tl">
                    <a:srgbClr val="C0C0C0"/>
                  </a:outerShdw>
                </a:effectLst>
                <a:latin typeface="Verdana" pitchFamily="34" charset="0"/>
              </a:rPr>
              <a:t>R</a:t>
            </a:r>
            <a:r>
              <a:rPr kumimoji="1" lang="en-US" altLang="zh-CN" sz="2400" dirty="0" err="1">
                <a:solidFill>
                  <a:srgbClr val="FF0000"/>
                </a:solidFill>
                <a:latin typeface="Verdana" pitchFamily="34" charset="0"/>
              </a:rPr>
              <a:t>ivest</a:t>
            </a:r>
            <a:endParaRPr kumimoji="1" lang="en-US" altLang="zh-CN" sz="2400" dirty="0">
              <a:solidFill>
                <a:srgbClr val="FF0000"/>
              </a:solidFill>
              <a:latin typeface="Verdana" pitchFamily="34" charset="0"/>
            </a:endParaRPr>
          </a:p>
        </p:txBody>
      </p:sp>
      <p:sp>
        <p:nvSpPr>
          <p:cNvPr id="10" name="Text Box 5"/>
          <p:cNvSpPr txBox="1">
            <a:spLocks noChangeArrowheads="1"/>
          </p:cNvSpPr>
          <p:nvPr/>
        </p:nvSpPr>
        <p:spPr bwMode="auto">
          <a:xfrm>
            <a:off x="900113" y="188913"/>
            <a:ext cx="2016125" cy="519112"/>
          </a:xfrm>
          <a:prstGeom prst="rect">
            <a:avLst/>
          </a:prstGeom>
          <a:noFill/>
          <a:ln w="9525">
            <a:noFill/>
            <a:miter lim="800000"/>
            <a:headEnd/>
            <a:tailEnd/>
          </a:ln>
          <a:effectLst/>
        </p:spPr>
        <p:txBody>
          <a:bodyPr>
            <a:spAutoFit/>
          </a:bodyPr>
          <a:lstStyle/>
          <a:p>
            <a:pPr>
              <a:spcBef>
                <a:spcPct val="50000"/>
              </a:spcBef>
              <a:defRPr/>
            </a:pPr>
            <a:r>
              <a:rPr kumimoji="1" lang="en-US" altLang="zh-CN" sz="2400" dirty="0" err="1">
                <a:solidFill>
                  <a:srgbClr val="FF0000"/>
                </a:solidFill>
                <a:latin typeface="Verdana" pitchFamily="34" charset="0"/>
              </a:rPr>
              <a:t>Adi</a:t>
            </a:r>
            <a:r>
              <a:rPr kumimoji="1" lang="en-US" altLang="zh-CN" sz="2400" dirty="0">
                <a:solidFill>
                  <a:srgbClr val="FF0000"/>
                </a:solidFill>
                <a:latin typeface="Verdana" pitchFamily="34" charset="0"/>
              </a:rPr>
              <a:t> </a:t>
            </a:r>
            <a:r>
              <a:rPr kumimoji="1" lang="en-US" altLang="zh-CN" sz="2800" dirty="0">
                <a:solidFill>
                  <a:srgbClr val="FF0000"/>
                </a:solidFill>
                <a:effectLst>
                  <a:outerShdw blurRad="38100" dist="38100" dir="2700000" algn="tl">
                    <a:srgbClr val="C0C0C0"/>
                  </a:outerShdw>
                </a:effectLst>
                <a:latin typeface="Verdana" pitchFamily="34" charset="0"/>
              </a:rPr>
              <a:t>S</a:t>
            </a:r>
            <a:r>
              <a:rPr kumimoji="1" lang="en-US" altLang="zh-CN" sz="2400" dirty="0">
                <a:solidFill>
                  <a:srgbClr val="FF0000"/>
                </a:solidFill>
                <a:latin typeface="Verdana" pitchFamily="34" charset="0"/>
              </a:rPr>
              <a:t>hamir</a:t>
            </a:r>
          </a:p>
        </p:txBody>
      </p:sp>
      <p:pic>
        <p:nvPicPr>
          <p:cNvPr id="11" name="Picture 2" descr="RSA-2003"/>
          <p:cNvPicPr>
            <a:picLocks noChangeAspect="1" noChangeArrowheads="1"/>
          </p:cNvPicPr>
          <p:nvPr/>
        </p:nvPicPr>
        <p:blipFill>
          <a:blip r:embed="rId3" cstate="print"/>
          <a:srcRect/>
          <a:stretch>
            <a:fillRect/>
          </a:stretch>
        </p:blipFill>
        <p:spPr bwMode="auto">
          <a:xfrm>
            <a:off x="152400" y="765174"/>
            <a:ext cx="8948487" cy="5667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B49B3396-13A7-4F5E-8AF5-E6E74304AC70}"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pic>
        <p:nvPicPr>
          <p:cNvPr id="7" name="Picture 2"/>
          <p:cNvPicPr>
            <a:picLocks noChangeAspect="1" noChangeArrowheads="1"/>
          </p:cNvPicPr>
          <p:nvPr/>
        </p:nvPicPr>
        <p:blipFill>
          <a:blip r:embed="rId2" cstate="print"/>
          <a:srcRect/>
          <a:stretch>
            <a:fillRect/>
          </a:stretch>
        </p:blipFill>
        <p:spPr bwMode="auto">
          <a:xfrm>
            <a:off x="328914" y="419100"/>
            <a:ext cx="8507392" cy="5600700"/>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381000" y="381000"/>
            <a:ext cx="8357886" cy="59282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990033"/>
                </a:solidFill>
                <a:sym typeface="Symbol" pitchFamily="18" charset="2"/>
              </a:rPr>
              <a:t>RSA</a:t>
            </a:r>
            <a:r>
              <a:rPr lang="zh-CN" altLang="en-US" dirty="0" smtClean="0">
                <a:solidFill>
                  <a:srgbClr val="990033"/>
                </a:solidFill>
                <a:sym typeface="Symbol" pitchFamily="18" charset="2"/>
              </a:rPr>
              <a:t>算法描述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752600"/>
                <a:ext cx="8229600" cy="4572000"/>
              </a:xfrm>
            </p:spPr>
            <p:txBody>
              <a:bodyPr/>
              <a:lstStyle/>
              <a:p>
                <a:pPr lvl="1" indent="-742950">
                  <a:lnSpc>
                    <a:spcPct val="115000"/>
                  </a:lnSpc>
                  <a:spcBef>
                    <a:spcPct val="10000"/>
                  </a:spcBef>
                  <a:buNone/>
                </a:pPr>
                <a:r>
                  <a:rPr kumimoji="1" lang="en-US" altLang="zh-CN" b="1" dirty="0" smtClean="0">
                    <a:solidFill>
                      <a:srgbClr val="FF0000"/>
                    </a:solidFill>
                    <a:sym typeface="Symbol" pitchFamily="18" charset="2"/>
                  </a:rPr>
                  <a:t>1. </a:t>
                </a:r>
                <a:r>
                  <a:rPr kumimoji="1" lang="zh-CN" altLang="en-US" b="1" dirty="0" smtClean="0">
                    <a:solidFill>
                      <a:srgbClr val="FF0000"/>
                    </a:solidFill>
                    <a:latin typeface="Times New Roman" pitchFamily="18" charset="0"/>
                    <a:sym typeface="Symbol" pitchFamily="18" charset="2"/>
                  </a:rPr>
                  <a:t>密钥的生成</a:t>
                </a:r>
              </a:p>
              <a:p>
                <a:pPr lvl="1">
                  <a:lnSpc>
                    <a:spcPct val="115000"/>
                  </a:lnSpc>
                  <a:spcBef>
                    <a:spcPct val="10000"/>
                  </a:spcBef>
                  <a:buNone/>
                </a:pPr>
                <a:r>
                  <a:rPr kumimoji="1" lang="zh-CN" altLang="en-US" dirty="0" smtClean="0">
                    <a:solidFill>
                      <a:srgbClr val="000000"/>
                    </a:solidFill>
                    <a:latin typeface="Times New Roman" pitchFamily="18" charset="0"/>
                    <a:sym typeface="Symbol" pitchFamily="18" charset="2"/>
                  </a:rPr>
                  <a:t>    </a:t>
                </a:r>
                <a:r>
                  <a:rPr kumimoji="1" lang="en-US" altLang="zh-CN" dirty="0" smtClean="0">
                    <a:solidFill>
                      <a:srgbClr val="000000"/>
                    </a:solidFill>
                    <a:latin typeface="Times New Roman" pitchFamily="18" charset="0"/>
                    <a:sym typeface="Symbol" pitchFamily="18" charset="2"/>
                  </a:rPr>
                  <a:t>1. </a:t>
                </a:r>
                <a:r>
                  <a:rPr kumimoji="1" lang="zh-CN" altLang="en-US" dirty="0" smtClean="0">
                    <a:solidFill>
                      <a:srgbClr val="000000"/>
                    </a:solidFill>
                    <a:latin typeface="Times New Roman" pitchFamily="18" charset="0"/>
                    <a:sym typeface="Symbol" pitchFamily="18" charset="2"/>
                  </a:rPr>
                  <a:t>选择两个大素数</a:t>
                </a:r>
                <a14:m>
                  <m:oMath xmlns:m="http://schemas.openxmlformats.org/officeDocument/2006/math">
                    <m:r>
                      <a:rPr kumimoji="1" lang="zh-CN" altLang="en-US" i="1"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𝑝</m:t>
                    </m:r>
                  </m:oMath>
                </a14:m>
                <a:r>
                  <a:rPr kumimoji="1" lang="zh-CN" altLang="en-US" dirty="0" smtClean="0">
                    <a:solidFill>
                      <a:srgbClr val="000000"/>
                    </a:solidFill>
                    <a:latin typeface="Times New Roman" pitchFamily="18" charset="0"/>
                    <a:sym typeface="Symbol" pitchFamily="18" charset="2"/>
                  </a:rPr>
                  <a:t>和</a:t>
                </a:r>
                <a14:m>
                  <m:oMath xmlns:m="http://schemas.openxmlformats.org/officeDocument/2006/math">
                    <m:r>
                      <a:rPr kumimoji="1" lang="en-US" altLang="zh-CN" i="1" dirty="0" smtClean="0">
                        <a:solidFill>
                          <a:srgbClr val="000000"/>
                        </a:solidFill>
                        <a:latin typeface="Cambria Math"/>
                        <a:sym typeface="Symbol" pitchFamily="18" charset="2"/>
                      </a:rPr>
                      <m:t>𝑞</m:t>
                    </m:r>
                  </m:oMath>
                </a14:m>
                <a:r>
                  <a:rPr kumimoji="1" lang="en-US" altLang="zh-CN" dirty="0" smtClean="0">
                    <a:solidFill>
                      <a:srgbClr val="000000"/>
                    </a:solidFill>
                    <a:latin typeface="Times New Roman" pitchFamily="18" charset="0"/>
                    <a:sym typeface="Symbol" pitchFamily="18" charset="2"/>
                  </a:rPr>
                  <a:t>,</a:t>
                </a:r>
                <a:r>
                  <a:rPr kumimoji="1" lang="zh-CN" altLang="en-US" dirty="0" smtClean="0">
                    <a:solidFill>
                      <a:srgbClr val="000000"/>
                    </a:solidFill>
                    <a:latin typeface="Times New Roman" pitchFamily="18" charset="0"/>
                    <a:sym typeface="Symbol" pitchFamily="18" charset="2"/>
                  </a:rPr>
                  <a:t>（</a:t>
                </a:r>
                <a14:m>
                  <m:oMath xmlns:m="http://schemas.openxmlformats.org/officeDocument/2006/math">
                    <m:r>
                      <a:rPr kumimoji="1" lang="en-US" altLang="zh-CN" i="1" dirty="0" smtClean="0">
                        <a:solidFill>
                          <a:srgbClr val="000000"/>
                        </a:solidFill>
                        <a:latin typeface="Cambria Math"/>
                        <a:sym typeface="Symbol" pitchFamily="18" charset="2"/>
                      </a:rPr>
                      <m:t>𝑝</m:t>
                    </m:r>
                    <m:r>
                      <a:rPr kumimoji="1" lang="zh-CN" altLang="en-US"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𝑞</m:t>
                    </m:r>
                  </m:oMath>
                </a14:m>
                <a:r>
                  <a:rPr kumimoji="1" lang="zh-CN" altLang="en-US" dirty="0" smtClean="0">
                    <a:solidFill>
                      <a:srgbClr val="000000"/>
                    </a:solidFill>
                    <a:latin typeface="Times New Roman" pitchFamily="18" charset="0"/>
                    <a:sym typeface="Symbol" pitchFamily="18" charset="2"/>
                  </a:rPr>
                  <a:t>，</a:t>
                </a:r>
                <a:r>
                  <a:rPr kumimoji="1" lang="zh-CN" altLang="en-US" dirty="0" smtClean="0">
                    <a:solidFill>
                      <a:srgbClr val="FF00FF"/>
                    </a:solidFill>
                    <a:latin typeface="Times New Roman" pitchFamily="18" charset="0"/>
                    <a:sym typeface="Symbol" pitchFamily="18" charset="2"/>
                  </a:rPr>
                  <a:t>需要保密</a:t>
                </a:r>
                <a:r>
                  <a:rPr kumimoji="1" lang="zh-CN" altLang="en-US" dirty="0" smtClean="0">
                    <a:solidFill>
                      <a:srgbClr val="000000"/>
                    </a:solidFill>
                    <a:latin typeface="Times New Roman" pitchFamily="18" charset="0"/>
                    <a:sym typeface="Symbol" pitchFamily="18" charset="2"/>
                  </a:rPr>
                  <a:t>）</a:t>
                </a:r>
                <a:endParaRPr kumimoji="1" lang="zh-CN" altLang="en-US" dirty="0" smtClean="0">
                  <a:latin typeface="Times New Roman" pitchFamily="18" charset="0"/>
                  <a:sym typeface="Symbol" pitchFamily="18" charset="2"/>
                </a:endParaRPr>
              </a:p>
              <a:p>
                <a:pPr lvl="1">
                  <a:lnSpc>
                    <a:spcPct val="115000"/>
                  </a:lnSpc>
                  <a:spcBef>
                    <a:spcPct val="10000"/>
                  </a:spcBef>
                  <a:buNone/>
                </a:pPr>
                <a:r>
                  <a:rPr kumimoji="1" lang="zh-CN" altLang="en-US" dirty="0" smtClean="0">
                    <a:solidFill>
                      <a:srgbClr val="000000"/>
                    </a:solidFill>
                    <a:latin typeface="Times New Roman" pitchFamily="18" charset="0"/>
                    <a:sym typeface="Symbol" pitchFamily="18" charset="2"/>
                  </a:rPr>
                  <a:t>    </a:t>
                </a:r>
                <a:r>
                  <a:rPr kumimoji="1" lang="en-US" altLang="zh-CN" dirty="0" smtClean="0">
                    <a:solidFill>
                      <a:srgbClr val="000000"/>
                    </a:solidFill>
                    <a:latin typeface="Times New Roman" pitchFamily="18" charset="0"/>
                    <a:sym typeface="Symbol" pitchFamily="18" charset="2"/>
                  </a:rPr>
                  <a:t>2. </a:t>
                </a:r>
                <a:r>
                  <a:rPr kumimoji="1" lang="zh-CN" altLang="en-US" dirty="0" smtClean="0">
                    <a:solidFill>
                      <a:srgbClr val="000000"/>
                    </a:solidFill>
                    <a:latin typeface="Times New Roman" pitchFamily="18" charset="0"/>
                    <a:sym typeface="Symbol" pitchFamily="18" charset="2"/>
                  </a:rPr>
                  <a:t>计算</a:t>
                </a:r>
                <a14:m>
                  <m:oMath xmlns:m="http://schemas.openxmlformats.org/officeDocument/2006/math">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m:t>
                    </m:r>
                    <m:r>
                      <a:rPr kumimoji="1" lang="en-US" altLang="zh-CN" i="1" dirty="0" err="1" smtClean="0">
                        <a:solidFill>
                          <a:srgbClr val="000000"/>
                        </a:solidFill>
                        <a:latin typeface="Cambria Math"/>
                        <a:sym typeface="Symbol" pitchFamily="18" charset="2"/>
                      </a:rPr>
                      <m:t>𝑝</m:t>
                    </m:r>
                    <m:r>
                      <a:rPr kumimoji="1" lang="en-US" altLang="zh-CN" i="1" dirty="0" err="1" smtClean="0">
                        <a:solidFill>
                          <a:srgbClr val="000000"/>
                        </a:solidFill>
                        <a:latin typeface="Cambria Math"/>
                        <a:sym typeface="Symbol" pitchFamily="18" charset="2"/>
                      </a:rPr>
                      <m:t>×</m:t>
                    </m:r>
                    <m:r>
                      <a:rPr kumimoji="1" lang="en-US" altLang="zh-CN" i="1" dirty="0" err="1" smtClean="0">
                        <a:solidFill>
                          <a:srgbClr val="000000"/>
                        </a:solidFill>
                        <a:latin typeface="Cambria Math"/>
                        <a:sym typeface="Symbol" pitchFamily="18" charset="2"/>
                      </a:rPr>
                      <m:t>𝑞</m:t>
                    </m:r>
                    <m:r>
                      <a:rPr kumimoji="1" lang="zh-CN" altLang="en-US" i="1" dirty="0" smtClean="0">
                        <a:solidFill>
                          <a:srgbClr val="000000"/>
                        </a:solidFill>
                        <a:latin typeface="Cambria Math"/>
                        <a:sym typeface="Symbol" pitchFamily="18" charset="2"/>
                      </a:rPr>
                      <m:t>，</m:t>
                    </m:r>
                    <m:r>
                      <a:rPr kumimoji="1" lang="zh-CN" altLang="en-US" i="1"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𝑝</m:t>
                    </m:r>
                    <m:r>
                      <a:rPr kumimoji="1" lang="zh-CN" altLang="en-US"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1)×(</m:t>
                    </m:r>
                    <m:r>
                      <a:rPr kumimoji="1" lang="en-US" altLang="zh-CN" i="1" dirty="0" smtClean="0">
                        <a:solidFill>
                          <a:srgbClr val="000000"/>
                        </a:solidFill>
                        <a:latin typeface="Cambria Math"/>
                        <a:sym typeface="Symbol" pitchFamily="18" charset="2"/>
                      </a:rPr>
                      <m:t>𝑞</m:t>
                    </m:r>
                    <m:r>
                      <a:rPr kumimoji="1" lang="zh-CN" altLang="en-US"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1)</m:t>
                    </m:r>
                  </m:oMath>
                </a14:m>
                <a:endParaRPr kumimoji="1" lang="en-US" altLang="zh-CN" dirty="0" smtClean="0">
                  <a:latin typeface="Times New Roman" pitchFamily="18" charset="0"/>
                  <a:sym typeface="Symbol" pitchFamily="18" charset="2"/>
                </a:endParaRPr>
              </a:p>
              <a:p>
                <a:pPr lvl="1">
                  <a:lnSpc>
                    <a:spcPct val="115000"/>
                  </a:lnSpc>
                  <a:spcBef>
                    <a:spcPct val="10000"/>
                  </a:spcBef>
                  <a:buNone/>
                </a:pPr>
                <a:r>
                  <a:rPr kumimoji="1" lang="en-US" altLang="zh-CN" dirty="0" smtClean="0">
                    <a:solidFill>
                      <a:srgbClr val="000000"/>
                    </a:solidFill>
                    <a:latin typeface="Times New Roman" pitchFamily="18" charset="0"/>
                    <a:sym typeface="Symbol" pitchFamily="18" charset="2"/>
                  </a:rPr>
                  <a:t>    3. </a:t>
                </a:r>
                <a:r>
                  <a:rPr kumimoji="1" lang="zh-CN" altLang="en-US" dirty="0" smtClean="0">
                    <a:solidFill>
                      <a:srgbClr val="000000"/>
                    </a:solidFill>
                    <a:latin typeface="Times New Roman" pitchFamily="18" charset="0"/>
                    <a:sym typeface="Symbol" pitchFamily="18" charset="2"/>
                  </a:rPr>
                  <a:t>选择整数 </a:t>
                </a:r>
                <a14:m>
                  <m:oMath xmlns:m="http://schemas.openxmlformats.org/officeDocument/2006/math">
                    <m:r>
                      <a:rPr kumimoji="1" lang="en-US" altLang="zh-CN" i="1" dirty="0" smtClean="0">
                        <a:solidFill>
                          <a:srgbClr val="000000"/>
                        </a:solidFill>
                        <a:latin typeface="Cambria Math"/>
                        <a:sym typeface="Symbol" pitchFamily="18" charset="2"/>
                      </a:rPr>
                      <m:t>𝑒</m:t>
                    </m:r>
                  </m:oMath>
                </a14:m>
                <a:r>
                  <a:rPr kumimoji="1" lang="en-US" altLang="zh-CN" dirty="0" smtClean="0">
                    <a:solidFill>
                      <a:srgbClr val="000000"/>
                    </a:solidFill>
                    <a:latin typeface="Times New Roman" pitchFamily="18" charset="0"/>
                    <a:sym typeface="Symbol" pitchFamily="18" charset="2"/>
                  </a:rPr>
                  <a:t> </a:t>
                </a:r>
                <a14:m>
                  <m:oMath xmlns:m="http://schemas.openxmlformats.org/officeDocument/2006/math">
                    <m:r>
                      <a:rPr kumimoji="1" lang="zh-CN" altLang="en-US" i="1" dirty="0" smtClean="0">
                        <a:solidFill>
                          <a:srgbClr val="000000"/>
                        </a:solidFill>
                        <a:latin typeface="Cambria Math"/>
                        <a:sym typeface="Symbol" pitchFamily="18" charset="2"/>
                      </a:rPr>
                      <m:t>使</m:t>
                    </m:r>
                    <m:r>
                      <a:rPr kumimoji="1" lang="zh-CN" altLang="en-US" i="1"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m:t>
                    </m:r>
                    <m:r>
                      <a:rPr kumimoji="1" lang="zh-CN" altLang="en-US"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𝑒</m:t>
                    </m:r>
                    <m:r>
                      <a:rPr kumimoji="1" lang="en-US" altLang="zh-CN" i="1" dirty="0" smtClean="0">
                        <a:solidFill>
                          <a:srgbClr val="000000"/>
                        </a:solidFill>
                        <a:latin typeface="Cambria Math"/>
                        <a:sym typeface="Symbol" pitchFamily="18" charset="2"/>
                      </a:rPr>
                      <m:t>) =1,   1&lt;</m:t>
                    </m:r>
                    <m:r>
                      <a:rPr kumimoji="1" lang="en-US" altLang="zh-CN" i="1" dirty="0" smtClean="0">
                        <a:solidFill>
                          <a:srgbClr val="000000"/>
                        </a:solidFill>
                        <a:latin typeface="Cambria Math"/>
                        <a:sym typeface="Symbol" pitchFamily="18" charset="2"/>
                      </a:rPr>
                      <m:t>𝑒</m:t>
                    </m:r>
                    <m:r>
                      <a:rPr kumimoji="1" lang="en-US" altLang="zh-CN" i="1" dirty="0" smtClean="0">
                        <a:solidFill>
                          <a:srgbClr val="000000"/>
                        </a:solidFill>
                        <a:latin typeface="Cambria Math"/>
                        <a:sym typeface="Symbol" pitchFamily="18" charset="2"/>
                      </a:rPr>
                      <m:t>&lt; (</m:t>
                    </m:r>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 </m:t>
                    </m:r>
                  </m:oMath>
                </a14:m>
                <a:endParaRPr kumimoji="1" lang="en-US" altLang="zh-CN" dirty="0" smtClean="0">
                  <a:latin typeface="Times New Roman" pitchFamily="18" charset="0"/>
                  <a:sym typeface="Symbol" pitchFamily="18" charset="2"/>
                </a:endParaRPr>
              </a:p>
              <a:p>
                <a:pPr lvl="1">
                  <a:lnSpc>
                    <a:spcPct val="115000"/>
                  </a:lnSpc>
                  <a:spcBef>
                    <a:spcPct val="10000"/>
                  </a:spcBef>
                  <a:buNone/>
                </a:pPr>
                <a:r>
                  <a:rPr kumimoji="1" lang="en-US" altLang="zh-CN" dirty="0" smtClean="0">
                    <a:solidFill>
                      <a:srgbClr val="000000"/>
                    </a:solidFill>
                    <a:latin typeface="Times New Roman" pitchFamily="18" charset="0"/>
                    <a:sym typeface="Symbol" pitchFamily="18" charset="2"/>
                  </a:rPr>
                  <a:t>    4. </a:t>
                </a:r>
                <a:r>
                  <a:rPr kumimoji="1" lang="zh-CN" altLang="en-US" dirty="0" smtClean="0">
                    <a:solidFill>
                      <a:srgbClr val="000000"/>
                    </a:solidFill>
                    <a:latin typeface="Times New Roman" pitchFamily="18" charset="0"/>
                    <a:sym typeface="Symbol" pitchFamily="18" charset="2"/>
                  </a:rPr>
                  <a:t>计算</a:t>
                </a:r>
                <a14:m>
                  <m:oMath xmlns:m="http://schemas.openxmlformats.org/officeDocument/2006/math">
                    <m:r>
                      <a:rPr kumimoji="1" lang="en-US" altLang="zh-CN" i="1" dirty="0" smtClean="0">
                        <a:solidFill>
                          <a:srgbClr val="000000"/>
                        </a:solidFill>
                        <a:latin typeface="Cambria Math"/>
                        <a:sym typeface="Symbol" pitchFamily="18" charset="2"/>
                      </a:rPr>
                      <m:t>𝑑</m:t>
                    </m:r>
                  </m:oMath>
                </a14:m>
                <a:r>
                  <a:rPr kumimoji="1" lang="zh-CN" altLang="en-US" dirty="0" smtClean="0">
                    <a:solidFill>
                      <a:srgbClr val="000000"/>
                    </a:solidFill>
                    <a:latin typeface="Times New Roman" pitchFamily="18" charset="0"/>
                    <a:sym typeface="Symbol" pitchFamily="18" charset="2"/>
                  </a:rPr>
                  <a:t>，使</a:t>
                </a:r>
                <a14:m>
                  <m:oMath xmlns:m="http://schemas.openxmlformats.org/officeDocument/2006/math">
                    <m:r>
                      <a:rPr kumimoji="1" lang="en-US" altLang="zh-CN" i="1" dirty="0" smtClean="0">
                        <a:solidFill>
                          <a:srgbClr val="000000"/>
                        </a:solidFill>
                        <a:latin typeface="Cambria Math"/>
                        <a:sym typeface="Symbol" pitchFamily="18" charset="2"/>
                      </a:rPr>
                      <m:t>𝑑</m:t>
                    </m:r>
                    <m:r>
                      <a:rPr kumimoji="1" lang="en-US" altLang="zh-CN"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𝑒</m:t>
                    </m:r>
                    <m:r>
                      <a:rPr kumimoji="1" lang="zh-CN" altLang="en-US" i="1" baseline="30000" dirty="0" smtClean="0">
                        <a:solidFill>
                          <a:srgbClr val="000000"/>
                        </a:solidFill>
                        <a:latin typeface="Cambria Math"/>
                        <a:sym typeface="Symbol" pitchFamily="18" charset="2"/>
                      </a:rPr>
                      <m:t>－</m:t>
                    </m:r>
                    <m:r>
                      <a:rPr kumimoji="1" lang="en-US" altLang="zh-CN" i="1" baseline="30000" dirty="0" smtClean="0">
                        <a:solidFill>
                          <a:srgbClr val="000000"/>
                        </a:solidFill>
                        <a:latin typeface="Cambria Math"/>
                        <a:sym typeface="Symbol" pitchFamily="18" charset="2"/>
                      </a:rPr>
                      <m:t>1</m:t>
                    </m:r>
                    <m:r>
                      <a:rPr kumimoji="1" lang="en-US" altLang="zh-CN" b="0" i="1" baseline="30000"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𝑚𝑜𝑑</m:t>
                    </m:r>
                    <m:r>
                      <a:rPr kumimoji="1" lang="en-US" altLang="zh-CN" i="1"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m:t>
                    </m:r>
                  </m:oMath>
                </a14:m>
                <a:endParaRPr kumimoji="1" lang="en-US" altLang="zh-CN" dirty="0" smtClean="0">
                  <a:latin typeface="Times New Roman" pitchFamily="18" charset="0"/>
                  <a:sym typeface="Symbol" pitchFamily="18" charset="2"/>
                </a:endParaRPr>
              </a:p>
              <a:p>
                <a:pPr lvl="1">
                  <a:lnSpc>
                    <a:spcPct val="115000"/>
                  </a:lnSpc>
                  <a:spcBef>
                    <a:spcPct val="10000"/>
                  </a:spcBef>
                  <a:buNone/>
                </a:pPr>
                <a:r>
                  <a:rPr kumimoji="1" lang="en-US" altLang="zh-CN" dirty="0" smtClean="0">
                    <a:solidFill>
                      <a:srgbClr val="000000"/>
                    </a:solidFill>
                    <a:latin typeface="Times New Roman" pitchFamily="18" charset="0"/>
                    <a:sym typeface="Symbol" pitchFamily="18" charset="2"/>
                  </a:rPr>
                  <a:t>       </a:t>
                </a:r>
                <a:r>
                  <a:rPr kumimoji="1" lang="zh-CN" altLang="en-US" dirty="0" smtClean="0">
                    <a:solidFill>
                      <a:srgbClr val="000000"/>
                    </a:solidFill>
                    <a:latin typeface="Times New Roman" pitchFamily="18" charset="0"/>
                    <a:sym typeface="Symbol" pitchFamily="18" charset="2"/>
                  </a:rPr>
                  <a:t>得到：</a:t>
                </a:r>
                <a:r>
                  <a:rPr kumimoji="1" lang="zh-CN" altLang="en-US" dirty="0" smtClean="0">
                    <a:solidFill>
                      <a:srgbClr val="FF00FF"/>
                    </a:solidFill>
                    <a:latin typeface="Times New Roman" pitchFamily="18" charset="0"/>
                    <a:sym typeface="Symbol" pitchFamily="18" charset="2"/>
                  </a:rPr>
                  <a:t>公钥为</a:t>
                </a:r>
                <a14:m>
                  <m:oMath xmlns:m="http://schemas.openxmlformats.org/officeDocument/2006/math">
                    <m:r>
                      <a:rPr kumimoji="1" lang="en-US" altLang="zh-CN" i="1" dirty="0" smtClean="0">
                        <a:solidFill>
                          <a:srgbClr val="FF00FF"/>
                        </a:solidFill>
                        <a:latin typeface="Cambria Math"/>
                        <a:sym typeface="Symbol" pitchFamily="18" charset="2"/>
                      </a:rPr>
                      <m:t>{</m:t>
                    </m:r>
                    <m:r>
                      <a:rPr kumimoji="1" lang="en-US" altLang="zh-CN" i="1" dirty="0" smtClean="0">
                        <a:solidFill>
                          <a:srgbClr val="FF00FF"/>
                        </a:solidFill>
                        <a:latin typeface="Cambria Math"/>
                        <a:sym typeface="Symbol" pitchFamily="18" charset="2"/>
                      </a:rPr>
                      <m:t>𝑒</m:t>
                    </m:r>
                    <m:r>
                      <a:rPr kumimoji="1" lang="en-US" altLang="zh-CN" i="1" dirty="0" smtClean="0">
                        <a:solidFill>
                          <a:srgbClr val="FF00FF"/>
                        </a:solidFill>
                        <a:latin typeface="Cambria Math"/>
                        <a:sym typeface="Symbol" pitchFamily="18" charset="2"/>
                      </a:rPr>
                      <m:t>, </m:t>
                    </m:r>
                    <m:r>
                      <a:rPr kumimoji="1" lang="en-US" altLang="zh-CN" i="1" dirty="0" smtClean="0">
                        <a:solidFill>
                          <a:srgbClr val="FF00FF"/>
                        </a:solidFill>
                        <a:latin typeface="Cambria Math"/>
                        <a:sym typeface="Symbol" pitchFamily="18" charset="2"/>
                      </a:rPr>
                      <m:t>𝑛</m:t>
                    </m:r>
                    <m:r>
                      <a:rPr kumimoji="1" lang="en-US" altLang="zh-CN" i="1" dirty="0" smtClean="0">
                        <a:solidFill>
                          <a:srgbClr val="FF00FF"/>
                        </a:solidFill>
                        <a:latin typeface="Cambria Math"/>
                        <a:sym typeface="Symbol" pitchFamily="18" charset="2"/>
                      </a:rPr>
                      <m:t>}</m:t>
                    </m:r>
                  </m:oMath>
                </a14:m>
                <a:r>
                  <a:rPr kumimoji="1" lang="zh-CN" altLang="en-US" dirty="0" smtClean="0">
                    <a:solidFill>
                      <a:srgbClr val="FF00FF"/>
                    </a:solidFill>
                    <a:latin typeface="Times New Roman" pitchFamily="18" charset="0"/>
                    <a:sym typeface="Symbol" pitchFamily="18" charset="2"/>
                  </a:rPr>
                  <a:t>； 私钥为</a:t>
                </a:r>
                <a14:m>
                  <m:oMath xmlns:m="http://schemas.openxmlformats.org/officeDocument/2006/math">
                    <m:r>
                      <a:rPr kumimoji="1" lang="en-US" altLang="zh-CN" i="1" dirty="0" smtClean="0">
                        <a:solidFill>
                          <a:srgbClr val="FF00FF"/>
                        </a:solidFill>
                        <a:latin typeface="Cambria Math"/>
                        <a:sym typeface="Symbol" pitchFamily="18" charset="2"/>
                      </a:rPr>
                      <m:t>{</m:t>
                    </m:r>
                    <m:r>
                      <a:rPr kumimoji="1" lang="en-US" altLang="zh-CN" i="1" dirty="0" smtClean="0">
                        <a:solidFill>
                          <a:srgbClr val="FF00FF"/>
                        </a:solidFill>
                        <a:latin typeface="Cambria Math"/>
                        <a:sym typeface="Symbol" pitchFamily="18" charset="2"/>
                      </a:rPr>
                      <m:t>𝑑</m:t>
                    </m:r>
                    <m:r>
                      <a:rPr kumimoji="1" lang="en-US" altLang="zh-CN" i="1" dirty="0" smtClean="0">
                        <a:solidFill>
                          <a:srgbClr val="FF00FF"/>
                        </a:solidFill>
                        <a:latin typeface="Cambria Math"/>
                        <a:sym typeface="Symbol" pitchFamily="18" charset="2"/>
                      </a:rPr>
                      <m:t>}</m:t>
                    </m:r>
                  </m:oMath>
                </a14:m>
                <a:endParaRPr kumimoji="1" lang="en-US" altLang="zh-CN" dirty="0" smtClean="0">
                  <a:solidFill>
                    <a:srgbClr val="FF00FF"/>
                  </a:solidFill>
                  <a:latin typeface="Times New Roman" pitchFamily="18" charset="0"/>
                  <a:sym typeface="Symbol" pitchFamily="18" charset="2"/>
                </a:endParaRPr>
              </a:p>
              <a:p>
                <a:pPr lvl="1" indent="-742950">
                  <a:lnSpc>
                    <a:spcPct val="115000"/>
                  </a:lnSpc>
                  <a:spcBef>
                    <a:spcPct val="10000"/>
                  </a:spcBef>
                  <a:buNone/>
                </a:pPr>
                <a:r>
                  <a:rPr kumimoji="1" lang="en-US" altLang="zh-CN" b="1" dirty="0" smtClean="0">
                    <a:solidFill>
                      <a:srgbClr val="FF0000"/>
                    </a:solidFill>
                    <a:sym typeface="Symbol" pitchFamily="18" charset="2"/>
                  </a:rPr>
                  <a:t>2. </a:t>
                </a:r>
                <a:r>
                  <a:rPr kumimoji="1" lang="zh-CN" altLang="en-US" b="1" dirty="0" smtClean="0">
                    <a:solidFill>
                      <a:srgbClr val="FF0000"/>
                    </a:solidFill>
                    <a:sym typeface="Symbol" pitchFamily="18" charset="2"/>
                  </a:rPr>
                  <a:t>加密</a:t>
                </a:r>
                <a:r>
                  <a:rPr kumimoji="1" lang="en-US" altLang="zh-CN" b="1" dirty="0" smtClean="0">
                    <a:solidFill>
                      <a:srgbClr val="FF0000"/>
                    </a:solidFill>
                    <a:sym typeface="Symbol" pitchFamily="18" charset="2"/>
                  </a:rPr>
                  <a:t>(</a:t>
                </a:r>
                <a:r>
                  <a:rPr kumimoji="1" lang="zh-CN" altLang="en-US" b="1" dirty="0" smtClean="0">
                    <a:solidFill>
                      <a:srgbClr val="FF0000"/>
                    </a:solidFill>
                    <a:sym typeface="Symbol" pitchFamily="18" charset="2"/>
                  </a:rPr>
                  <a:t>用</a:t>
                </a:r>
                <a14:m>
                  <m:oMath xmlns:m="http://schemas.openxmlformats.org/officeDocument/2006/math">
                    <m:r>
                      <a:rPr kumimoji="1" lang="en-US" altLang="zh-CN" b="1" i="1" dirty="0" smtClean="0">
                        <a:solidFill>
                          <a:srgbClr val="FF0000"/>
                        </a:solidFill>
                        <a:latin typeface="Cambria Math"/>
                        <a:sym typeface="Symbol" pitchFamily="18" charset="2"/>
                      </a:rPr>
                      <m:t>𝒆</m:t>
                    </m:r>
                    <m:r>
                      <a:rPr kumimoji="1" lang="zh-CN" altLang="en-US" b="1" i="1" dirty="0" smtClean="0">
                        <a:solidFill>
                          <a:srgbClr val="FF0000"/>
                        </a:solidFill>
                        <a:latin typeface="Cambria Math"/>
                        <a:sym typeface="Symbol" pitchFamily="18" charset="2"/>
                      </a:rPr>
                      <m:t>，</m:t>
                    </m:r>
                    <m:r>
                      <a:rPr kumimoji="1" lang="en-US" altLang="zh-CN" b="1" i="1" dirty="0" smtClean="0">
                        <a:solidFill>
                          <a:srgbClr val="FF0000"/>
                        </a:solidFill>
                        <a:latin typeface="Cambria Math"/>
                        <a:sym typeface="Symbol" pitchFamily="18" charset="2"/>
                      </a:rPr>
                      <m:t>𝒏</m:t>
                    </m:r>
                  </m:oMath>
                </a14:m>
                <a:r>
                  <a:rPr kumimoji="1" lang="en-US" altLang="zh-CN" b="1" dirty="0" smtClean="0">
                    <a:solidFill>
                      <a:srgbClr val="FF0000"/>
                    </a:solidFill>
                    <a:sym typeface="Symbol" pitchFamily="18" charset="2"/>
                  </a:rPr>
                  <a:t>)</a:t>
                </a:r>
                <a:r>
                  <a:rPr kumimoji="1" lang="zh-CN" altLang="en-US" dirty="0" smtClean="0">
                    <a:solidFill>
                      <a:srgbClr val="000000"/>
                    </a:solidFill>
                    <a:latin typeface="Times New Roman" pitchFamily="18" charset="0"/>
                    <a:sym typeface="Symbol" pitchFamily="18" charset="2"/>
                  </a:rPr>
                  <a:t>： 明文</a:t>
                </a:r>
                <a14:m>
                  <m:oMath xmlns:m="http://schemas.openxmlformats.org/officeDocument/2006/math">
                    <m:r>
                      <a:rPr kumimoji="1" lang="en-US" altLang="zh-CN" i="1" dirty="0" smtClean="0">
                        <a:solidFill>
                          <a:srgbClr val="000000"/>
                        </a:solidFill>
                        <a:latin typeface="Cambria Math"/>
                        <a:sym typeface="Symbol" pitchFamily="18" charset="2"/>
                      </a:rPr>
                      <m:t>𝑀</m:t>
                    </m:r>
                    <m:r>
                      <a:rPr kumimoji="1" lang="en-US" altLang="zh-CN" i="1" dirty="0" smtClean="0">
                        <a:solidFill>
                          <a:srgbClr val="000000"/>
                        </a:solidFill>
                        <a:latin typeface="Cambria Math"/>
                        <a:sym typeface="Symbol" pitchFamily="18" charset="2"/>
                      </a:rPr>
                      <m:t>&lt;</m:t>
                    </m:r>
                    <m:r>
                      <a:rPr kumimoji="1" lang="en-US" altLang="zh-CN" i="1" dirty="0" smtClean="0">
                        <a:solidFill>
                          <a:srgbClr val="000000"/>
                        </a:solidFill>
                        <a:latin typeface="Cambria Math"/>
                        <a:sym typeface="Symbol" pitchFamily="18" charset="2"/>
                      </a:rPr>
                      <m:t>𝑛</m:t>
                    </m:r>
                  </m:oMath>
                </a14:m>
                <a:r>
                  <a:rPr kumimoji="1" lang="zh-CN" altLang="en-US" dirty="0" smtClean="0">
                    <a:solidFill>
                      <a:srgbClr val="000000"/>
                    </a:solidFill>
                    <a:latin typeface="Times New Roman" pitchFamily="18" charset="0"/>
                    <a:sym typeface="Symbol" pitchFamily="18" charset="2"/>
                  </a:rPr>
                  <a:t>， 密文</a:t>
                </a:r>
                <a14:m>
                  <m:oMath xmlns:m="http://schemas.openxmlformats.org/officeDocument/2006/math">
                    <m:r>
                      <a:rPr kumimoji="1" lang="en-US" altLang="zh-CN" i="1" dirty="0" smtClean="0">
                        <a:solidFill>
                          <a:srgbClr val="000000"/>
                        </a:solidFill>
                        <a:latin typeface="Cambria Math"/>
                        <a:sym typeface="Symbol" pitchFamily="18" charset="2"/>
                      </a:rPr>
                      <m:t>𝐶</m:t>
                    </m:r>
                    <m:r>
                      <a:rPr kumimoji="1" lang="en-US" altLang="zh-CN" i="1" dirty="0" smtClean="0">
                        <a:solidFill>
                          <a:srgbClr val="000000"/>
                        </a:solidFill>
                        <a:latin typeface="Cambria Math"/>
                        <a:sym typeface="Symbol" pitchFamily="18" charset="2"/>
                      </a:rPr>
                      <m:t>=</m:t>
                    </m:r>
                    <m:sSup>
                      <m:sSupPr>
                        <m:ctrlPr>
                          <a:rPr kumimoji="1" lang="en-US" altLang="zh-CN" i="1" dirty="0" smtClean="0">
                            <a:solidFill>
                              <a:srgbClr val="000000"/>
                            </a:solidFill>
                            <a:latin typeface="Cambria Math" panose="02040503050406030204" pitchFamily="18" charset="0"/>
                            <a:sym typeface="Symbol" pitchFamily="18" charset="2"/>
                          </a:rPr>
                        </m:ctrlPr>
                      </m:sSupPr>
                      <m:e>
                        <m:r>
                          <a:rPr kumimoji="1" lang="en-US" altLang="zh-CN" b="0" i="1" dirty="0" smtClean="0">
                            <a:solidFill>
                              <a:srgbClr val="000000"/>
                            </a:solidFill>
                            <a:latin typeface="Cambria Math"/>
                            <a:sym typeface="Symbol" pitchFamily="18" charset="2"/>
                          </a:rPr>
                          <m:t>𝑀</m:t>
                        </m:r>
                      </m:e>
                      <m:sup>
                        <m:r>
                          <a:rPr kumimoji="1" lang="en-US" altLang="zh-CN" b="0" i="1" dirty="0" smtClean="0">
                            <a:solidFill>
                              <a:srgbClr val="000000"/>
                            </a:solidFill>
                            <a:latin typeface="Cambria Math"/>
                            <a:sym typeface="Symbol" pitchFamily="18" charset="2"/>
                          </a:rPr>
                          <m:t>𝑒</m:t>
                        </m:r>
                      </m:sup>
                    </m:sSup>
                    <m:r>
                      <a:rPr kumimoji="1" lang="en-US" altLang="zh-CN" b="0"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𝑚𝑜𝑑</m:t>
                    </m:r>
                    <m:r>
                      <a:rPr kumimoji="1" lang="en-US" altLang="zh-CN" i="1"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m:t>
                    </m:r>
                  </m:oMath>
                </a14:m>
                <a:endParaRPr kumimoji="1" lang="en-US" altLang="zh-CN" dirty="0" smtClean="0">
                  <a:latin typeface="Times New Roman" pitchFamily="18" charset="0"/>
                  <a:sym typeface="Symbol" pitchFamily="18" charset="2"/>
                </a:endParaRPr>
              </a:p>
              <a:p>
                <a:pPr marL="0" lvl="1" indent="0">
                  <a:lnSpc>
                    <a:spcPct val="115000"/>
                  </a:lnSpc>
                  <a:spcBef>
                    <a:spcPct val="10000"/>
                  </a:spcBef>
                  <a:buNone/>
                </a:pPr>
                <a:r>
                  <a:rPr kumimoji="1" lang="en-US" altLang="zh-CN" b="1" dirty="0" smtClean="0">
                    <a:solidFill>
                      <a:srgbClr val="FF0000"/>
                    </a:solidFill>
                    <a:sym typeface="Symbol" pitchFamily="18" charset="2"/>
                  </a:rPr>
                  <a:t>3. </a:t>
                </a:r>
                <a:r>
                  <a:rPr kumimoji="1" lang="zh-CN" altLang="en-US" b="1" dirty="0" smtClean="0">
                    <a:solidFill>
                      <a:srgbClr val="FF0000"/>
                    </a:solidFill>
                    <a:sym typeface="Symbol" pitchFamily="18" charset="2"/>
                  </a:rPr>
                  <a:t>解密</a:t>
                </a:r>
                <a:r>
                  <a:rPr kumimoji="1" lang="en-US" altLang="zh-CN" b="1" dirty="0" smtClean="0">
                    <a:solidFill>
                      <a:srgbClr val="FF0000"/>
                    </a:solidFill>
                    <a:sym typeface="Symbol" pitchFamily="18" charset="2"/>
                  </a:rPr>
                  <a:t>(</a:t>
                </a:r>
                <a:r>
                  <a:rPr kumimoji="1" lang="zh-CN" altLang="en-US" b="1" dirty="0" smtClean="0">
                    <a:solidFill>
                      <a:srgbClr val="FF0000"/>
                    </a:solidFill>
                    <a:sym typeface="Symbol" pitchFamily="18" charset="2"/>
                  </a:rPr>
                  <a:t>用</a:t>
                </a:r>
                <a14:m>
                  <m:oMath xmlns:m="http://schemas.openxmlformats.org/officeDocument/2006/math">
                    <m:r>
                      <a:rPr kumimoji="1" lang="en-US" altLang="zh-CN" b="1" i="1" dirty="0" smtClean="0">
                        <a:solidFill>
                          <a:srgbClr val="FF0000"/>
                        </a:solidFill>
                        <a:latin typeface="Cambria Math"/>
                        <a:sym typeface="Symbol" pitchFamily="18" charset="2"/>
                      </a:rPr>
                      <m:t>𝒅</m:t>
                    </m:r>
                    <m:r>
                      <a:rPr kumimoji="1" lang="zh-CN" altLang="en-US" b="1" i="1" dirty="0" smtClean="0">
                        <a:solidFill>
                          <a:srgbClr val="FF0000"/>
                        </a:solidFill>
                        <a:latin typeface="Cambria Math"/>
                        <a:sym typeface="Symbol" pitchFamily="18" charset="2"/>
                      </a:rPr>
                      <m:t>，</m:t>
                    </m:r>
                    <m:r>
                      <a:rPr kumimoji="1" lang="en-US" altLang="zh-CN" b="1" i="1" dirty="0" smtClean="0">
                        <a:solidFill>
                          <a:srgbClr val="FF0000"/>
                        </a:solidFill>
                        <a:latin typeface="Cambria Math"/>
                        <a:sym typeface="Symbol" pitchFamily="18" charset="2"/>
                      </a:rPr>
                      <m:t>𝒏</m:t>
                    </m:r>
                  </m:oMath>
                </a14:m>
                <a:r>
                  <a:rPr kumimoji="1" lang="en-US" altLang="zh-CN" b="1" dirty="0" smtClean="0">
                    <a:solidFill>
                      <a:srgbClr val="FF0000"/>
                    </a:solidFill>
                    <a:sym typeface="Symbol" pitchFamily="18" charset="2"/>
                  </a:rPr>
                  <a:t>)</a:t>
                </a:r>
                <a:r>
                  <a:rPr kumimoji="1" lang="zh-CN" altLang="en-US" dirty="0" smtClean="0">
                    <a:solidFill>
                      <a:srgbClr val="000000"/>
                    </a:solidFill>
                    <a:latin typeface="Times New Roman" pitchFamily="18" charset="0"/>
                    <a:sym typeface="Symbol" pitchFamily="18" charset="2"/>
                  </a:rPr>
                  <a:t>： 密文</a:t>
                </a:r>
                <a14:m>
                  <m:oMath xmlns:m="http://schemas.openxmlformats.org/officeDocument/2006/math">
                    <m:r>
                      <a:rPr kumimoji="1" lang="en-US" altLang="zh-CN" i="1" dirty="0" smtClean="0">
                        <a:solidFill>
                          <a:srgbClr val="000000"/>
                        </a:solidFill>
                        <a:latin typeface="Cambria Math"/>
                        <a:sym typeface="Symbol" pitchFamily="18" charset="2"/>
                      </a:rPr>
                      <m:t>𝐶</m:t>
                    </m:r>
                  </m:oMath>
                </a14:m>
                <a:r>
                  <a:rPr kumimoji="1" lang="zh-CN" altLang="en-US" dirty="0" smtClean="0">
                    <a:solidFill>
                      <a:srgbClr val="000000"/>
                    </a:solidFill>
                    <a:latin typeface="Times New Roman" pitchFamily="18" charset="0"/>
                    <a:sym typeface="Symbol" pitchFamily="18" charset="2"/>
                  </a:rPr>
                  <a:t>， 明文</a:t>
                </a:r>
                <a14:m>
                  <m:oMath xmlns:m="http://schemas.openxmlformats.org/officeDocument/2006/math">
                    <m:r>
                      <a:rPr kumimoji="1" lang="en-US" altLang="zh-CN" i="1" dirty="0" smtClean="0">
                        <a:solidFill>
                          <a:srgbClr val="000000"/>
                        </a:solidFill>
                        <a:latin typeface="Cambria Math"/>
                        <a:sym typeface="Symbol" pitchFamily="18" charset="2"/>
                      </a:rPr>
                      <m:t>𝑀</m:t>
                    </m:r>
                    <m:r>
                      <a:rPr kumimoji="1" lang="en-US" altLang="zh-CN" i="1" dirty="0" smtClean="0">
                        <a:solidFill>
                          <a:srgbClr val="000000"/>
                        </a:solidFill>
                        <a:latin typeface="Cambria Math"/>
                        <a:sym typeface="Symbol" pitchFamily="18" charset="2"/>
                      </a:rPr>
                      <m:t> =</m:t>
                    </m:r>
                    <m:sSup>
                      <m:sSupPr>
                        <m:ctrlPr>
                          <a:rPr kumimoji="1" lang="en-US" altLang="zh-CN" i="1" dirty="0" smtClean="0">
                            <a:solidFill>
                              <a:srgbClr val="000000"/>
                            </a:solidFill>
                            <a:latin typeface="Cambria Math" panose="02040503050406030204" pitchFamily="18" charset="0"/>
                            <a:sym typeface="Symbol" pitchFamily="18" charset="2"/>
                          </a:rPr>
                        </m:ctrlPr>
                      </m:sSupPr>
                      <m:e>
                        <m:r>
                          <a:rPr kumimoji="1" lang="en-US" altLang="zh-CN" b="0" i="1" dirty="0" smtClean="0">
                            <a:solidFill>
                              <a:srgbClr val="000000"/>
                            </a:solidFill>
                            <a:latin typeface="Cambria Math"/>
                            <a:sym typeface="Symbol" pitchFamily="18" charset="2"/>
                          </a:rPr>
                          <m:t>𝐶</m:t>
                        </m:r>
                      </m:e>
                      <m:sup>
                        <m:r>
                          <a:rPr kumimoji="1" lang="en-US" altLang="zh-CN" b="0" i="1" dirty="0" smtClean="0">
                            <a:solidFill>
                              <a:srgbClr val="000000"/>
                            </a:solidFill>
                            <a:latin typeface="Cambria Math"/>
                            <a:sym typeface="Symbol" pitchFamily="18" charset="2"/>
                          </a:rPr>
                          <m:t>𝑑</m:t>
                        </m:r>
                      </m:sup>
                    </m:sSup>
                    <m:r>
                      <a:rPr kumimoji="1" lang="en-US" altLang="zh-CN" b="0" i="1" dirty="0" smtClean="0">
                        <a:solidFill>
                          <a:srgbClr val="000000"/>
                        </a:solidFill>
                        <a:latin typeface="Cambria Math"/>
                        <a:sym typeface="Symbol" pitchFamily="18" charset="2"/>
                      </a:rPr>
                      <m:t>(</m:t>
                    </m:r>
                    <m:r>
                      <a:rPr kumimoji="1" lang="en-US" altLang="zh-CN" i="1" dirty="0" smtClean="0">
                        <a:solidFill>
                          <a:srgbClr val="000000"/>
                        </a:solidFill>
                        <a:latin typeface="Cambria Math"/>
                        <a:sym typeface="Symbol" pitchFamily="18" charset="2"/>
                      </a:rPr>
                      <m:t>𝑚𝑜𝑑</m:t>
                    </m:r>
                    <m:r>
                      <a:rPr kumimoji="1" lang="en-US" altLang="zh-CN" i="1" dirty="0" smtClean="0">
                        <a:solidFill>
                          <a:srgbClr val="000000"/>
                        </a:solidFill>
                        <a:latin typeface="Cambria Math"/>
                        <a:sym typeface="Symbol" pitchFamily="18" charset="2"/>
                      </a:rPr>
                      <m:t> </m:t>
                    </m:r>
                    <m:r>
                      <a:rPr kumimoji="1" lang="en-US" altLang="zh-CN" i="1" dirty="0" smtClean="0">
                        <a:solidFill>
                          <a:srgbClr val="000000"/>
                        </a:solidFill>
                        <a:latin typeface="Cambria Math"/>
                        <a:sym typeface="Symbol" pitchFamily="18" charset="2"/>
                      </a:rPr>
                      <m:t>𝑛</m:t>
                    </m:r>
                    <m:r>
                      <a:rPr kumimoji="1" lang="en-US" altLang="zh-CN" i="1" dirty="0" smtClean="0">
                        <a:solidFill>
                          <a:srgbClr val="000000"/>
                        </a:solidFill>
                        <a:latin typeface="Cambria Math"/>
                        <a:sym typeface="Symbol" pitchFamily="18" charset="2"/>
                      </a:rPr>
                      <m:t>)</m:t>
                    </m:r>
                  </m:oMath>
                </a14:m>
                <a:endParaRPr kumimoji="1" lang="en-US" altLang="zh-CN" dirty="0" smtClean="0">
                  <a:solidFill>
                    <a:srgbClr val="000000"/>
                  </a:solidFill>
                  <a:latin typeface="Times New Roman" pitchFamily="18" charset="0"/>
                  <a:sym typeface="Symbol" pitchFamily="18" charset="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rotWithShape="1">
                <a:blip r:embed="rId2" cstate="print"/>
                <a:stretch>
                  <a:fillRect l="-1111" t="-10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D2899B2-3A2E-44C9-A678-714B585AFFE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mc:AlternateContent xmlns:mc="http://schemas.openxmlformats.org/markup-compatibility/2006" xmlns:a14="http://schemas.microsoft.com/office/drawing/2010/main">
        <mc:Choice Requires="a14">
          <p:sp>
            <p:nvSpPr>
              <p:cNvPr id="7" name="Rectangle 4"/>
              <p:cNvSpPr>
                <a:spLocks noChangeArrowheads="1"/>
              </p:cNvSpPr>
              <p:nvPr/>
            </p:nvSpPr>
            <p:spPr bwMode="auto">
              <a:xfrm>
                <a:off x="304800" y="5638800"/>
                <a:ext cx="8382000" cy="381000"/>
              </a:xfrm>
              <a:prstGeom prst="rect">
                <a:avLst/>
              </a:prstGeom>
              <a:noFill/>
              <a:ln w="9525">
                <a:noFill/>
                <a:miter lim="800000"/>
                <a:headEnd/>
                <a:tailEnd/>
              </a:ln>
            </p:spPr>
            <p:txBody>
              <a:bodyPr/>
              <a:lstStyle/>
              <a:p>
                <a:pPr marL="342900" indent="-342900" eaLnBrk="1" hangingPunct="1">
                  <a:spcBef>
                    <a:spcPct val="20000"/>
                  </a:spcBef>
                </a:pPr>
                <a:r>
                  <a:rPr kumimoji="1" lang="zh-CN" altLang="en-US" sz="1800" b="1" dirty="0">
                    <a:solidFill>
                      <a:srgbClr val="FF0000"/>
                    </a:solidFill>
                    <a:latin typeface="Times New Roman" pitchFamily="18" charset="0"/>
                  </a:rPr>
                  <a:t>验证： </a:t>
                </a:r>
                <a:r>
                  <a:rPr kumimoji="1" lang="zh-CN" altLang="en-US" sz="1800" dirty="0">
                    <a:latin typeface="Times New Roman" pitchFamily="18" charset="0"/>
                  </a:rPr>
                  <a:t>    </a:t>
                </a:r>
                <a14:m>
                  <m:oMath xmlns:m="http://schemas.openxmlformats.org/officeDocument/2006/math">
                    <m:r>
                      <a:rPr kumimoji="1" lang="en-US" altLang="zh-CN" sz="2200" b="0" i="1" dirty="0" smtClean="0">
                        <a:solidFill>
                          <a:srgbClr val="000000"/>
                        </a:solidFill>
                        <a:latin typeface="Cambria Math"/>
                      </a:rPr>
                      <m:t>𝐶</m:t>
                    </m:r>
                    <m:r>
                      <a:rPr kumimoji="1" lang="en-US" altLang="zh-CN" sz="2200" b="0" i="1" baseline="30000" dirty="0" smtClean="0">
                        <a:solidFill>
                          <a:srgbClr val="000000"/>
                        </a:solidFill>
                        <a:latin typeface="Cambria Math"/>
                      </a:rPr>
                      <m:t>𝑑</m:t>
                    </m:r>
                    <m:r>
                      <a:rPr kumimoji="1" lang="en-US" altLang="zh-CN" sz="2200" b="0" i="1" dirty="0" smtClean="0">
                        <a:solidFill>
                          <a:srgbClr val="000000"/>
                        </a:solidFill>
                        <a:latin typeface="Cambria Math"/>
                      </a:rPr>
                      <m:t> </m:t>
                    </m:r>
                    <m:r>
                      <a:rPr kumimoji="1" lang="en-US" altLang="zh-CN" sz="2200" b="0" i="1" dirty="0">
                        <a:solidFill>
                          <a:srgbClr val="000000"/>
                        </a:solidFill>
                        <a:latin typeface="Cambria Math"/>
                      </a:rPr>
                      <m:t>𝑚𝑜𝑑</m:t>
                    </m:r>
                    <m:r>
                      <a:rPr kumimoji="1" lang="en-US" altLang="zh-CN" sz="2200" b="0" i="1" dirty="0">
                        <a:solidFill>
                          <a:srgbClr val="000000"/>
                        </a:solidFill>
                        <a:latin typeface="Cambria Math"/>
                      </a:rPr>
                      <m:t> </m:t>
                    </m:r>
                    <m:r>
                      <a:rPr kumimoji="1" lang="en-US" altLang="zh-CN" sz="2200" b="0" i="1" dirty="0">
                        <a:solidFill>
                          <a:srgbClr val="000000"/>
                        </a:solidFill>
                        <a:latin typeface="Cambria Math"/>
                      </a:rPr>
                      <m:t>𝑛</m:t>
                    </m:r>
                    <m:r>
                      <a:rPr kumimoji="1" lang="en-US" altLang="zh-CN" sz="2200" b="0" i="1" dirty="0">
                        <a:solidFill>
                          <a:srgbClr val="000000"/>
                        </a:solidFill>
                        <a:latin typeface="Cambria Math"/>
                      </a:rPr>
                      <m:t>=(</m:t>
                    </m:r>
                    <m:r>
                      <a:rPr kumimoji="1" lang="en-US" altLang="zh-CN" sz="2200" b="0" i="1" dirty="0" smtClean="0">
                        <a:solidFill>
                          <a:srgbClr val="000000"/>
                        </a:solidFill>
                        <a:latin typeface="Cambria Math"/>
                      </a:rPr>
                      <m:t>𝑀</m:t>
                    </m:r>
                    <m:r>
                      <a:rPr kumimoji="1" lang="en-US" altLang="zh-CN" sz="2200" b="0" i="1" baseline="30000" dirty="0" smtClean="0">
                        <a:solidFill>
                          <a:srgbClr val="000000"/>
                        </a:solidFill>
                        <a:latin typeface="Cambria Math"/>
                      </a:rPr>
                      <m:t>𝑒</m:t>
                    </m:r>
                    <m:r>
                      <a:rPr kumimoji="1" lang="en-US" altLang="zh-CN" sz="2200" b="0" i="1" dirty="0" smtClean="0">
                        <a:solidFill>
                          <a:srgbClr val="000000"/>
                        </a:solidFill>
                        <a:latin typeface="Cambria Math"/>
                      </a:rPr>
                      <m:t>)</m:t>
                    </m:r>
                    <m:r>
                      <a:rPr kumimoji="1" lang="en-US" altLang="zh-CN" sz="2200" b="0" i="1" baseline="30000" dirty="0" smtClean="0">
                        <a:solidFill>
                          <a:srgbClr val="000000"/>
                        </a:solidFill>
                        <a:latin typeface="Cambria Math"/>
                      </a:rPr>
                      <m:t>𝑑</m:t>
                    </m:r>
                    <m:r>
                      <a:rPr kumimoji="1" lang="en-US" altLang="zh-CN" sz="2200" b="0" i="1" dirty="0" smtClean="0">
                        <a:solidFill>
                          <a:srgbClr val="000000"/>
                        </a:solidFill>
                        <a:latin typeface="Cambria Math"/>
                      </a:rPr>
                      <m:t> </m:t>
                    </m:r>
                    <m:r>
                      <a:rPr kumimoji="1" lang="en-US" altLang="zh-CN" sz="2200" b="0" i="1" dirty="0">
                        <a:solidFill>
                          <a:srgbClr val="000000"/>
                        </a:solidFill>
                        <a:latin typeface="Cambria Math"/>
                      </a:rPr>
                      <m:t>𝑚𝑜𝑑</m:t>
                    </m:r>
                    <m:r>
                      <a:rPr kumimoji="1" lang="en-US" altLang="zh-CN" sz="2200" b="0" i="1" dirty="0">
                        <a:solidFill>
                          <a:srgbClr val="000000"/>
                        </a:solidFill>
                        <a:latin typeface="Cambria Math"/>
                      </a:rPr>
                      <m:t> </m:t>
                    </m:r>
                    <m:r>
                      <a:rPr kumimoji="1" lang="en-US" altLang="zh-CN" sz="2200" b="0" i="1" dirty="0">
                        <a:solidFill>
                          <a:srgbClr val="000000"/>
                        </a:solidFill>
                        <a:latin typeface="Cambria Math"/>
                      </a:rPr>
                      <m:t>𝑛</m:t>
                    </m:r>
                    <m:r>
                      <a:rPr kumimoji="1" lang="en-US" altLang="zh-CN" sz="2200" b="0" i="1" dirty="0">
                        <a:solidFill>
                          <a:srgbClr val="000000"/>
                        </a:solidFill>
                        <a:latin typeface="Cambria Math"/>
                      </a:rPr>
                      <m:t> =</m:t>
                    </m:r>
                    <m:r>
                      <a:rPr kumimoji="1" lang="en-US" altLang="zh-CN" sz="2200" b="0" i="1" dirty="0" smtClean="0">
                        <a:solidFill>
                          <a:srgbClr val="000000"/>
                        </a:solidFill>
                        <a:latin typeface="Cambria Math"/>
                      </a:rPr>
                      <m:t>𝑀</m:t>
                    </m:r>
                    <m:r>
                      <a:rPr kumimoji="1" lang="en-US" altLang="zh-CN" sz="2200" b="0" i="1" baseline="30000" dirty="0" smtClean="0">
                        <a:solidFill>
                          <a:srgbClr val="000000"/>
                        </a:solidFill>
                        <a:latin typeface="Cambria Math"/>
                      </a:rPr>
                      <m:t>𝑒𝑑</m:t>
                    </m:r>
                    <m:r>
                      <a:rPr kumimoji="1" lang="en-US" altLang="zh-CN" sz="2200" b="0" i="1" dirty="0" smtClean="0">
                        <a:solidFill>
                          <a:srgbClr val="000000"/>
                        </a:solidFill>
                        <a:latin typeface="Cambria Math"/>
                      </a:rPr>
                      <m:t> </m:t>
                    </m:r>
                    <m:r>
                      <a:rPr kumimoji="1" lang="en-US" altLang="zh-CN" sz="2200" b="0" i="1" dirty="0">
                        <a:solidFill>
                          <a:srgbClr val="000000"/>
                        </a:solidFill>
                        <a:latin typeface="Cambria Math"/>
                      </a:rPr>
                      <m:t>𝑚𝑜𝑑</m:t>
                    </m:r>
                    <m:r>
                      <a:rPr kumimoji="1" lang="en-US" altLang="zh-CN" sz="2200" b="0" i="1" dirty="0">
                        <a:solidFill>
                          <a:srgbClr val="000000"/>
                        </a:solidFill>
                        <a:latin typeface="Cambria Math"/>
                      </a:rPr>
                      <m:t> </m:t>
                    </m:r>
                    <m:r>
                      <a:rPr kumimoji="1" lang="en-US" altLang="zh-CN" sz="2200" b="0" i="1" dirty="0">
                        <a:solidFill>
                          <a:srgbClr val="000000"/>
                        </a:solidFill>
                        <a:latin typeface="Cambria Math"/>
                      </a:rPr>
                      <m:t>𝑛</m:t>
                    </m:r>
                    <m:r>
                      <a:rPr kumimoji="1" lang="en-US" altLang="zh-CN" sz="2200" b="0" i="1" dirty="0">
                        <a:solidFill>
                          <a:srgbClr val="000000"/>
                        </a:solidFill>
                        <a:latin typeface="Cambria Math"/>
                      </a:rPr>
                      <m:t>≡ </m:t>
                    </m:r>
                    <m:r>
                      <a:rPr kumimoji="1" lang="en-US" altLang="zh-CN" sz="2200" b="0" i="1" dirty="0">
                        <a:solidFill>
                          <a:srgbClr val="000000"/>
                        </a:solidFill>
                        <a:latin typeface="Cambria Math"/>
                      </a:rPr>
                      <m:t>𝑀</m:t>
                    </m:r>
                    <m:r>
                      <a:rPr kumimoji="1" lang="en-US" altLang="zh-CN" sz="2200" b="0" i="1" dirty="0">
                        <a:solidFill>
                          <a:srgbClr val="000000"/>
                        </a:solidFill>
                        <a:latin typeface="Cambria Math"/>
                      </a:rPr>
                      <m:t> </m:t>
                    </m:r>
                    <m:r>
                      <a:rPr kumimoji="1" lang="en-US" altLang="zh-CN" sz="2200" b="0" i="1" dirty="0">
                        <a:solidFill>
                          <a:srgbClr val="000000"/>
                        </a:solidFill>
                        <a:latin typeface="Cambria Math"/>
                      </a:rPr>
                      <m:t>𝑚𝑜𝑑</m:t>
                    </m:r>
                    <m:r>
                      <a:rPr kumimoji="1" lang="en-US" altLang="zh-CN" sz="2200" b="0" i="1" dirty="0">
                        <a:solidFill>
                          <a:srgbClr val="000000"/>
                        </a:solidFill>
                        <a:latin typeface="Cambria Math"/>
                      </a:rPr>
                      <m:t> </m:t>
                    </m:r>
                    <m:r>
                      <a:rPr kumimoji="1" lang="en-US" altLang="zh-CN" sz="2200" b="0" i="1" dirty="0">
                        <a:solidFill>
                          <a:srgbClr val="000000"/>
                        </a:solidFill>
                        <a:latin typeface="Cambria Math"/>
                      </a:rPr>
                      <m:t>𝑛</m:t>
                    </m:r>
                    <m:r>
                      <a:rPr kumimoji="1" lang="en-US" altLang="zh-CN" sz="1800" b="0" i="1" dirty="0">
                        <a:solidFill>
                          <a:srgbClr val="000000"/>
                        </a:solidFill>
                        <a:latin typeface="Cambria Math"/>
                      </a:rPr>
                      <m:t>      </m:t>
                    </m:r>
                  </m:oMath>
                </a14:m>
                <a:endParaRPr kumimoji="1" lang="en-US" altLang="zh-CN" sz="1800" b="0" dirty="0" smtClean="0">
                  <a:solidFill>
                    <a:srgbClr val="000000"/>
                  </a:solidFill>
                  <a:latin typeface="Times New Roman" pitchFamily="18" charset="0"/>
                </a:endParaRPr>
              </a:p>
              <a:p>
                <a:pPr marL="342900" indent="-342900" eaLnBrk="1" hangingPunct="1">
                  <a:spcBef>
                    <a:spcPct val="20000"/>
                  </a:spcBef>
                </a:pPr>
                <a:r>
                  <a:rPr kumimoji="1" lang="en-US" altLang="zh-CN" sz="1800" dirty="0">
                    <a:solidFill>
                      <a:srgbClr val="000000"/>
                    </a:solidFill>
                    <a:latin typeface="Times New Roman" pitchFamily="18" charset="0"/>
                  </a:rPr>
                  <a:t> </a:t>
                </a:r>
                <a:r>
                  <a:rPr kumimoji="1" lang="en-US" altLang="zh-CN" sz="1800" dirty="0" smtClean="0">
                    <a:solidFill>
                      <a:srgbClr val="000000"/>
                    </a:solidFill>
                    <a:latin typeface="Times New Roman" pitchFamily="18" charset="0"/>
                  </a:rPr>
                  <a:t>                  </a:t>
                </a:r>
                <a:r>
                  <a:rPr kumimoji="1" lang="en-US" altLang="zh-CN" sz="1800" b="0" dirty="0" smtClean="0">
                    <a:solidFill>
                      <a:srgbClr val="000000"/>
                    </a:solidFill>
                    <a:latin typeface="Times New Roman" pitchFamily="18" charset="0"/>
                  </a:rPr>
                  <a:t>(</a:t>
                </a:r>
                <a:r>
                  <a:rPr kumimoji="1" lang="zh-CN" altLang="en-US" sz="1800" b="0" dirty="0">
                    <a:solidFill>
                      <a:srgbClr val="000000"/>
                    </a:solidFill>
                    <a:latin typeface="Times New Roman" pitchFamily="18" charset="0"/>
                  </a:rPr>
                  <a:t>由</a:t>
                </a:r>
                <a:r>
                  <a:rPr kumimoji="1" lang="en-US" altLang="zh-CN" sz="1800" b="0" dirty="0">
                    <a:solidFill>
                      <a:srgbClr val="000000"/>
                    </a:solidFill>
                    <a:latin typeface="Times New Roman" pitchFamily="18" charset="0"/>
                  </a:rPr>
                  <a:t>Euler</a:t>
                </a:r>
                <a:r>
                  <a:rPr kumimoji="1" lang="zh-CN" altLang="en-US" sz="1800" b="0" dirty="0">
                    <a:solidFill>
                      <a:srgbClr val="000000"/>
                    </a:solidFill>
                    <a:latin typeface="Times New Roman" pitchFamily="18" charset="0"/>
                  </a:rPr>
                  <a:t>定理推论</a:t>
                </a:r>
                <a:r>
                  <a:rPr kumimoji="1" lang="en-US" altLang="zh-CN" sz="1800" b="0" dirty="0">
                    <a:solidFill>
                      <a:srgbClr val="000000"/>
                    </a:solidFill>
                    <a:latin typeface="Times New Roman" pitchFamily="18" charset="0"/>
                  </a:rPr>
                  <a:t>)</a:t>
                </a:r>
              </a:p>
            </p:txBody>
          </p:sp>
        </mc:Choice>
        <mc:Fallback xmlns="">
          <p:sp>
            <p:nvSpPr>
              <p:cNvPr id="7" name="Rectangle 4"/>
              <p:cNvSpPr>
                <a:spLocks noRot="1" noChangeAspect="1" noMove="1" noResize="1" noEditPoints="1" noAdjustHandles="1" noChangeArrowheads="1" noChangeShapeType="1" noTextEdit="1"/>
              </p:cNvSpPr>
              <p:nvPr/>
            </p:nvSpPr>
            <p:spPr bwMode="auto">
              <a:xfrm>
                <a:off x="304800" y="5638800"/>
                <a:ext cx="8382000" cy="381000"/>
              </a:xfrm>
              <a:prstGeom prst="rect">
                <a:avLst/>
              </a:prstGeom>
              <a:blipFill rotWithShape="1">
                <a:blip r:embed="rId3" cstate="print"/>
                <a:stretch>
                  <a:fillRect l="-582" b="-120635"/>
                </a:stretch>
              </a:blipFill>
              <a:ln w="9525">
                <a:noFill/>
                <a:miter lim="800000"/>
                <a:headEnd/>
                <a:tailEnd/>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Tahoma" pitchFamily="34" charset="0"/>
              </a:rPr>
              <a:t>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pPr eaLnBrk="1" hangingPunct="1">
                  <a:spcBef>
                    <a:spcPct val="50000"/>
                  </a:spcBef>
                  <a:buFontTx/>
                  <a:buNone/>
                </a:pPr>
                <a:r>
                  <a:rPr kumimoji="1" lang="zh-CN" altLang="en-US" sz="2000" dirty="0" smtClean="0">
                    <a:latin typeface="Tahoma" pitchFamily="34" charset="0"/>
                  </a:rPr>
                  <a:t>设</a:t>
                </a:r>
                <a14:m>
                  <m:oMath xmlns:m="http://schemas.openxmlformats.org/officeDocument/2006/math">
                    <m:r>
                      <a:rPr kumimoji="1" lang="en-US" altLang="zh-CN" sz="2000" i="1" dirty="0" smtClean="0">
                        <a:latin typeface="Cambria Math"/>
                      </a:rPr>
                      <m:t>𝑝</m:t>
                    </m:r>
                    <m:r>
                      <a:rPr kumimoji="1" lang="en-US" altLang="zh-CN" sz="2000" i="1" dirty="0" smtClean="0">
                        <a:latin typeface="Cambria Math"/>
                      </a:rPr>
                      <m:t>=3, </m:t>
                    </m:r>
                    <m:r>
                      <a:rPr kumimoji="1" lang="en-US" altLang="zh-CN" sz="2000" i="1" dirty="0" smtClean="0">
                        <a:latin typeface="Cambria Math"/>
                      </a:rPr>
                      <m:t>𝑞</m:t>
                    </m:r>
                    <m:r>
                      <a:rPr kumimoji="1" lang="en-US" altLang="zh-CN" sz="2000" i="1" dirty="0" smtClean="0">
                        <a:latin typeface="Cambria Math"/>
                      </a:rPr>
                      <m:t>=5</m:t>
                    </m:r>
                  </m:oMath>
                </a14:m>
                <a:r>
                  <a:rPr kumimoji="1" lang="en-US" altLang="zh-CN" sz="2000" dirty="0" smtClean="0">
                    <a:latin typeface="Tahoma" pitchFamily="34" charset="0"/>
                  </a:rPr>
                  <a:t>, </a:t>
                </a:r>
                <a:r>
                  <a:rPr kumimoji="1" lang="zh-CN" altLang="en-US" sz="2000" dirty="0" smtClean="0">
                    <a:latin typeface="Tahoma" pitchFamily="34" charset="0"/>
                  </a:rPr>
                  <a:t>则</a:t>
                </a:r>
              </a:p>
              <a:p>
                <a:pPr eaLnBrk="1" hangingPunct="1">
                  <a:spcBef>
                    <a:spcPct val="50000"/>
                  </a:spcBef>
                  <a:buFontTx/>
                  <a:buNone/>
                </a:pPr>
                <a:r>
                  <a:rPr kumimoji="1" lang="en-US" altLang="zh-CN" sz="2000" dirty="0" smtClean="0">
                    <a:latin typeface="Tahoma" pitchFamily="34" charset="0"/>
                  </a:rPr>
                  <a:t>         </a:t>
                </a:r>
                <a14:m>
                  <m:oMath xmlns:m="http://schemas.openxmlformats.org/officeDocument/2006/math">
                    <m:r>
                      <a:rPr kumimoji="1" lang="en-US" altLang="zh-CN" sz="2000" i="1" dirty="0" smtClean="0">
                        <a:latin typeface="Cambria Math"/>
                      </a:rPr>
                      <m:t>𝑛</m:t>
                    </m:r>
                    <m:r>
                      <a:rPr kumimoji="1" lang="en-US" altLang="zh-CN" sz="2000" i="1" dirty="0" smtClean="0">
                        <a:latin typeface="Cambria Math"/>
                      </a:rPr>
                      <m:t>=</m:t>
                    </m:r>
                    <m:r>
                      <a:rPr kumimoji="1" lang="en-US" altLang="zh-CN" sz="2000" i="1" dirty="0" smtClean="0">
                        <a:latin typeface="Cambria Math"/>
                      </a:rPr>
                      <m:t>𝑝</m:t>
                    </m:r>
                    <m:r>
                      <a:rPr kumimoji="1" lang="en-US" altLang="zh-CN" sz="2000" i="1" dirty="0" smtClean="0">
                        <a:latin typeface="Cambria Math"/>
                      </a:rPr>
                      <m:t>∗</m:t>
                    </m:r>
                    <m:r>
                      <a:rPr kumimoji="1" lang="en-US" altLang="zh-CN" sz="2000" i="1" dirty="0" smtClean="0">
                        <a:latin typeface="Cambria Math"/>
                      </a:rPr>
                      <m:t>𝑞</m:t>
                    </m:r>
                    <m:r>
                      <a:rPr kumimoji="1" lang="en-US" altLang="zh-CN" sz="2000" i="1" dirty="0" smtClean="0">
                        <a:latin typeface="Cambria Math"/>
                      </a:rPr>
                      <m:t>=3∗5=15,  </m:t>
                    </m:r>
                    <m:r>
                      <a:rPr kumimoji="1" lang="zh-CN" altLang="en-US" sz="2000" i="1" dirty="0" smtClean="0">
                        <a:latin typeface="Cambria Math"/>
                      </a:rPr>
                      <m:t>𝜑</m:t>
                    </m:r>
                    <m:r>
                      <a:rPr kumimoji="1" lang="en-US" altLang="zh-CN" sz="2000" i="1" dirty="0" smtClean="0">
                        <a:latin typeface="Cambria Math"/>
                      </a:rPr>
                      <m:t>(</m:t>
                    </m:r>
                    <m:r>
                      <a:rPr kumimoji="1" lang="en-US" altLang="zh-CN" sz="2000" i="1" dirty="0" smtClean="0">
                        <a:latin typeface="Cambria Math"/>
                      </a:rPr>
                      <m:t>𝑛</m:t>
                    </m:r>
                    <m:r>
                      <a:rPr kumimoji="1" lang="en-US" altLang="zh-CN" sz="2000" i="1" dirty="0" smtClean="0">
                        <a:latin typeface="Cambria Math"/>
                      </a:rPr>
                      <m:t>)=(</m:t>
                    </m:r>
                    <m:r>
                      <a:rPr kumimoji="1" lang="en-US" altLang="zh-CN" sz="2000" i="1" dirty="0" smtClean="0">
                        <a:latin typeface="Cambria Math"/>
                      </a:rPr>
                      <m:t>𝑝</m:t>
                    </m:r>
                    <m:r>
                      <a:rPr kumimoji="1" lang="en-US" altLang="zh-CN" sz="2000" i="1" dirty="0" smtClean="0">
                        <a:latin typeface="Cambria Math"/>
                      </a:rPr>
                      <m:t>−1)(</m:t>
                    </m:r>
                    <m:r>
                      <a:rPr kumimoji="1" lang="en-US" altLang="zh-CN" sz="2000" i="1" dirty="0" smtClean="0">
                        <a:latin typeface="Cambria Math"/>
                      </a:rPr>
                      <m:t>𝑞</m:t>
                    </m:r>
                    <m:r>
                      <a:rPr kumimoji="1" lang="en-US" altLang="zh-CN" sz="2000" i="1" dirty="0" smtClean="0">
                        <a:latin typeface="Cambria Math"/>
                      </a:rPr>
                      <m:t>−1) =2∗4=8</m:t>
                    </m:r>
                  </m:oMath>
                </a14:m>
                <a:endParaRPr kumimoji="1" lang="en-AU" altLang="zh-CN" sz="2000" dirty="0" smtClean="0">
                  <a:latin typeface="Tahoma" pitchFamily="34" charset="0"/>
                </a:endParaRPr>
              </a:p>
              <a:p>
                <a:pPr eaLnBrk="1" hangingPunct="1">
                  <a:spcBef>
                    <a:spcPct val="50000"/>
                  </a:spcBef>
                  <a:buFontTx/>
                  <a:buNone/>
                </a:pPr>
                <a:r>
                  <a:rPr kumimoji="1" lang="en-US" altLang="zh-CN" sz="2000" dirty="0" smtClean="0">
                    <a:latin typeface="Tahoma" pitchFamily="34" charset="0"/>
                  </a:rPr>
                  <a:t>　　</a:t>
                </a:r>
                <a:r>
                  <a:rPr kumimoji="1" lang="zh-CN" altLang="en-US" sz="2000" dirty="0" smtClean="0">
                    <a:latin typeface="Tahoma" pitchFamily="34" charset="0"/>
                  </a:rPr>
                  <a:t>取</a:t>
                </a:r>
                <a14:m>
                  <m:oMath xmlns:m="http://schemas.openxmlformats.org/officeDocument/2006/math">
                    <m:r>
                      <a:rPr kumimoji="1" lang="en-US" altLang="zh-CN" sz="2000" i="1" dirty="0" smtClean="0">
                        <a:latin typeface="Cambria Math"/>
                      </a:rPr>
                      <m:t>𝑒</m:t>
                    </m:r>
                    <m:r>
                      <a:rPr kumimoji="1" lang="en-US" altLang="zh-CN" sz="2000" i="1" dirty="0" smtClean="0">
                        <a:latin typeface="Cambria Math"/>
                      </a:rPr>
                      <m:t>=3</m:t>
                    </m:r>
                  </m:oMath>
                </a14:m>
                <a:r>
                  <a:rPr kumimoji="1" lang="en-US" altLang="zh-CN" sz="2000" dirty="0" smtClean="0">
                    <a:latin typeface="Tahoma" pitchFamily="34" charset="0"/>
                  </a:rPr>
                  <a:t>, </a:t>
                </a:r>
                <a:r>
                  <a:rPr kumimoji="1" lang="zh-CN" altLang="en-US" sz="2000" dirty="0" smtClean="0">
                    <a:latin typeface="Tahoma" pitchFamily="34" charset="0"/>
                  </a:rPr>
                  <a:t>则</a:t>
                </a:r>
                <a14:m>
                  <m:oMath xmlns:m="http://schemas.openxmlformats.org/officeDocument/2006/math">
                    <m:r>
                      <a:rPr kumimoji="1" lang="en-US" altLang="zh-CN" sz="2000" i="1" dirty="0" smtClean="0">
                        <a:latin typeface="Cambria Math"/>
                      </a:rPr>
                      <m:t>𝑑</m:t>
                    </m:r>
                    <m:r>
                      <a:rPr kumimoji="1" lang="en-US" altLang="zh-CN" sz="2000" i="1" dirty="0" smtClean="0">
                        <a:latin typeface="Cambria Math"/>
                      </a:rPr>
                      <m:t>=3</m:t>
                    </m:r>
                  </m:oMath>
                </a14:m>
                <a:r>
                  <a:rPr kumimoji="1" lang="en-US" altLang="zh-CN" sz="2000" dirty="0" smtClean="0">
                    <a:latin typeface="Tahoma" pitchFamily="34" charset="0"/>
                  </a:rPr>
                  <a:t>, </a:t>
                </a:r>
                <a:r>
                  <a:rPr kumimoji="1" lang="zh-CN" altLang="en-US" sz="2000" dirty="0" smtClean="0">
                    <a:latin typeface="Tahoma" pitchFamily="34" charset="0"/>
                  </a:rPr>
                  <a:t>因为</a:t>
                </a:r>
                <a14:m>
                  <m:oMath xmlns:m="http://schemas.openxmlformats.org/officeDocument/2006/math">
                    <m:r>
                      <a:rPr kumimoji="1" lang="en-US" altLang="zh-CN" sz="2000" i="1" dirty="0" smtClean="0">
                        <a:latin typeface="Cambria Math"/>
                      </a:rPr>
                      <m:t>𝑒𝑑</m:t>
                    </m:r>
                    <m:r>
                      <a:rPr kumimoji="1" lang="en-US" altLang="zh-CN" sz="2000" i="1" dirty="0" smtClean="0">
                        <a:latin typeface="Cambria Math"/>
                      </a:rPr>
                      <m:t> ≡ 1 </m:t>
                    </m:r>
                    <m:r>
                      <a:rPr kumimoji="1" lang="en-US" altLang="zh-CN" sz="2000" i="1" dirty="0" smtClean="0">
                        <a:latin typeface="Cambria Math"/>
                      </a:rPr>
                      <m:t>𝑚𝑜𝑑</m:t>
                    </m:r>
                    <m:r>
                      <a:rPr kumimoji="1" lang="en-US" altLang="zh-CN" sz="2000" i="1" dirty="0" smtClean="0">
                        <a:latin typeface="Cambria Math"/>
                      </a:rPr>
                      <m:t> </m:t>
                    </m:r>
                    <m:r>
                      <a:rPr kumimoji="1" lang="zh-CN" altLang="en-US" sz="2000" i="1" dirty="0" smtClean="0">
                        <a:latin typeface="Cambria Math"/>
                      </a:rPr>
                      <m:t>𝜑</m:t>
                    </m:r>
                    <m:r>
                      <a:rPr kumimoji="1" lang="en-US" altLang="zh-CN" sz="2000" i="1" dirty="0" smtClean="0">
                        <a:latin typeface="Cambria Math"/>
                      </a:rPr>
                      <m:t>(</m:t>
                    </m:r>
                    <m:r>
                      <a:rPr kumimoji="1" lang="en-US" altLang="zh-CN" sz="2000" i="1" dirty="0" smtClean="0">
                        <a:latin typeface="Cambria Math"/>
                      </a:rPr>
                      <m:t>𝑛</m:t>
                    </m:r>
                    <m:r>
                      <a:rPr kumimoji="1" lang="en-US" altLang="zh-CN" sz="2000" i="1" dirty="0" smtClean="0">
                        <a:latin typeface="Cambria Math"/>
                      </a:rPr>
                      <m:t>) ≡ 1 </m:t>
                    </m:r>
                    <m:r>
                      <a:rPr kumimoji="1" lang="en-US" altLang="zh-CN" sz="2000" i="1" dirty="0" smtClean="0">
                        <a:latin typeface="Cambria Math"/>
                      </a:rPr>
                      <m:t>𝑚𝑜𝑑</m:t>
                    </m:r>
                    <m:r>
                      <a:rPr kumimoji="1" lang="en-US" altLang="zh-CN" sz="2000" i="1" dirty="0" smtClean="0">
                        <a:latin typeface="Cambria Math"/>
                      </a:rPr>
                      <m:t> 8</m:t>
                    </m:r>
                  </m:oMath>
                </a14:m>
                <a:endParaRPr kumimoji="1" lang="en-US" altLang="zh-CN" sz="2000" dirty="0" smtClean="0">
                  <a:latin typeface="Tahoma" pitchFamily="34" charset="0"/>
                </a:endParaRPr>
              </a:p>
              <a:p>
                <a:pPr eaLnBrk="1" hangingPunct="1">
                  <a:spcBef>
                    <a:spcPct val="50000"/>
                  </a:spcBef>
                  <a:buFontTx/>
                  <a:buNone/>
                </a:pPr>
                <a:r>
                  <a:rPr kumimoji="1" lang="zh-CN" altLang="en-US" sz="2000" b="1" dirty="0" smtClean="0">
                    <a:solidFill>
                      <a:srgbClr val="FF0000"/>
                    </a:solidFill>
                    <a:latin typeface="Tahoma" pitchFamily="34" charset="0"/>
                  </a:rPr>
                  <a:t>加密：</a:t>
                </a:r>
              </a:p>
              <a:p>
                <a:pPr eaLnBrk="1" hangingPunct="1">
                  <a:spcBef>
                    <a:spcPct val="50000"/>
                  </a:spcBef>
                  <a:buFontTx/>
                  <a:buNone/>
                </a:pPr>
                <a:r>
                  <a:rPr kumimoji="1" lang="zh-CN" altLang="en-US" sz="2000" dirty="0" smtClean="0">
                    <a:latin typeface="Tahoma" pitchFamily="34" charset="0"/>
                  </a:rPr>
                  <a:t>假设明文</a:t>
                </a:r>
                <a14:m>
                  <m:oMath xmlns:m="http://schemas.openxmlformats.org/officeDocument/2006/math">
                    <m:r>
                      <a:rPr kumimoji="1" lang="en-US" altLang="zh-CN" sz="2000" i="1" dirty="0" smtClean="0">
                        <a:latin typeface="Cambria Math"/>
                      </a:rPr>
                      <m:t>𝑚</m:t>
                    </m:r>
                    <m:r>
                      <a:rPr kumimoji="1" lang="en-US" altLang="zh-CN" sz="2000" i="1" dirty="0" smtClean="0">
                        <a:latin typeface="Cambria Math"/>
                      </a:rPr>
                      <m:t>=7</m:t>
                    </m:r>
                  </m:oMath>
                </a14:m>
                <a:r>
                  <a:rPr kumimoji="1" lang="en-US" altLang="zh-CN" sz="2000" dirty="0" smtClean="0">
                    <a:latin typeface="Tahoma" pitchFamily="34" charset="0"/>
                  </a:rPr>
                  <a:t>, </a:t>
                </a:r>
                <a:r>
                  <a:rPr kumimoji="1" lang="zh-CN" altLang="en-US" sz="2000" dirty="0" smtClean="0">
                    <a:latin typeface="Tahoma" pitchFamily="34" charset="0"/>
                  </a:rPr>
                  <a:t>则密文</a:t>
                </a:r>
                <a14:m>
                  <m:oMath xmlns:m="http://schemas.openxmlformats.org/officeDocument/2006/math">
                    <m:r>
                      <a:rPr kumimoji="1" lang="en-US" altLang="zh-CN" sz="2000" i="1" dirty="0" smtClean="0">
                        <a:latin typeface="Cambria Math"/>
                      </a:rPr>
                      <m:t>𝑐</m:t>
                    </m:r>
                    <m:r>
                      <a:rPr kumimoji="1" lang="en-US" altLang="zh-CN" sz="2000" i="1" dirty="0" smtClean="0">
                        <a:latin typeface="Cambria Math"/>
                      </a:rPr>
                      <m:t>=</m:t>
                    </m:r>
                    <m:sSup>
                      <m:sSupPr>
                        <m:ctrlPr>
                          <a:rPr kumimoji="1" lang="en-US" altLang="zh-CN" sz="2000" i="1" dirty="0" smtClean="0">
                            <a:latin typeface="Cambria Math" panose="02040503050406030204" pitchFamily="18" charset="0"/>
                          </a:rPr>
                        </m:ctrlPr>
                      </m:sSupPr>
                      <m:e>
                        <m:r>
                          <a:rPr kumimoji="1" lang="en-US" altLang="zh-CN" sz="2000" b="0" i="1" dirty="0" smtClean="0">
                            <a:latin typeface="Cambria Math"/>
                          </a:rPr>
                          <m:t>𝑚</m:t>
                        </m:r>
                      </m:e>
                      <m:sup>
                        <m:r>
                          <a:rPr kumimoji="1" lang="en-US" altLang="zh-CN" sz="2000" b="0" i="1" dirty="0" smtClean="0">
                            <a:latin typeface="Cambria Math"/>
                          </a:rPr>
                          <m:t>𝑒</m:t>
                        </m:r>
                      </m:sup>
                    </m:sSup>
                    <m:r>
                      <a:rPr kumimoji="1" lang="en-US" altLang="zh-CN" sz="2000" i="1" dirty="0" smtClean="0">
                        <a:latin typeface="Cambria Math"/>
                      </a:rPr>
                      <m:t>=7</m:t>
                    </m:r>
                    <m:r>
                      <a:rPr kumimoji="1" lang="en-US" altLang="zh-CN" sz="2000" i="1" baseline="30000" dirty="0" smtClean="0">
                        <a:latin typeface="Cambria Math"/>
                      </a:rPr>
                      <m:t>3 </m:t>
                    </m:r>
                    <m:r>
                      <a:rPr kumimoji="1" lang="en-US" altLang="zh-CN" sz="2000" i="1" dirty="0" smtClean="0">
                        <a:latin typeface="Cambria Math"/>
                      </a:rPr>
                      <m:t>≡ 13(</m:t>
                    </m:r>
                    <m:r>
                      <a:rPr kumimoji="1" lang="en-US" altLang="zh-CN" sz="2000" i="1" dirty="0" smtClean="0">
                        <a:latin typeface="Cambria Math"/>
                      </a:rPr>
                      <m:t>𝑚𝑜𝑑</m:t>
                    </m:r>
                    <m:r>
                      <a:rPr kumimoji="1" lang="en-US" altLang="zh-CN" sz="2000" i="1" dirty="0" smtClean="0">
                        <a:latin typeface="Cambria Math"/>
                      </a:rPr>
                      <m:t> 15)</m:t>
                    </m:r>
                  </m:oMath>
                </a14:m>
                <a:endParaRPr kumimoji="1" lang="en-US" altLang="zh-CN" sz="2000" dirty="0" smtClean="0">
                  <a:latin typeface="Tahoma" pitchFamily="34" charset="0"/>
                </a:endParaRPr>
              </a:p>
              <a:p>
                <a:pPr eaLnBrk="1" hangingPunct="1">
                  <a:spcBef>
                    <a:spcPct val="50000"/>
                  </a:spcBef>
                  <a:buFontTx/>
                  <a:buNone/>
                </a:pPr>
                <a:r>
                  <a:rPr kumimoji="1" lang="zh-CN" altLang="en-US" sz="2000" b="1" dirty="0" smtClean="0">
                    <a:solidFill>
                      <a:srgbClr val="FF0000"/>
                    </a:solidFill>
                    <a:latin typeface="Tahoma" pitchFamily="34" charset="0"/>
                  </a:rPr>
                  <a:t>解密：</a:t>
                </a:r>
                <a:endParaRPr kumimoji="1" lang="zh-CN" altLang="en-US" sz="2000" dirty="0" smtClean="0">
                  <a:latin typeface="Tahoma" pitchFamily="34" charset="0"/>
                </a:endParaRPr>
              </a:p>
              <a:p>
                <a:pPr eaLnBrk="1" hangingPunct="1">
                  <a:spcBef>
                    <a:spcPct val="50000"/>
                  </a:spcBef>
                  <a:buFontTx/>
                  <a:buNone/>
                </a:pPr>
                <a:r>
                  <a:rPr kumimoji="1" lang="zh-CN" altLang="en-US" sz="2000" dirty="0" smtClean="0">
                    <a:latin typeface="Tahoma" pitchFamily="34" charset="0"/>
                  </a:rPr>
                  <a:t>　　      </a:t>
                </a:r>
                <a14:m>
                  <m:oMath xmlns:m="http://schemas.openxmlformats.org/officeDocument/2006/math">
                    <m:r>
                      <a:rPr kumimoji="1" lang="en-US" altLang="zh-CN" sz="2000" i="1" dirty="0" smtClean="0">
                        <a:latin typeface="Cambria Math"/>
                      </a:rPr>
                      <m:t>𝑚</m:t>
                    </m:r>
                    <m:r>
                      <a:rPr kumimoji="1" lang="en-US" altLang="zh-CN" sz="2000" i="1" dirty="0" smtClean="0">
                        <a:latin typeface="Cambria Math"/>
                      </a:rPr>
                      <m:t>=</m:t>
                    </m:r>
                    <m:sSup>
                      <m:sSupPr>
                        <m:ctrlPr>
                          <a:rPr kumimoji="1" lang="en-US" altLang="zh-CN" sz="2000" i="1" dirty="0" smtClean="0">
                            <a:latin typeface="Cambria Math" panose="02040503050406030204" pitchFamily="18" charset="0"/>
                          </a:rPr>
                        </m:ctrlPr>
                      </m:sSupPr>
                      <m:e>
                        <m:r>
                          <a:rPr kumimoji="1" lang="en-US" altLang="zh-CN" sz="2000" b="0" i="1" dirty="0" smtClean="0">
                            <a:latin typeface="Cambria Math"/>
                          </a:rPr>
                          <m:t>𝑐</m:t>
                        </m:r>
                      </m:e>
                      <m:sup>
                        <m:r>
                          <a:rPr kumimoji="1" lang="en-US" altLang="zh-CN" sz="2000" b="0" i="1" dirty="0" smtClean="0">
                            <a:latin typeface="Cambria Math"/>
                          </a:rPr>
                          <m:t>𝑑</m:t>
                        </m:r>
                      </m:sup>
                    </m:sSup>
                    <m:r>
                      <a:rPr kumimoji="1" lang="en-US" altLang="zh-CN" sz="2000" i="1" dirty="0" smtClean="0">
                        <a:latin typeface="Cambria Math"/>
                      </a:rPr>
                      <m:t>=13</m:t>
                    </m:r>
                    <m:r>
                      <a:rPr kumimoji="1" lang="en-US" altLang="zh-CN" sz="2000" i="1" baseline="30000" dirty="0" smtClean="0">
                        <a:latin typeface="Cambria Math"/>
                      </a:rPr>
                      <m:t>3</m:t>
                    </m:r>
                    <m:r>
                      <a:rPr kumimoji="1" lang="en-US" altLang="zh-CN" sz="2000" i="1" dirty="0" smtClean="0">
                        <a:latin typeface="Cambria Math"/>
                      </a:rPr>
                      <m:t> ≡ 7(</m:t>
                    </m:r>
                    <m:r>
                      <a:rPr kumimoji="1" lang="en-US" altLang="zh-CN" sz="2000" i="1" dirty="0" smtClean="0">
                        <a:latin typeface="Cambria Math"/>
                      </a:rPr>
                      <m:t>𝑚𝑜𝑑</m:t>
                    </m:r>
                    <m:r>
                      <a:rPr kumimoji="1" lang="en-US" altLang="zh-CN" sz="2000" i="1" dirty="0" smtClean="0">
                        <a:latin typeface="Cambria Math"/>
                      </a:rPr>
                      <m:t> 15)</m:t>
                    </m:r>
                  </m:oMath>
                </a14:m>
                <a:endParaRPr kumimoji="1" lang="en-US" altLang="zh-CN" sz="2000" dirty="0" smtClean="0">
                  <a:latin typeface="Tahoma" pitchFamily="34" charset="0"/>
                </a:endParaRPr>
              </a:p>
              <a:p>
                <a:pPr>
                  <a:spcBef>
                    <a:spcPct val="50000"/>
                  </a:spcBef>
                  <a:buNone/>
                </a:pPr>
                <a:r>
                  <a:rPr kumimoji="1" lang="zh-CN" altLang="en-US" sz="2000" b="1" dirty="0">
                    <a:solidFill>
                      <a:srgbClr val="FF0000"/>
                    </a:solidFill>
                    <a:latin typeface="Tahoma" pitchFamily="34" charset="0"/>
                  </a:rPr>
                  <a:t>加密</a:t>
                </a:r>
                <a:r>
                  <a:rPr kumimoji="1" lang="zh-CN" altLang="en-US" sz="2000" b="1" dirty="0" smtClean="0">
                    <a:solidFill>
                      <a:srgbClr val="FF0000"/>
                    </a:solidFill>
                    <a:latin typeface="Tahoma" pitchFamily="34" charset="0"/>
                  </a:rPr>
                  <a:t>：</a:t>
                </a:r>
                <a:endParaRPr kumimoji="1" lang="en-US" altLang="zh-CN" sz="2000" dirty="0" smtClean="0">
                  <a:latin typeface="Tahoma" pitchFamily="34" charset="0"/>
                </a:endParaRPr>
              </a:p>
              <a:p>
                <a:pPr eaLnBrk="1" hangingPunct="1">
                  <a:spcBef>
                    <a:spcPct val="50000"/>
                  </a:spcBef>
                  <a:buFontTx/>
                  <a:buNone/>
                </a:pPr>
                <a:r>
                  <a:rPr kumimoji="1" lang="zh-CN" altLang="en-US" sz="2000" dirty="0" smtClean="0">
                    <a:latin typeface="Tahoma" pitchFamily="34" charset="0"/>
                  </a:rPr>
                  <a:t>假设明文</a:t>
                </a:r>
                <a14:m>
                  <m:oMath xmlns:m="http://schemas.openxmlformats.org/officeDocument/2006/math">
                    <m:r>
                      <a:rPr kumimoji="1" lang="en-US" altLang="zh-CN" sz="2000" i="1" dirty="0" smtClean="0">
                        <a:latin typeface="Cambria Math"/>
                      </a:rPr>
                      <m:t>𝑚</m:t>
                    </m:r>
                    <m:r>
                      <a:rPr kumimoji="1" lang="en-US" altLang="zh-CN" sz="2000" i="1" dirty="0" smtClean="0">
                        <a:latin typeface="Cambria Math"/>
                      </a:rPr>
                      <m:t>=9, (9,15</m:t>
                    </m:r>
                  </m:oMath>
                </a14:m>
                <a:r>
                  <a:rPr kumimoji="1" lang="zh-CN" altLang="en-US" sz="2000" dirty="0" smtClean="0">
                    <a:latin typeface="Tahoma" pitchFamily="34" charset="0"/>
                  </a:rPr>
                  <a:t>不互素), 则密文</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kumimoji="1" lang="en-US" altLang="zh-CN" sz="2000" i="1" dirty="0" smtClean="0">
                          <a:latin typeface="Cambria Math"/>
                        </a:rPr>
                        <m:t>𝑐</m:t>
                      </m:r>
                      <m:r>
                        <a:rPr kumimoji="1" lang="en-US" altLang="zh-CN" sz="2000" i="1" dirty="0">
                          <a:latin typeface="Cambria Math"/>
                        </a:rPr>
                        <m:t>=</m:t>
                      </m:r>
                      <m:sSup>
                        <m:sSupPr>
                          <m:ctrlPr>
                            <a:rPr kumimoji="1" lang="en-US" altLang="zh-CN" sz="2000" i="1" dirty="0">
                              <a:latin typeface="Cambria Math" panose="02040503050406030204" pitchFamily="18" charset="0"/>
                            </a:rPr>
                          </m:ctrlPr>
                        </m:sSupPr>
                        <m:e>
                          <m:r>
                            <a:rPr kumimoji="1" lang="en-US" altLang="zh-CN" sz="2000" i="1" dirty="0">
                              <a:latin typeface="Cambria Math"/>
                            </a:rPr>
                            <m:t>𝑚</m:t>
                          </m:r>
                        </m:e>
                        <m:sup>
                          <m:r>
                            <a:rPr kumimoji="1" lang="en-US" altLang="zh-CN" sz="2000" i="1" dirty="0">
                              <a:latin typeface="Cambria Math"/>
                            </a:rPr>
                            <m:t>𝑒</m:t>
                          </m:r>
                        </m:sup>
                      </m:sSup>
                      <m:r>
                        <a:rPr kumimoji="1" lang="en-US" altLang="zh-CN" sz="2000" b="0" i="1" dirty="0" smtClean="0">
                          <a:latin typeface="Cambria Math"/>
                        </a:rPr>
                        <m:t>=</m:t>
                      </m:r>
                      <m:sSup>
                        <m:sSupPr>
                          <m:ctrlPr>
                            <a:rPr kumimoji="1" lang="en-US" altLang="zh-CN" sz="2000" b="0" i="1" dirty="0" smtClean="0">
                              <a:latin typeface="Cambria Math" panose="02040503050406030204" pitchFamily="18" charset="0"/>
                            </a:rPr>
                          </m:ctrlPr>
                        </m:sSupPr>
                        <m:e>
                          <m:r>
                            <a:rPr kumimoji="1" lang="en-US" altLang="zh-CN" sz="2000" b="0" i="1" dirty="0" smtClean="0">
                              <a:latin typeface="Cambria Math"/>
                            </a:rPr>
                            <m:t>9</m:t>
                          </m:r>
                        </m:e>
                        <m:sup>
                          <m:r>
                            <a:rPr kumimoji="1" lang="en-US" altLang="zh-CN" sz="2000" b="0" i="1" dirty="0" smtClean="0">
                              <a:latin typeface="Cambria Math"/>
                            </a:rPr>
                            <m:t>3</m:t>
                          </m:r>
                        </m:sup>
                      </m:sSup>
                      <m:r>
                        <a:rPr kumimoji="1" lang="en-US" altLang="zh-CN" sz="2000" i="1" dirty="0" smtClean="0">
                          <a:latin typeface="Cambria Math"/>
                        </a:rPr>
                        <m:t> ≡ 9(</m:t>
                      </m:r>
                      <m:r>
                        <a:rPr kumimoji="1" lang="en-US" altLang="zh-CN" sz="2000" i="1" dirty="0" smtClean="0">
                          <a:latin typeface="Cambria Math"/>
                        </a:rPr>
                        <m:t>𝑚𝑜𝑑</m:t>
                      </m:r>
                      <m:r>
                        <a:rPr kumimoji="1" lang="en-US" altLang="zh-CN" sz="2000" i="1" dirty="0" smtClean="0">
                          <a:latin typeface="Cambria Math"/>
                        </a:rPr>
                        <m:t> 15)</m:t>
                      </m:r>
                    </m:oMath>
                  </m:oMathPara>
                </a14:m>
                <a:endParaRPr kumimoji="1" lang="en-US" altLang="zh-CN" sz="2000" dirty="0" smtClean="0">
                  <a:latin typeface="Tahoma" pitchFamily="34" charset="0"/>
                </a:endParaRPr>
              </a:p>
              <a:p>
                <a:pPr eaLnBrk="1" hangingPunct="1">
                  <a:spcBef>
                    <a:spcPct val="50000"/>
                  </a:spcBef>
                  <a:buFontTx/>
                  <a:buNone/>
                </a:pPr>
                <a:r>
                  <a:rPr kumimoji="1" lang="zh-CN" altLang="en-US" sz="2000" b="1" dirty="0" smtClean="0">
                    <a:solidFill>
                      <a:srgbClr val="FF0000"/>
                    </a:solidFill>
                    <a:latin typeface="Tahoma" pitchFamily="34" charset="0"/>
                  </a:rPr>
                  <a:t>解密：</a:t>
                </a:r>
                <a:r>
                  <a:rPr kumimoji="1" lang="en-US" altLang="zh-CN" sz="2000" dirty="0" smtClean="0">
                    <a:latin typeface="Tahoma" pitchFamily="34" charset="0"/>
                  </a:rPr>
                  <a:t>   </a:t>
                </a:r>
                <a14:m>
                  <m:oMath xmlns:m="http://schemas.openxmlformats.org/officeDocument/2006/math">
                    <m:r>
                      <a:rPr kumimoji="1" lang="en-US" altLang="zh-CN" sz="2000" i="1" dirty="0" smtClean="0">
                        <a:latin typeface="Cambria Math"/>
                      </a:rPr>
                      <m:t>𝑚</m:t>
                    </m:r>
                    <m:r>
                      <a:rPr kumimoji="1" lang="en-US" altLang="zh-CN" sz="2000" i="1" dirty="0">
                        <a:latin typeface="Cambria Math"/>
                      </a:rPr>
                      <m:t>=</m:t>
                    </m:r>
                    <m:sSup>
                      <m:sSupPr>
                        <m:ctrlPr>
                          <a:rPr kumimoji="1" lang="en-US" altLang="zh-CN" sz="2000" i="1" dirty="0">
                            <a:latin typeface="Cambria Math" panose="02040503050406030204" pitchFamily="18" charset="0"/>
                          </a:rPr>
                        </m:ctrlPr>
                      </m:sSupPr>
                      <m:e>
                        <m:r>
                          <a:rPr kumimoji="1" lang="en-US" altLang="zh-CN" sz="2000" i="1" dirty="0">
                            <a:latin typeface="Cambria Math"/>
                          </a:rPr>
                          <m:t>𝑐</m:t>
                        </m:r>
                      </m:e>
                      <m:sup>
                        <m:r>
                          <a:rPr kumimoji="1" lang="en-US" altLang="zh-CN" sz="2000" i="1" dirty="0">
                            <a:latin typeface="Cambria Math"/>
                          </a:rPr>
                          <m:t>𝑑</m:t>
                        </m:r>
                      </m:sup>
                    </m:sSup>
                    <m:r>
                      <a:rPr kumimoji="1" lang="en-US" altLang="zh-CN" sz="2000" i="1" dirty="0" smtClean="0">
                        <a:latin typeface="Cambria Math"/>
                      </a:rPr>
                      <m:t>= 9</m:t>
                    </m:r>
                    <m:r>
                      <a:rPr kumimoji="1" lang="en-US" altLang="zh-CN" sz="2000" i="1" baseline="30000" dirty="0" smtClean="0">
                        <a:latin typeface="Cambria Math"/>
                      </a:rPr>
                      <m:t>3</m:t>
                    </m:r>
                    <m:r>
                      <a:rPr kumimoji="1" lang="en-US" altLang="zh-CN" sz="2000" i="1" dirty="0" smtClean="0">
                        <a:latin typeface="Cambria Math"/>
                      </a:rPr>
                      <m:t> ≡ 9(</m:t>
                    </m:r>
                    <m:r>
                      <a:rPr kumimoji="1" lang="en-US" altLang="zh-CN" sz="2000" i="1" dirty="0" smtClean="0">
                        <a:latin typeface="Cambria Math"/>
                      </a:rPr>
                      <m:t>𝑚𝑜𝑑</m:t>
                    </m:r>
                    <m:r>
                      <a:rPr kumimoji="1" lang="en-US" altLang="zh-CN" sz="2000" i="1" dirty="0" smtClean="0">
                        <a:latin typeface="Cambria Math"/>
                      </a:rPr>
                      <m:t> 15)</m:t>
                    </m:r>
                  </m:oMath>
                </a14:m>
                <a:endParaRPr kumimoji="1" lang="zh-CN" altLang="en-US" sz="2000" dirty="0" smtClean="0">
                  <a:latin typeface="Tahoma" pitchFamily="34"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2" cstate="print"/>
                <a:stretch>
                  <a:fillRect l="-741" t="-875" b="-10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AAADF6B-D5C6-403B-BD0C-0D8E63DD90EA}"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500"/>
                                        <p:tgtEl>
                                          <p:spTgt spid="3">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up)">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up)">
                                      <p:cBhvr>
                                        <p:cTn id="21" dur="500"/>
                                        <p:tgtEl>
                                          <p:spTgt spid="3">
                                            <p:txEl>
                                              <p:pRg st="7" end="7"/>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wipe(up)">
                                      <p:cBhvr>
                                        <p:cTn id="24" dur="500"/>
                                        <p:tgtEl>
                                          <p:spTgt spid="3">
                                            <p:txEl>
                                              <p:pRg st="8" end="8"/>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up)">
                                      <p:cBhvr>
                                        <p:cTn id="27" dur="500"/>
                                        <p:tgtEl>
                                          <p:spTgt spid="3">
                                            <p:txEl>
                                              <p:pRg st="9" end="9"/>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wipe(up)">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一些</a:t>
            </a:r>
            <a:r>
              <a:rPr lang="zh-CN" altLang="en-US" dirty="0"/>
              <a:t>疑问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pPr marL="457200" indent="-457200">
                  <a:buFont typeface="+mj-lt"/>
                  <a:buAutoNum type="arabicPeriod"/>
                </a:pPr>
                <a:r>
                  <a:rPr kumimoji="1" lang="zh-CN" altLang="en-US" sz="2400" dirty="0" smtClean="0">
                    <a:latin typeface="宋体" pitchFamily="2" charset="-122"/>
                    <a:ea typeface="宋体" pitchFamily="2" charset="-122"/>
                  </a:rPr>
                  <a:t>如果每个人都需要一个不同的素数，难道素数不会被用光吗？</a:t>
                </a:r>
                <a:endParaRPr kumimoji="1" lang="en-US" altLang="zh-CN" sz="2400" dirty="0" smtClean="0">
                  <a:latin typeface="宋体" pitchFamily="2" charset="-122"/>
                  <a:ea typeface="宋体" pitchFamily="2" charset="-122"/>
                </a:endParaRPr>
              </a:p>
              <a:p>
                <a:pPr marL="914400" lvl="1" indent="-457200"/>
                <a:r>
                  <a:rPr kumimoji="1" lang="zh-CN" altLang="en-US" b="1" dirty="0" smtClean="0">
                    <a:solidFill>
                      <a:srgbClr val="FF00FF"/>
                    </a:solidFill>
                    <a:latin typeface="宋体" pitchFamily="2" charset="-122"/>
                    <a:ea typeface="宋体" pitchFamily="2" charset="-122"/>
                  </a:rPr>
                  <a:t>不会</a:t>
                </a:r>
                <a:r>
                  <a:rPr kumimoji="1" lang="zh-CN" altLang="en-US" dirty="0" smtClean="0">
                    <a:latin typeface="宋体" pitchFamily="2" charset="-122"/>
                    <a:ea typeface="宋体" pitchFamily="2" charset="-122"/>
                  </a:rPr>
                  <a:t>：</a:t>
                </a:r>
                <a:r>
                  <a:rPr kumimoji="1" lang="zh-CN" altLang="en-US" b="1" dirty="0" smtClean="0">
                    <a:solidFill>
                      <a:srgbClr val="FF0000"/>
                    </a:solidFill>
                    <a:latin typeface="宋体" pitchFamily="2" charset="-122"/>
                    <a:ea typeface="宋体" pitchFamily="2" charset="-122"/>
                  </a:rPr>
                  <a:t>小于</a:t>
                </a:r>
                <a14:m>
                  <m:oMath xmlns:m="http://schemas.openxmlformats.org/officeDocument/2006/math">
                    <m:r>
                      <a:rPr kumimoji="1" lang="en-US" altLang="zh-CN" b="1" i="1" dirty="0" smtClean="0">
                        <a:solidFill>
                          <a:srgbClr val="FF0000"/>
                        </a:solidFill>
                        <a:latin typeface="Cambria Math"/>
                      </a:rPr>
                      <m:t>𝒏</m:t>
                    </m:r>
                  </m:oMath>
                </a14:m>
                <a:r>
                  <a:rPr kumimoji="1" lang="zh-CN" altLang="en-US" b="1" dirty="0" smtClean="0">
                    <a:solidFill>
                      <a:srgbClr val="FF0000"/>
                    </a:solidFill>
                    <a:latin typeface="宋体" pitchFamily="2" charset="-122"/>
                    <a:ea typeface="宋体" pitchFamily="2" charset="-122"/>
                  </a:rPr>
                  <a:t>的素数的总数约为</a:t>
                </a:r>
                <a14:m>
                  <m:oMath xmlns:m="http://schemas.openxmlformats.org/officeDocument/2006/math">
                    <m:r>
                      <a:rPr kumimoji="1" lang="en-US" altLang="zh-CN" b="1" i="1" dirty="0" smtClean="0">
                        <a:solidFill>
                          <a:srgbClr val="FF0000"/>
                        </a:solidFill>
                        <a:latin typeface="Cambria Math"/>
                      </a:rPr>
                      <m:t>𝒏</m:t>
                    </m:r>
                    <m:r>
                      <a:rPr kumimoji="1" lang="en-US" altLang="zh-CN" b="1" i="1" dirty="0" smtClean="0">
                        <a:solidFill>
                          <a:srgbClr val="FF0000"/>
                        </a:solidFill>
                        <a:latin typeface="Cambria Math"/>
                      </a:rPr>
                      <m:t>/(</m:t>
                    </m:r>
                    <m:r>
                      <a:rPr kumimoji="1" lang="en-US" altLang="zh-CN" b="1" i="1" dirty="0" err="1" smtClean="0">
                        <a:solidFill>
                          <a:srgbClr val="FF0000"/>
                        </a:solidFill>
                        <a:latin typeface="Cambria Math"/>
                      </a:rPr>
                      <m:t>𝒍𝒏𝒏</m:t>
                    </m:r>
                    <m:r>
                      <a:rPr kumimoji="1" lang="en-US" altLang="zh-CN" b="1" i="1" dirty="0" smtClean="0">
                        <a:solidFill>
                          <a:srgbClr val="FF0000"/>
                        </a:solidFill>
                        <a:latin typeface="Cambria Math"/>
                      </a:rPr>
                      <m:t>)</m:t>
                    </m:r>
                  </m:oMath>
                </a14:m>
                <a:r>
                  <a:rPr kumimoji="1" lang="zh-CN" altLang="en-US" b="1" dirty="0" smtClean="0">
                    <a:solidFill>
                      <a:srgbClr val="FF0000"/>
                    </a:solidFill>
                    <a:latin typeface="宋体" pitchFamily="2" charset="-122"/>
                    <a:ea typeface="宋体" pitchFamily="2" charset="-122"/>
                  </a:rPr>
                  <a:t>（素数定理）</a:t>
                </a:r>
                <a:endParaRPr kumimoji="1" lang="zh-CN" altLang="en-US" dirty="0" smtClean="0">
                  <a:latin typeface="宋体" pitchFamily="2" charset="-122"/>
                  <a:ea typeface="宋体" pitchFamily="2" charset="-122"/>
                </a:endParaRPr>
              </a:p>
              <a:p>
                <a:pPr marL="457200" indent="-457200" eaLnBrk="1" hangingPunct="1">
                  <a:spcBef>
                    <a:spcPct val="50000"/>
                  </a:spcBef>
                  <a:buNone/>
                </a:pPr>
                <a:r>
                  <a:rPr kumimoji="1" lang="zh-CN" altLang="en-US" sz="2400" dirty="0" smtClean="0">
                    <a:latin typeface="宋体" pitchFamily="2" charset="-122"/>
                    <a:ea typeface="宋体" pitchFamily="2" charset="-122"/>
                  </a:rPr>
                  <a:t>     例：小于</a:t>
                </a:r>
                <a14:m>
                  <m:oMath xmlns:m="http://schemas.openxmlformats.org/officeDocument/2006/math">
                    <m:r>
                      <a:rPr kumimoji="1" lang="zh-CN" altLang="en-US" sz="2400" i="1" dirty="0" smtClean="0">
                        <a:latin typeface="Cambria Math"/>
                      </a:rPr>
                      <m:t>10</m:t>
                    </m:r>
                    <m:r>
                      <a:rPr kumimoji="1" lang="zh-CN" altLang="en-US" sz="2400" i="1" baseline="30000" dirty="0" smtClean="0">
                        <a:latin typeface="Cambria Math"/>
                      </a:rPr>
                      <m:t>100</m:t>
                    </m:r>
                  </m:oMath>
                </a14:m>
                <a:r>
                  <a:rPr kumimoji="1" lang="zh-CN" altLang="en-US" sz="2400" dirty="0" smtClean="0">
                    <a:latin typeface="宋体" pitchFamily="2" charset="-122"/>
                    <a:ea typeface="宋体" pitchFamily="2" charset="-122"/>
                  </a:rPr>
                  <a:t> 的素数个数</a:t>
                </a:r>
                <a14:m>
                  <m:oMath xmlns:m="http://schemas.openxmlformats.org/officeDocument/2006/math">
                    <m:r>
                      <a:rPr kumimoji="1" lang="en-US" altLang="zh-CN" sz="2400" i="1" dirty="0" smtClean="0">
                        <a:latin typeface="Cambria Math"/>
                      </a:rPr>
                      <m:t>𝑥</m:t>
                    </m:r>
                    <m:r>
                      <a:rPr kumimoji="1" lang="en-US" altLang="zh-CN" sz="2400" i="1" dirty="0" smtClean="0">
                        <a:latin typeface="Cambria Math"/>
                      </a:rPr>
                      <m:t>=</m:t>
                    </m:r>
                    <m:sSup>
                      <m:sSupPr>
                        <m:ctrlPr>
                          <a:rPr kumimoji="1" lang="en-US" altLang="zh-CN" sz="2400" i="1" dirty="0" smtClean="0">
                            <a:latin typeface="Cambria Math" panose="02040503050406030204" pitchFamily="18" charset="0"/>
                          </a:rPr>
                        </m:ctrlPr>
                      </m:sSupPr>
                      <m:e>
                        <m:r>
                          <a:rPr kumimoji="1" lang="en-US" altLang="zh-CN" sz="2400" b="0" i="1" dirty="0" smtClean="0">
                            <a:latin typeface="Cambria Math"/>
                          </a:rPr>
                          <m:t>10</m:t>
                        </m:r>
                      </m:e>
                      <m:sup>
                        <m:r>
                          <a:rPr kumimoji="1" lang="en-US" altLang="zh-CN" sz="2400" b="0" i="1" dirty="0" smtClean="0">
                            <a:latin typeface="Cambria Math"/>
                          </a:rPr>
                          <m:t>100</m:t>
                        </m:r>
                      </m:sup>
                    </m:sSup>
                    <m:r>
                      <a:rPr kumimoji="1" lang="en-US" altLang="zh-CN" sz="2400" i="1" dirty="0" smtClean="0">
                        <a:latin typeface="Cambria Math"/>
                      </a:rPr>
                      <m:t>/</m:t>
                    </m:r>
                    <m:sSup>
                      <m:sSupPr>
                        <m:ctrlPr>
                          <a:rPr kumimoji="1" lang="en-US" altLang="zh-CN" sz="2400" i="1" dirty="0" smtClean="0">
                            <a:latin typeface="Cambria Math" panose="02040503050406030204" pitchFamily="18" charset="0"/>
                          </a:rPr>
                        </m:ctrlPr>
                      </m:sSupPr>
                      <m:e>
                        <m:r>
                          <a:rPr kumimoji="1" lang="en-US" altLang="zh-CN" sz="2400" b="0" i="1" dirty="0" smtClean="0">
                            <a:latin typeface="Cambria Math"/>
                          </a:rPr>
                          <m:t>𝑙𝑛</m:t>
                        </m:r>
                      </m:e>
                      <m:sup>
                        <m:sSup>
                          <m:sSupPr>
                            <m:ctrlPr>
                              <a:rPr kumimoji="1" lang="en-US" altLang="zh-CN" sz="2400" i="1" dirty="0" smtClean="0">
                                <a:latin typeface="Cambria Math" panose="02040503050406030204" pitchFamily="18" charset="0"/>
                              </a:rPr>
                            </m:ctrlPr>
                          </m:sSupPr>
                          <m:e>
                            <m:r>
                              <a:rPr kumimoji="1" lang="en-US" altLang="zh-CN" sz="2400" b="0" i="1" dirty="0" smtClean="0">
                                <a:latin typeface="Cambria Math"/>
                              </a:rPr>
                              <m:t>10</m:t>
                            </m:r>
                          </m:e>
                          <m:sup>
                            <m:r>
                              <a:rPr kumimoji="1" lang="en-US" altLang="zh-CN" sz="2400" b="0" i="1" dirty="0" smtClean="0">
                                <a:latin typeface="Cambria Math"/>
                              </a:rPr>
                              <m:t>100</m:t>
                            </m:r>
                          </m:sup>
                        </m:sSup>
                      </m:sup>
                    </m:sSup>
                  </m:oMath>
                </a14:m>
                <a:endParaRPr kumimoji="1" lang="en-US" altLang="zh-CN" sz="2400" dirty="0" smtClean="0">
                  <a:latin typeface="宋体" pitchFamily="2" charset="-122"/>
                  <a:ea typeface="宋体" pitchFamily="2" charset="-122"/>
                </a:endParaRPr>
              </a:p>
              <a:p>
                <a:pPr marL="457200" indent="-457200" eaLnBrk="1" hangingPunct="1">
                  <a:spcBef>
                    <a:spcPct val="50000"/>
                  </a:spcBef>
                  <a:buNone/>
                </a:pPr>
                <a14:m>
                  <m:oMathPara xmlns:m="http://schemas.openxmlformats.org/officeDocument/2006/math">
                    <m:oMathParaPr>
                      <m:jc m:val="centerGroup"/>
                    </m:oMathParaPr>
                    <m:oMath xmlns:m="http://schemas.openxmlformats.org/officeDocument/2006/math">
                      <m:sSup>
                        <m:sSupPr>
                          <m:ctrlPr>
                            <a:rPr kumimoji="1" lang="en-US" altLang="zh-CN" sz="2400" i="1" dirty="0">
                              <a:latin typeface="Cambria Math" panose="02040503050406030204" pitchFamily="18" charset="0"/>
                            </a:rPr>
                          </m:ctrlPr>
                        </m:sSupPr>
                        <m:e>
                          <m:r>
                            <a:rPr kumimoji="1" lang="en-US" altLang="zh-CN" sz="2400" i="1" dirty="0">
                              <a:latin typeface="Cambria Math"/>
                            </a:rPr>
                            <m:t>𝑙𝑛</m:t>
                          </m:r>
                        </m:e>
                        <m:sup>
                          <m:sSup>
                            <m:sSupPr>
                              <m:ctrlPr>
                                <a:rPr kumimoji="1" lang="en-US" altLang="zh-CN" sz="2400" i="1" dirty="0">
                                  <a:latin typeface="Cambria Math" panose="02040503050406030204" pitchFamily="18" charset="0"/>
                                </a:rPr>
                              </m:ctrlPr>
                            </m:sSupPr>
                            <m:e>
                              <m:r>
                                <a:rPr kumimoji="1" lang="en-US" altLang="zh-CN" sz="2400" i="1" dirty="0">
                                  <a:latin typeface="Cambria Math"/>
                                </a:rPr>
                                <m:t>10</m:t>
                              </m:r>
                            </m:e>
                            <m:sup>
                              <m:r>
                                <a:rPr kumimoji="1" lang="en-US" altLang="zh-CN" sz="2400" i="1" dirty="0">
                                  <a:latin typeface="Cambria Math"/>
                                </a:rPr>
                                <m:t>100</m:t>
                              </m:r>
                            </m:sup>
                          </m:sSup>
                        </m:sup>
                      </m:sSup>
                      <m:r>
                        <a:rPr kumimoji="1" lang="en-US" altLang="zh-CN" sz="2400" i="1" dirty="0" smtClean="0">
                          <a:latin typeface="Cambria Math"/>
                        </a:rPr>
                        <m:t>&lt;</m:t>
                      </m:r>
                      <m:sSub>
                        <m:sSubPr>
                          <m:ctrlPr>
                            <a:rPr kumimoji="1" lang="en-US" altLang="zh-CN" sz="2400" i="1" dirty="0" smtClean="0">
                              <a:latin typeface="Cambria Math" panose="02040503050406030204" pitchFamily="18" charset="0"/>
                            </a:rPr>
                          </m:ctrlPr>
                        </m:sSubPr>
                        <m:e>
                          <m:r>
                            <a:rPr kumimoji="1" lang="en-US" altLang="zh-CN" sz="2400" b="0" i="1" dirty="0" smtClean="0">
                              <a:latin typeface="Cambria Math"/>
                            </a:rPr>
                            <m:t>𝑙𝑜𝑔</m:t>
                          </m:r>
                        </m:e>
                        <m:sub>
                          <m:r>
                            <a:rPr kumimoji="1" lang="en-US" altLang="zh-CN" sz="2400" b="0" i="1" dirty="0" smtClean="0">
                              <a:latin typeface="Cambria Math"/>
                            </a:rPr>
                            <m:t>2</m:t>
                          </m:r>
                        </m:sub>
                      </m:sSub>
                      <m:sSup>
                        <m:sSupPr>
                          <m:ctrlPr>
                            <a:rPr kumimoji="1" lang="en-US" altLang="zh-CN" sz="2400" i="1" dirty="0" smtClean="0">
                              <a:latin typeface="Cambria Math" panose="02040503050406030204" pitchFamily="18" charset="0"/>
                            </a:rPr>
                          </m:ctrlPr>
                        </m:sSupPr>
                        <m:e>
                          <m:r>
                            <a:rPr kumimoji="1" lang="en-US" altLang="zh-CN" sz="2400" b="0" i="1" dirty="0" smtClean="0">
                              <a:latin typeface="Cambria Math"/>
                            </a:rPr>
                            <m:t>10</m:t>
                          </m:r>
                        </m:e>
                        <m:sup>
                          <m:r>
                            <a:rPr kumimoji="1" lang="en-US" altLang="zh-CN" sz="2400" b="0" i="1" dirty="0" smtClean="0">
                              <a:latin typeface="Cambria Math"/>
                            </a:rPr>
                            <m:t>100</m:t>
                          </m:r>
                        </m:sup>
                      </m:sSup>
                      <m:r>
                        <a:rPr kumimoji="1" lang="en-US" altLang="zh-CN" sz="2400" i="1" dirty="0" smtClean="0">
                          <a:latin typeface="Cambria Math"/>
                        </a:rPr>
                        <m:t>=100∗</m:t>
                      </m:r>
                      <m:sSub>
                        <m:sSubPr>
                          <m:ctrlPr>
                            <a:rPr kumimoji="1" lang="en-US" altLang="zh-CN" sz="2400" i="1" dirty="0" smtClean="0">
                              <a:latin typeface="Cambria Math" panose="02040503050406030204" pitchFamily="18" charset="0"/>
                            </a:rPr>
                          </m:ctrlPr>
                        </m:sSubPr>
                        <m:e>
                          <m:r>
                            <a:rPr kumimoji="1" lang="en-US" altLang="zh-CN" sz="2400" i="1" dirty="0">
                              <a:latin typeface="Cambria Math"/>
                            </a:rPr>
                            <m:t>𝑙𝑜𝑔</m:t>
                          </m:r>
                        </m:e>
                        <m:sub>
                          <m:r>
                            <a:rPr kumimoji="1" lang="en-US" altLang="zh-CN" sz="2400" i="1" dirty="0">
                              <a:latin typeface="Cambria Math"/>
                            </a:rPr>
                            <m:t>2</m:t>
                          </m:r>
                        </m:sub>
                      </m:sSub>
                      <m:sSup>
                        <m:sSupPr>
                          <m:ctrlPr>
                            <a:rPr kumimoji="1" lang="en-US" altLang="zh-CN" sz="2400" i="1" dirty="0" smtClean="0">
                              <a:latin typeface="Cambria Math" panose="02040503050406030204" pitchFamily="18" charset="0"/>
                            </a:rPr>
                          </m:ctrlPr>
                        </m:sSupPr>
                        <m:e>
                          <m:r>
                            <a:rPr kumimoji="1" lang="en-US" altLang="zh-CN" sz="2400" i="1" dirty="0">
                              <a:latin typeface="Cambria Math"/>
                            </a:rPr>
                            <m:t>10</m:t>
                          </m:r>
                        </m:e>
                        <m:sup/>
                      </m:sSup>
                      <m:r>
                        <a:rPr kumimoji="1" lang="en-US" altLang="zh-CN" sz="2400" i="1" dirty="0" smtClean="0">
                          <a:latin typeface="Cambria Math"/>
                        </a:rPr>
                        <m:t>&lt;100∗4=400</m:t>
                      </m:r>
                    </m:oMath>
                  </m:oMathPara>
                </a14:m>
                <a:endParaRPr kumimoji="1" lang="en-US" altLang="zh-CN" sz="2400" dirty="0" smtClean="0">
                  <a:latin typeface="宋体" pitchFamily="2" charset="-122"/>
                  <a:ea typeface="宋体" pitchFamily="2" charset="-122"/>
                </a:endParaRPr>
              </a:p>
              <a:p>
                <a:pPr marL="457200" indent="-457200" eaLnBrk="1" hangingPunct="1">
                  <a:spcBef>
                    <a:spcPct val="50000"/>
                  </a:spcBef>
                  <a:buNone/>
                </a:pPr>
                <a:r>
                  <a:rPr kumimoji="1" lang="en-US" altLang="zh-CN" sz="2400" dirty="0" smtClean="0">
                    <a:latin typeface="宋体" pitchFamily="2" charset="-122"/>
                    <a:ea typeface="宋体" pitchFamily="2" charset="-122"/>
                  </a:rPr>
                  <a:t>      </a:t>
                </a:r>
                <a14:m>
                  <m:oMath xmlns:m="http://schemas.openxmlformats.org/officeDocument/2006/math">
                    <m:r>
                      <a:rPr kumimoji="1" lang="en-US" altLang="zh-CN" sz="2400" i="1" dirty="0" smtClean="0">
                        <a:latin typeface="Cambria Math"/>
                      </a:rPr>
                      <m:t>𝑥</m:t>
                    </m:r>
                    <m:r>
                      <a:rPr kumimoji="1" lang="en-US" altLang="zh-CN" sz="2400" b="0" i="1" dirty="0" smtClean="0">
                        <a:latin typeface="Cambria Math"/>
                      </a:rPr>
                      <m:t>=</m:t>
                    </m:r>
                    <m:sSup>
                      <m:sSupPr>
                        <m:ctrlPr>
                          <a:rPr kumimoji="1" lang="en-US" altLang="zh-CN" sz="2400" i="1" dirty="0">
                            <a:latin typeface="Cambria Math" panose="02040503050406030204" pitchFamily="18" charset="0"/>
                          </a:rPr>
                        </m:ctrlPr>
                      </m:sSupPr>
                      <m:e>
                        <m:r>
                          <a:rPr kumimoji="1" lang="en-US" altLang="zh-CN" sz="2400" i="1" dirty="0">
                            <a:latin typeface="Cambria Math"/>
                          </a:rPr>
                          <m:t>10</m:t>
                        </m:r>
                      </m:e>
                      <m:sup>
                        <m:r>
                          <a:rPr kumimoji="1" lang="en-US" altLang="zh-CN" sz="2400" i="1" dirty="0">
                            <a:latin typeface="Cambria Math"/>
                          </a:rPr>
                          <m:t>100</m:t>
                        </m:r>
                      </m:sup>
                    </m:sSup>
                    <m:r>
                      <a:rPr kumimoji="1" lang="en-US" altLang="zh-CN" sz="2400" i="1" dirty="0">
                        <a:latin typeface="Cambria Math"/>
                      </a:rPr>
                      <m:t>/</m:t>
                    </m:r>
                    <m:sSup>
                      <m:sSupPr>
                        <m:ctrlPr>
                          <a:rPr kumimoji="1" lang="en-US" altLang="zh-CN" sz="2400" i="1" dirty="0">
                            <a:latin typeface="Cambria Math" panose="02040503050406030204" pitchFamily="18" charset="0"/>
                          </a:rPr>
                        </m:ctrlPr>
                      </m:sSupPr>
                      <m:e>
                        <m:r>
                          <a:rPr kumimoji="1" lang="en-US" altLang="zh-CN" sz="2400" i="1" dirty="0">
                            <a:latin typeface="Cambria Math"/>
                          </a:rPr>
                          <m:t>𝑙𝑛</m:t>
                        </m:r>
                      </m:e>
                      <m:sup>
                        <m:sSup>
                          <m:sSupPr>
                            <m:ctrlPr>
                              <a:rPr kumimoji="1" lang="en-US" altLang="zh-CN" sz="2400" i="1" dirty="0">
                                <a:latin typeface="Cambria Math" panose="02040503050406030204" pitchFamily="18" charset="0"/>
                              </a:rPr>
                            </m:ctrlPr>
                          </m:sSupPr>
                          <m:e>
                            <m:r>
                              <a:rPr kumimoji="1" lang="en-US" altLang="zh-CN" sz="2400" i="1" dirty="0">
                                <a:latin typeface="Cambria Math"/>
                              </a:rPr>
                              <m:t>10</m:t>
                            </m:r>
                          </m:e>
                          <m:sup>
                            <m:r>
                              <a:rPr kumimoji="1" lang="en-US" altLang="zh-CN" sz="2400" i="1" dirty="0">
                                <a:latin typeface="Cambria Math"/>
                              </a:rPr>
                              <m:t>100</m:t>
                            </m:r>
                          </m:sup>
                        </m:sSup>
                      </m:sup>
                    </m:sSup>
                    <m:r>
                      <a:rPr kumimoji="1" lang="en-US" altLang="zh-CN" sz="2400" i="1" dirty="0" smtClean="0">
                        <a:latin typeface="Cambria Math"/>
                      </a:rPr>
                      <m:t>&gt;</m:t>
                    </m:r>
                    <m:sSup>
                      <m:sSupPr>
                        <m:ctrlPr>
                          <a:rPr kumimoji="1" lang="en-US" altLang="zh-CN" sz="2400" i="1" dirty="0">
                            <a:latin typeface="Cambria Math" panose="02040503050406030204" pitchFamily="18" charset="0"/>
                          </a:rPr>
                        </m:ctrlPr>
                      </m:sSupPr>
                      <m:e>
                        <m:r>
                          <a:rPr kumimoji="1" lang="en-US" altLang="zh-CN" sz="2400" i="1" dirty="0">
                            <a:latin typeface="Cambria Math"/>
                          </a:rPr>
                          <m:t>10</m:t>
                        </m:r>
                      </m:e>
                      <m:sup>
                        <m:r>
                          <a:rPr kumimoji="1" lang="en-US" altLang="zh-CN" sz="2400" i="1" dirty="0">
                            <a:latin typeface="Cambria Math"/>
                          </a:rPr>
                          <m:t>100</m:t>
                        </m:r>
                      </m:sup>
                    </m:sSup>
                    <m:r>
                      <a:rPr kumimoji="1" lang="en-US" altLang="zh-CN" sz="2400" i="1" dirty="0" smtClean="0">
                        <a:latin typeface="Cambria Math"/>
                      </a:rPr>
                      <m:t>/400</m:t>
                    </m:r>
                  </m:oMath>
                </a14:m>
                <a:endParaRPr kumimoji="1" lang="zh-CN" altLang="en-US" sz="2400" dirty="0" smtClean="0">
                  <a:latin typeface="宋体" pitchFamily="2" charset="-122"/>
                  <a:ea typeface="宋体" pitchFamily="2" charset="-122"/>
                </a:endParaRPr>
              </a:p>
              <a:p>
                <a:pPr marL="457200" indent="-457200">
                  <a:buFont typeface="+mj-lt"/>
                  <a:buAutoNum type="arabicPeriod" startAt="2"/>
                </a:pPr>
                <a:r>
                  <a:rPr kumimoji="1" lang="zh-CN" altLang="en-US" sz="2400" dirty="0" smtClean="0">
                    <a:latin typeface="宋体" pitchFamily="2" charset="-122"/>
                    <a:ea typeface="宋体" pitchFamily="2" charset="-122"/>
                  </a:rPr>
                  <a:t>是否会有两个人偶然地选择了同样</a:t>
                </a:r>
                <a:r>
                  <a:rPr kumimoji="1" lang="zh-CN" altLang="en-US" sz="2400" dirty="0">
                    <a:latin typeface="宋体" pitchFamily="2" charset="-122"/>
                    <a:ea typeface="宋体" pitchFamily="2" charset="-122"/>
                  </a:rPr>
                  <a:t>的</a:t>
                </a:r>
                <a:r>
                  <a:rPr kumimoji="1" lang="zh-CN" altLang="en-US" sz="2400" dirty="0" smtClean="0">
                    <a:latin typeface="宋体" pitchFamily="2" charset="-122"/>
                    <a:ea typeface="宋体" pitchFamily="2" charset="-122"/>
                  </a:rPr>
                  <a:t>素数呢？</a:t>
                </a:r>
                <a:endParaRPr kumimoji="1" lang="en-US" altLang="zh-CN" sz="2400" dirty="0" smtClean="0">
                  <a:latin typeface="宋体" pitchFamily="2" charset="-122"/>
                  <a:ea typeface="宋体" pitchFamily="2" charset="-122"/>
                </a:endParaRPr>
              </a:p>
              <a:p>
                <a:pPr marL="857250" lvl="1" indent="-457200"/>
                <a:r>
                  <a:rPr kumimoji="1" lang="zh-CN" altLang="en-US" b="1" dirty="0" smtClean="0">
                    <a:solidFill>
                      <a:srgbClr val="FF0000"/>
                    </a:solidFill>
                    <a:latin typeface="宋体" pitchFamily="2" charset="-122"/>
                    <a:ea typeface="宋体" pitchFamily="2" charset="-122"/>
                  </a:rPr>
                  <a:t>很少发生</a:t>
                </a:r>
                <a:r>
                  <a:rPr kumimoji="1" lang="zh-CN" altLang="en-US" dirty="0" smtClean="0">
                    <a:latin typeface="宋体" pitchFamily="2" charset="-122"/>
                    <a:ea typeface="宋体" pitchFamily="2" charset="-122"/>
                  </a:rPr>
                  <a:t>：  从</a:t>
                </a:r>
                <a14:m>
                  <m:oMath xmlns:m="http://schemas.openxmlformats.org/officeDocument/2006/math">
                    <m:r>
                      <a:rPr kumimoji="1" lang="en-US" altLang="zh-CN" i="1" dirty="0" smtClean="0">
                        <a:latin typeface="Cambria Math"/>
                      </a:rPr>
                      <m:t>𝑀</m:t>
                    </m:r>
                  </m:oMath>
                </a14:m>
                <a:r>
                  <a:rPr kumimoji="1" lang="zh-CN" altLang="en-US" dirty="0" smtClean="0">
                    <a:latin typeface="宋体" pitchFamily="2" charset="-122"/>
                    <a:ea typeface="宋体" pitchFamily="2" charset="-122"/>
                  </a:rPr>
                  <a:t>个素数中选出</a:t>
                </a:r>
                <a14:m>
                  <m:oMath xmlns:m="http://schemas.openxmlformats.org/officeDocument/2006/math">
                    <m:r>
                      <a:rPr kumimoji="1" lang="en-US" altLang="zh-CN" i="1" dirty="0" smtClean="0">
                        <a:latin typeface="Cambria Math"/>
                      </a:rPr>
                      <m:t>𝑞</m:t>
                    </m:r>
                  </m:oMath>
                </a14:m>
                <a:r>
                  <a:rPr kumimoji="1" lang="zh-CN" altLang="en-US" dirty="0" smtClean="0">
                    <a:latin typeface="宋体" pitchFamily="2" charset="-122"/>
                    <a:ea typeface="宋体" pitchFamily="2" charset="-122"/>
                  </a:rPr>
                  <a:t>个素数，至少有两个素数相同的概率至少为</a:t>
                </a:r>
                <a14:m>
                  <m:oMath xmlns:m="http://schemas.openxmlformats.org/officeDocument/2006/math">
                    <m:r>
                      <a:rPr kumimoji="1" lang="zh-CN" altLang="en-US" i="1" dirty="0" smtClean="0">
                        <a:latin typeface="Cambria Math"/>
                      </a:rPr>
                      <m:t>1/2</m:t>
                    </m:r>
                  </m:oMath>
                </a14:m>
                <a:r>
                  <a:rPr kumimoji="1" lang="zh-CN" altLang="en-US" dirty="0" smtClean="0">
                    <a:latin typeface="宋体" pitchFamily="2" charset="-122"/>
                    <a:ea typeface="宋体" pitchFamily="2" charset="-122"/>
                  </a:rPr>
                  <a:t>，此时</a:t>
                </a:r>
                <a14:m>
                  <m:oMath xmlns:m="http://schemas.openxmlformats.org/officeDocument/2006/math">
                    <m:r>
                      <a:rPr kumimoji="1" lang="en-US" altLang="zh-CN" b="1" i="1" dirty="0" smtClean="0">
                        <a:solidFill>
                          <a:srgbClr val="FF0000"/>
                        </a:solidFill>
                        <a:latin typeface="Cambria Math"/>
                      </a:rPr>
                      <m:t>𝒒</m:t>
                    </m:r>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𝟏</m:t>
                    </m:r>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𝟏𝟕</m:t>
                    </m:r>
                    <m:sSup>
                      <m:sSupPr>
                        <m:ctrlPr>
                          <a:rPr kumimoji="1" lang="en-US" altLang="zh-CN" b="1" i="1" dirty="0" smtClean="0">
                            <a:solidFill>
                              <a:srgbClr val="FF0000"/>
                            </a:solidFill>
                            <a:latin typeface="Cambria Math" panose="02040503050406030204" pitchFamily="18" charset="0"/>
                          </a:rPr>
                        </m:ctrlPr>
                      </m:sSupPr>
                      <m:e>
                        <m:r>
                          <a:rPr kumimoji="1" lang="en-US" altLang="zh-CN" b="1" i="1" dirty="0" smtClean="0">
                            <a:solidFill>
                              <a:srgbClr val="FF0000"/>
                            </a:solidFill>
                            <a:latin typeface="Cambria Math"/>
                          </a:rPr>
                          <m:t>𝑴</m:t>
                        </m:r>
                      </m:e>
                      <m:sup>
                        <m:r>
                          <a:rPr kumimoji="1" lang="en-US" altLang="zh-CN" b="1" i="1" dirty="0" smtClean="0">
                            <a:solidFill>
                              <a:srgbClr val="FF0000"/>
                            </a:solidFill>
                            <a:latin typeface="Cambria Math"/>
                          </a:rPr>
                          <m:t>𝟏</m:t>
                        </m:r>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𝟐</m:t>
                        </m:r>
                      </m:sup>
                    </m:sSup>
                  </m:oMath>
                </a14:m>
                <a:endParaRPr kumimoji="1" lang="zh-CN" altLang="en-US" b="1" dirty="0" smtClean="0">
                  <a:solidFill>
                    <a:srgbClr val="FF0000"/>
                  </a:solidFill>
                  <a:latin typeface="宋体" pitchFamily="2" charset="-122"/>
                  <a:ea typeface="宋体" pitchFamily="2" charset="-122"/>
                </a:endParaRPr>
              </a:p>
              <a:p>
                <a:pPr marL="457200" indent="-457200">
                  <a:buFont typeface="+mj-lt"/>
                  <a:buAutoNum type="arabicPeriod" startAt="2"/>
                </a:pPr>
                <a:r>
                  <a:rPr kumimoji="1" lang="zh-CN" altLang="en-US" sz="2400" b="1" dirty="0" smtClean="0">
                    <a:solidFill>
                      <a:srgbClr val="FF0000"/>
                    </a:solidFill>
                    <a:latin typeface="宋体" pitchFamily="2" charset="-122"/>
                    <a:ea typeface="宋体" pitchFamily="2" charset="-122"/>
                  </a:rPr>
                  <a:t>产生素数困难吗？</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cstate="print"/>
                <a:stretch>
                  <a:fillRect l="-741" t="-1032" r="-1111" b="-64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D384E04-8A74-4F0C-8CEB-AAFF0B8B5F5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arn(inVertic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素数的生成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t>最自然的方法：先随机生成一个适当大小的奇数</a:t>
                </a:r>
                <a14:m>
                  <m:oMath xmlns:m="http://schemas.openxmlformats.org/officeDocument/2006/math">
                    <m:r>
                      <a:rPr kumimoji="1" lang="en-US" altLang="zh-CN" b="0" i="1" smtClean="0">
                        <a:latin typeface="Cambria Math"/>
                      </a:rPr>
                      <m:t>𝑛</m:t>
                    </m:r>
                  </m:oMath>
                </a14:m>
                <a:r>
                  <a:rPr kumimoji="1" lang="zh-CN" altLang="en-US" dirty="0" smtClean="0"/>
                  <a:t>，再检测其素性；如果不是，则选取后继的随机数直到找到通过检验的素数为止</a:t>
                </a:r>
                <a:endParaRPr kumimoji="1" lang="en-US" altLang="zh-CN" dirty="0" smtClean="0"/>
              </a:p>
              <a:p>
                <a:pPr lvl="1"/>
                <a:r>
                  <a:rPr kumimoji="1" lang="zh-CN" altLang="en-US" dirty="0" smtClean="0"/>
                  <a:t>通过检测</a:t>
                </a:r>
                <a14:m>
                  <m:oMath xmlns:m="http://schemas.openxmlformats.org/officeDocument/2006/math">
                    <m:r>
                      <a:rPr kumimoji="1" lang="zh-CN" altLang="en-US" i="1" smtClean="0">
                        <a:latin typeface="Cambria Math"/>
                      </a:rPr>
                      <m:t>≤</m:t>
                    </m:r>
                    <m:rad>
                      <m:radPr>
                        <m:degHide m:val="on"/>
                        <m:ctrlPr>
                          <a:rPr kumimoji="1" lang="zh-CN" altLang="en-US" i="1" smtClean="0">
                            <a:latin typeface="Cambria Math" panose="02040503050406030204" pitchFamily="18" charset="0"/>
                          </a:rPr>
                        </m:ctrlPr>
                      </m:radPr>
                      <m:deg/>
                      <m:e>
                        <m:r>
                          <a:rPr kumimoji="1" lang="en-US" altLang="zh-CN" b="0" i="1" smtClean="0">
                            <a:latin typeface="Cambria Math"/>
                          </a:rPr>
                          <m:t>𝑛</m:t>
                        </m:r>
                      </m:e>
                    </m:rad>
                  </m:oMath>
                </a14:m>
                <a:r>
                  <a:rPr kumimoji="1" lang="zh-CN" altLang="en-US" dirty="0" smtClean="0"/>
                  <a:t>的素数能否整除</a:t>
                </a:r>
                <a14:m>
                  <m:oMath xmlns:m="http://schemas.openxmlformats.org/officeDocument/2006/math">
                    <m:r>
                      <a:rPr kumimoji="1" lang="en-US" altLang="zh-CN" i="1">
                        <a:latin typeface="Cambria Math"/>
                      </a:rPr>
                      <m:t>𝑛</m:t>
                    </m:r>
                  </m:oMath>
                </a14:m>
                <a:r>
                  <a:rPr kumimoji="1" lang="zh-CN" altLang="en-US" dirty="0" smtClean="0"/>
                  <a:t>来检测（</a:t>
                </a:r>
                <a:r>
                  <a:rPr kumimoji="1" lang="zh-CN" altLang="en-US" b="1" dirty="0" smtClean="0">
                    <a:solidFill>
                      <a:srgbClr val="FF0000"/>
                    </a:solidFill>
                  </a:rPr>
                  <a:t>效率太低，指数时间算法</a:t>
                </a:r>
                <a:r>
                  <a:rPr kumimoji="1" lang="zh-CN" altLang="en-US" dirty="0" smtClean="0"/>
                  <a:t>）</a:t>
                </a:r>
                <a:endParaRPr kumimoji="1" lang="en-US" altLang="zh-CN" dirty="0" smtClean="0"/>
              </a:p>
              <a:p>
                <a:pPr lvl="1"/>
                <a:endParaRPr kumimoji="1" lang="zh-CN" altLang="en-US" dirty="0" smtClean="0"/>
              </a:p>
              <a:p>
                <a:pPr lvl="1"/>
                <a:r>
                  <a:rPr kumimoji="1" lang="zh-CN" altLang="en-US" b="1" dirty="0" smtClean="0">
                    <a:solidFill>
                      <a:srgbClr val="FF0000"/>
                    </a:solidFill>
                  </a:rPr>
                  <a:t>概率素性检测</a:t>
                </a:r>
                <a:r>
                  <a:rPr kumimoji="1" lang="zh-CN" altLang="en-US" dirty="0" smtClean="0">
                    <a:solidFill>
                      <a:srgbClr val="FF0000"/>
                    </a:solidFill>
                  </a:rPr>
                  <a:t>：</a:t>
                </a:r>
                <a:r>
                  <a:rPr kumimoji="1" lang="zh-CN" altLang="en-US" dirty="0" smtClean="0"/>
                  <a:t>即这个检验只是确定一个给定的整数可能是素数。虽然缺乏完全的确定性，但这些检验可以按需做到</a:t>
                </a:r>
                <a:r>
                  <a:rPr kumimoji="1" lang="zh-CN" altLang="en-US" b="1" dirty="0" smtClean="0">
                    <a:solidFill>
                      <a:srgbClr val="FF0000"/>
                    </a:solidFill>
                  </a:rPr>
                  <a:t>使得概率尽可能地接近1</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626"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D86395C-60E2-4A0D-AD18-B98B9ADD5574}"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以前模型的缺陷</a:t>
            </a:r>
            <a:endParaRPr lang="zh-CN" altLang="en-US" dirty="0"/>
          </a:p>
        </p:txBody>
      </p:sp>
      <p:sp>
        <p:nvSpPr>
          <p:cNvPr id="4" name="日期占位符 3"/>
          <p:cNvSpPr>
            <a:spLocks noGrp="1"/>
          </p:cNvSpPr>
          <p:nvPr>
            <p:ph type="dt" sz="half" idx="10"/>
          </p:nvPr>
        </p:nvSpPr>
        <p:spPr/>
        <p:txBody>
          <a:bodyPr/>
          <a:lstStyle/>
          <a:p>
            <a:fld id="{C36D3587-37B8-4EEF-83A9-3450A2FD8D7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a:t>
            </a:fld>
            <a:endParaRPr lang="en-US" altLang="zh-CN" dirty="0"/>
          </a:p>
        </p:txBody>
      </p:sp>
      <p:grpSp>
        <p:nvGrpSpPr>
          <p:cNvPr id="7" name="Group 6"/>
          <p:cNvGrpSpPr>
            <a:grpSpLocks/>
          </p:cNvGrpSpPr>
          <p:nvPr/>
        </p:nvGrpSpPr>
        <p:grpSpPr bwMode="auto">
          <a:xfrm>
            <a:off x="1066800" y="1905000"/>
            <a:ext cx="6911975" cy="4103687"/>
            <a:chOff x="0" y="0"/>
            <a:chExt cx="5434" cy="3201"/>
          </a:xfrm>
        </p:grpSpPr>
        <p:sp>
          <p:nvSpPr>
            <p:cNvPr id="8" name="AutoShape 7"/>
            <p:cNvSpPr>
              <a:spLocks noChangeAspect="1" noChangeArrowheads="1"/>
            </p:cNvSpPr>
            <p:nvPr/>
          </p:nvSpPr>
          <p:spPr bwMode="auto">
            <a:xfrm>
              <a:off x="0" y="0"/>
              <a:ext cx="5434" cy="3201"/>
            </a:xfrm>
            <a:prstGeom prst="rect">
              <a:avLst/>
            </a:prstGeom>
            <a:noFill/>
            <a:ln w="9525">
              <a:noFill/>
              <a:miter lim="800000"/>
              <a:headEnd/>
              <a:tailEnd/>
            </a:ln>
          </p:spPr>
          <p:txBody>
            <a:bodyPr/>
            <a:lstStyle/>
            <a:p>
              <a:endParaRPr lang="zh-CN" altLang="en-US"/>
            </a:p>
          </p:txBody>
        </p:sp>
        <p:sp>
          <p:nvSpPr>
            <p:cNvPr id="9" name="Rectangle 8"/>
            <p:cNvSpPr>
              <a:spLocks noChangeArrowheads="1"/>
            </p:cNvSpPr>
            <p:nvPr/>
          </p:nvSpPr>
          <p:spPr bwMode="auto">
            <a:xfrm>
              <a:off x="836" y="2109"/>
              <a:ext cx="3344" cy="1092"/>
            </a:xfrm>
            <a:prstGeom prst="rect">
              <a:avLst/>
            </a:prstGeom>
            <a:solidFill>
              <a:srgbClr val="FFFFFF"/>
            </a:solidFill>
            <a:ln w="9525">
              <a:solidFill>
                <a:srgbClr val="000000"/>
              </a:solidFill>
              <a:prstDash val="lgDashDot"/>
              <a:miter lim="800000"/>
              <a:headEnd/>
              <a:tailEnd/>
            </a:ln>
          </p:spPr>
          <p:txBody>
            <a:bodyPr/>
            <a:lstStyle/>
            <a:p>
              <a:endParaRPr lang="zh-CN" altLang="en-US"/>
            </a:p>
          </p:txBody>
        </p:sp>
        <p:sp>
          <p:nvSpPr>
            <p:cNvPr id="10" name="Text Box 9"/>
            <p:cNvSpPr txBox="1">
              <a:spLocks noChangeArrowheads="1"/>
            </p:cNvSpPr>
            <p:nvPr/>
          </p:nvSpPr>
          <p:spPr bwMode="auto">
            <a:xfrm>
              <a:off x="3553" y="2153"/>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a:latin typeface="Times New Roman" pitchFamily="18" charset="0"/>
                </a:rPr>
                <a:t>K</a:t>
              </a:r>
              <a:r>
                <a:rPr lang="en-US" altLang="zh-CN" sz="2000" baseline="-25000">
                  <a:latin typeface="Times New Roman" pitchFamily="18" charset="0"/>
                </a:rPr>
                <a:t>d</a:t>
              </a:r>
              <a:endParaRPr lang="en-US" altLang="zh-CN" sz="2000"/>
            </a:p>
          </p:txBody>
        </p:sp>
        <p:sp>
          <p:nvSpPr>
            <p:cNvPr id="11" name="Text Box 10"/>
            <p:cNvSpPr txBox="1">
              <a:spLocks noChangeArrowheads="1"/>
            </p:cNvSpPr>
            <p:nvPr/>
          </p:nvSpPr>
          <p:spPr bwMode="auto">
            <a:xfrm>
              <a:off x="1672" y="2164"/>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dirty="0" err="1">
                  <a:latin typeface="Times New Roman" pitchFamily="18" charset="0"/>
                </a:rPr>
                <a:t>K</a:t>
              </a:r>
              <a:r>
                <a:rPr lang="en-US" altLang="zh-CN" sz="2000" i="1" baseline="-25000" dirty="0" err="1">
                  <a:latin typeface="Times New Roman" pitchFamily="18" charset="0"/>
                </a:rPr>
                <a:t>e</a:t>
              </a:r>
              <a:endParaRPr lang="en-US" altLang="zh-CN" sz="2000" baseline="-25000" dirty="0"/>
            </a:p>
          </p:txBody>
        </p:sp>
        <p:sp>
          <p:nvSpPr>
            <p:cNvPr id="12" name="Text Box 11"/>
            <p:cNvSpPr txBox="1">
              <a:spLocks noChangeArrowheads="1"/>
            </p:cNvSpPr>
            <p:nvPr/>
          </p:nvSpPr>
          <p:spPr bwMode="auto">
            <a:xfrm>
              <a:off x="2145" y="2265"/>
              <a:ext cx="836"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dirty="0">
                  <a:latin typeface="Times New Roman" pitchFamily="18" charset="0"/>
                </a:rPr>
                <a:t>安全信道</a:t>
              </a:r>
              <a:endParaRPr lang="zh-CN" altLang="en-US" sz="2000" dirty="0"/>
            </a:p>
          </p:txBody>
        </p:sp>
        <p:sp>
          <p:nvSpPr>
            <p:cNvPr id="13" name="Text Box 12"/>
            <p:cNvSpPr txBox="1">
              <a:spLocks noChangeArrowheads="1"/>
            </p:cNvSpPr>
            <p:nvPr/>
          </p:nvSpPr>
          <p:spPr bwMode="auto">
            <a:xfrm>
              <a:off x="3762" y="1329"/>
              <a:ext cx="510"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M</a:t>
              </a:r>
              <a:endParaRPr lang="en-US" altLang="zh-CN" sz="2000"/>
            </a:p>
          </p:txBody>
        </p:sp>
        <p:sp>
          <p:nvSpPr>
            <p:cNvPr id="14" name="Text Box 13"/>
            <p:cNvSpPr txBox="1">
              <a:spLocks noChangeArrowheads="1"/>
            </p:cNvSpPr>
            <p:nvPr/>
          </p:nvSpPr>
          <p:spPr bwMode="auto">
            <a:xfrm>
              <a:off x="2926" y="1329"/>
              <a:ext cx="249"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C</a:t>
              </a:r>
              <a:endParaRPr lang="en-US" altLang="zh-CN" sz="2000"/>
            </a:p>
          </p:txBody>
        </p:sp>
        <p:sp>
          <p:nvSpPr>
            <p:cNvPr id="15" name="Text Box 14"/>
            <p:cNvSpPr txBox="1">
              <a:spLocks noChangeArrowheads="1"/>
            </p:cNvSpPr>
            <p:nvPr/>
          </p:nvSpPr>
          <p:spPr bwMode="auto">
            <a:xfrm>
              <a:off x="1870" y="1329"/>
              <a:ext cx="406"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C</a:t>
              </a:r>
              <a:endParaRPr lang="en-US" altLang="zh-CN" sz="2000" dirty="0"/>
            </a:p>
          </p:txBody>
        </p:sp>
        <p:sp>
          <p:nvSpPr>
            <p:cNvPr id="16" name="Text Box 15"/>
            <p:cNvSpPr txBox="1">
              <a:spLocks noChangeArrowheads="1"/>
            </p:cNvSpPr>
            <p:nvPr/>
          </p:nvSpPr>
          <p:spPr bwMode="auto">
            <a:xfrm>
              <a:off x="968" y="1329"/>
              <a:ext cx="418"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M</a:t>
              </a:r>
              <a:endParaRPr lang="en-US" altLang="zh-CN" sz="2000" dirty="0"/>
            </a:p>
          </p:txBody>
        </p:sp>
        <p:sp>
          <p:nvSpPr>
            <p:cNvPr id="17" name="Text Box 16"/>
            <p:cNvSpPr txBox="1">
              <a:spLocks noChangeArrowheads="1"/>
            </p:cNvSpPr>
            <p:nvPr/>
          </p:nvSpPr>
          <p:spPr bwMode="auto">
            <a:xfrm>
              <a:off x="2114" y="0"/>
              <a:ext cx="911" cy="311"/>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zh-CN" altLang="en-US" sz="2000" dirty="0">
                  <a:latin typeface="Times New Roman" pitchFamily="18" charset="0"/>
                </a:rPr>
                <a:t>攻击者</a:t>
              </a:r>
              <a:endParaRPr lang="zh-CN" altLang="en-US" sz="2000" dirty="0"/>
            </a:p>
          </p:txBody>
        </p:sp>
        <p:sp>
          <p:nvSpPr>
            <p:cNvPr id="18" name="Rectangle 17"/>
            <p:cNvSpPr>
              <a:spLocks noChangeArrowheads="1"/>
            </p:cNvSpPr>
            <p:nvPr/>
          </p:nvSpPr>
          <p:spPr bwMode="auto">
            <a:xfrm>
              <a:off x="627" y="705"/>
              <a:ext cx="267" cy="109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19" name="Rectangle 18"/>
            <p:cNvSpPr>
              <a:spLocks noChangeArrowheads="1"/>
            </p:cNvSpPr>
            <p:nvPr/>
          </p:nvSpPr>
          <p:spPr bwMode="auto">
            <a:xfrm>
              <a:off x="1463" y="626"/>
              <a:ext cx="290" cy="124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a:latin typeface="Times New Roman" pitchFamily="18" charset="0"/>
                </a:rPr>
                <a:t>加密算法</a:t>
              </a:r>
              <a:endParaRPr lang="zh-CN" altLang="en-US" sz="2000"/>
            </a:p>
          </p:txBody>
        </p:sp>
        <p:sp>
          <p:nvSpPr>
            <p:cNvPr id="20" name="Rectangle 19"/>
            <p:cNvSpPr>
              <a:spLocks noChangeArrowheads="1"/>
            </p:cNvSpPr>
            <p:nvPr/>
          </p:nvSpPr>
          <p:spPr bwMode="auto">
            <a:xfrm>
              <a:off x="2398" y="705"/>
              <a:ext cx="342" cy="109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p>
              <a:pPr algn="ctr"/>
              <a:r>
                <a:rPr lang="zh-CN" altLang="en-US" sz="2000" dirty="0" smtClean="0">
                  <a:latin typeface="Times New Roman" pitchFamily="18" charset="0"/>
                </a:rPr>
                <a:t>公共信</a:t>
              </a:r>
              <a:endParaRPr lang="zh-CN" altLang="en-US" sz="2000" dirty="0">
                <a:latin typeface="Times New Roman" pitchFamily="18" charset="0"/>
              </a:endParaRPr>
            </a:p>
            <a:p>
              <a:pPr algn="ctr"/>
              <a:r>
                <a:rPr lang="zh-CN" altLang="en-US" sz="2000" dirty="0">
                  <a:latin typeface="Times New Roman" pitchFamily="18" charset="0"/>
                </a:rPr>
                <a:t>道</a:t>
              </a:r>
              <a:endParaRPr lang="zh-CN" altLang="en-US" sz="2000" dirty="0"/>
            </a:p>
          </p:txBody>
        </p:sp>
        <p:sp>
          <p:nvSpPr>
            <p:cNvPr id="21" name="Rectangle 20"/>
            <p:cNvSpPr>
              <a:spLocks noChangeArrowheads="1"/>
            </p:cNvSpPr>
            <p:nvPr/>
          </p:nvSpPr>
          <p:spPr bwMode="auto">
            <a:xfrm>
              <a:off x="3410" y="549"/>
              <a:ext cx="247" cy="14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dirty="0">
                  <a:latin typeface="Times New Roman" pitchFamily="18" charset="0"/>
                </a:rPr>
                <a:t>解密算法</a:t>
              </a:r>
              <a:endParaRPr lang="zh-CN" altLang="en-US" sz="2000" dirty="0"/>
            </a:p>
          </p:txBody>
        </p:sp>
        <p:sp>
          <p:nvSpPr>
            <p:cNvPr id="22" name="Rectangle 21"/>
            <p:cNvSpPr>
              <a:spLocks noChangeArrowheads="1"/>
            </p:cNvSpPr>
            <p:nvPr/>
          </p:nvSpPr>
          <p:spPr bwMode="auto">
            <a:xfrm>
              <a:off x="4350" y="705"/>
              <a:ext cx="237" cy="1090"/>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23" name="Rectangle 22"/>
            <p:cNvSpPr>
              <a:spLocks noChangeArrowheads="1"/>
            </p:cNvSpPr>
            <p:nvPr/>
          </p:nvSpPr>
          <p:spPr bwMode="auto">
            <a:xfrm>
              <a:off x="1155" y="2535"/>
              <a:ext cx="859"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加密密钥</a:t>
              </a:r>
              <a:endParaRPr lang="zh-CN" altLang="en-US" sz="2000" dirty="0"/>
            </a:p>
          </p:txBody>
        </p:sp>
        <p:sp>
          <p:nvSpPr>
            <p:cNvPr id="24" name="Rectangle 23"/>
            <p:cNvSpPr>
              <a:spLocks noChangeArrowheads="1"/>
            </p:cNvSpPr>
            <p:nvPr/>
          </p:nvSpPr>
          <p:spPr bwMode="auto">
            <a:xfrm>
              <a:off x="3135" y="2528"/>
              <a:ext cx="836"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解密密钥</a:t>
              </a:r>
              <a:endParaRPr lang="zh-CN" altLang="en-US" sz="2000" dirty="0"/>
            </a:p>
          </p:txBody>
        </p:sp>
        <p:cxnSp>
          <p:nvCxnSpPr>
            <p:cNvPr id="25" name="AutoShape 24"/>
            <p:cNvCxnSpPr>
              <a:cxnSpLocks noChangeShapeType="1"/>
              <a:stCxn id="17" idx="2"/>
              <a:endCxn id="20" idx="0"/>
            </p:cNvCxnSpPr>
            <p:nvPr/>
          </p:nvCxnSpPr>
          <p:spPr bwMode="auto">
            <a:xfrm flipH="1">
              <a:off x="2569" y="311"/>
              <a:ext cx="1" cy="394"/>
            </a:xfrm>
            <a:prstGeom prst="straightConnector1">
              <a:avLst/>
            </a:prstGeom>
            <a:noFill/>
            <a:ln w="9525">
              <a:solidFill>
                <a:srgbClr val="000000"/>
              </a:solidFill>
              <a:round/>
              <a:headEnd type="stealth" w="sm" len="med"/>
              <a:tailEnd type="stealth" w="sm" len="med"/>
            </a:ln>
          </p:spPr>
        </p:cxnSp>
        <p:cxnSp>
          <p:nvCxnSpPr>
            <p:cNvPr id="26" name="AutoShape 25"/>
            <p:cNvCxnSpPr>
              <a:cxnSpLocks noChangeShapeType="1"/>
              <a:stCxn id="18" idx="3"/>
              <a:endCxn id="19" idx="1"/>
            </p:cNvCxnSpPr>
            <p:nvPr/>
          </p:nvCxnSpPr>
          <p:spPr bwMode="auto">
            <a:xfrm flipV="1">
              <a:off x="894" y="1250"/>
              <a:ext cx="569" cy="1"/>
            </a:xfrm>
            <a:prstGeom prst="straightConnector1">
              <a:avLst/>
            </a:prstGeom>
            <a:noFill/>
            <a:ln w="9525">
              <a:solidFill>
                <a:srgbClr val="000000"/>
              </a:solidFill>
              <a:round/>
              <a:headEnd/>
              <a:tailEnd type="stealth" w="sm" len="med"/>
            </a:ln>
          </p:spPr>
        </p:cxnSp>
        <p:cxnSp>
          <p:nvCxnSpPr>
            <p:cNvPr id="27" name="AutoShape 26"/>
            <p:cNvCxnSpPr>
              <a:cxnSpLocks noChangeShapeType="1"/>
              <a:stCxn id="19" idx="3"/>
              <a:endCxn id="20" idx="1"/>
            </p:cNvCxnSpPr>
            <p:nvPr/>
          </p:nvCxnSpPr>
          <p:spPr bwMode="auto">
            <a:xfrm>
              <a:off x="1753" y="1250"/>
              <a:ext cx="645" cy="1"/>
            </a:xfrm>
            <a:prstGeom prst="straightConnector1">
              <a:avLst/>
            </a:prstGeom>
            <a:noFill/>
            <a:ln w="9525">
              <a:solidFill>
                <a:srgbClr val="000000"/>
              </a:solidFill>
              <a:round/>
              <a:headEnd/>
              <a:tailEnd type="stealth" w="sm" len="med"/>
            </a:ln>
          </p:spPr>
        </p:cxnSp>
        <p:cxnSp>
          <p:nvCxnSpPr>
            <p:cNvPr id="28" name="AutoShape 27"/>
            <p:cNvCxnSpPr>
              <a:cxnSpLocks noChangeShapeType="1"/>
              <a:stCxn id="20" idx="3"/>
              <a:endCxn id="21" idx="1"/>
            </p:cNvCxnSpPr>
            <p:nvPr/>
          </p:nvCxnSpPr>
          <p:spPr bwMode="auto">
            <a:xfrm>
              <a:off x="2740" y="1251"/>
              <a:ext cx="670" cy="1"/>
            </a:xfrm>
            <a:prstGeom prst="straightConnector1">
              <a:avLst/>
            </a:prstGeom>
            <a:noFill/>
            <a:ln w="9525">
              <a:solidFill>
                <a:srgbClr val="000000"/>
              </a:solidFill>
              <a:round/>
              <a:headEnd/>
              <a:tailEnd type="stealth" w="sm" len="med"/>
            </a:ln>
          </p:spPr>
        </p:cxnSp>
        <p:cxnSp>
          <p:nvCxnSpPr>
            <p:cNvPr id="29" name="AutoShape 28"/>
            <p:cNvCxnSpPr>
              <a:cxnSpLocks noChangeShapeType="1"/>
              <a:stCxn id="21" idx="3"/>
              <a:endCxn id="22" idx="1"/>
            </p:cNvCxnSpPr>
            <p:nvPr/>
          </p:nvCxnSpPr>
          <p:spPr bwMode="auto">
            <a:xfrm flipV="1">
              <a:off x="3657" y="1250"/>
              <a:ext cx="693" cy="1"/>
            </a:xfrm>
            <a:prstGeom prst="straightConnector1">
              <a:avLst/>
            </a:prstGeom>
            <a:noFill/>
            <a:ln w="9525">
              <a:solidFill>
                <a:srgbClr val="000000"/>
              </a:solidFill>
              <a:round/>
              <a:headEnd/>
              <a:tailEnd type="stealth" w="sm" len="med"/>
            </a:ln>
          </p:spPr>
        </p:cxnSp>
        <p:cxnSp>
          <p:nvCxnSpPr>
            <p:cNvPr id="30" name="AutoShape 29"/>
            <p:cNvCxnSpPr>
              <a:cxnSpLocks noChangeShapeType="1"/>
              <a:stCxn id="23" idx="0"/>
              <a:endCxn id="19" idx="2"/>
            </p:cNvCxnSpPr>
            <p:nvPr/>
          </p:nvCxnSpPr>
          <p:spPr bwMode="auto">
            <a:xfrm flipV="1">
              <a:off x="1585" y="1874"/>
              <a:ext cx="23" cy="661"/>
            </a:xfrm>
            <a:prstGeom prst="straightConnector1">
              <a:avLst/>
            </a:prstGeom>
            <a:noFill/>
            <a:ln w="9525">
              <a:solidFill>
                <a:srgbClr val="000000"/>
              </a:solidFill>
              <a:round/>
              <a:headEnd/>
              <a:tailEnd type="stealth" w="sm" len="med"/>
            </a:ln>
          </p:spPr>
        </p:cxnSp>
        <p:cxnSp>
          <p:nvCxnSpPr>
            <p:cNvPr id="31" name="AutoShape 30"/>
            <p:cNvCxnSpPr>
              <a:cxnSpLocks noChangeShapeType="1"/>
              <a:stCxn id="24" idx="0"/>
              <a:endCxn id="21" idx="2"/>
            </p:cNvCxnSpPr>
            <p:nvPr/>
          </p:nvCxnSpPr>
          <p:spPr bwMode="auto">
            <a:xfrm flipH="1" flipV="1">
              <a:off x="3534" y="1953"/>
              <a:ext cx="19" cy="575"/>
            </a:xfrm>
            <a:prstGeom prst="straightConnector1">
              <a:avLst/>
            </a:prstGeom>
            <a:noFill/>
            <a:ln w="9525">
              <a:solidFill>
                <a:srgbClr val="000000"/>
              </a:solidFill>
              <a:round/>
              <a:headEnd/>
              <a:tailEnd type="stealth" w="sm" len="med"/>
            </a:ln>
          </p:spPr>
        </p:cxnSp>
        <p:sp>
          <p:nvSpPr>
            <p:cNvPr id="32" name="Text Box 31"/>
            <p:cNvSpPr txBox="1">
              <a:spLocks noChangeArrowheads="1"/>
            </p:cNvSpPr>
            <p:nvPr/>
          </p:nvSpPr>
          <p:spPr bwMode="auto">
            <a:xfrm>
              <a:off x="2299" y="2733"/>
              <a:ext cx="627"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a:latin typeface="Times New Roman" pitchFamily="18" charset="0"/>
                </a:rPr>
                <a:t>密钥</a:t>
              </a:r>
              <a:r>
                <a:rPr lang="en-US" altLang="zh-CN" sz="2000" i="1">
                  <a:latin typeface="Times New Roman" pitchFamily="18" charset="0"/>
                </a:rPr>
                <a:t>K</a:t>
              </a:r>
              <a:endParaRPr lang="en-US" altLang="zh-CN" sz="2000"/>
            </a:p>
          </p:txBody>
        </p:sp>
        <p:cxnSp>
          <p:nvCxnSpPr>
            <p:cNvPr id="33" name="AutoShape 32"/>
            <p:cNvCxnSpPr>
              <a:cxnSpLocks noChangeShapeType="1"/>
              <a:stCxn id="23" idx="3"/>
              <a:endCxn id="24" idx="1"/>
            </p:cNvCxnSpPr>
            <p:nvPr/>
          </p:nvCxnSpPr>
          <p:spPr bwMode="auto">
            <a:xfrm flipV="1">
              <a:off x="2014" y="2684"/>
              <a:ext cx="1121" cy="7"/>
            </a:xfrm>
            <a:prstGeom prst="straightConnector1">
              <a:avLst/>
            </a:prstGeom>
            <a:noFill/>
            <a:ln w="9525">
              <a:solidFill>
                <a:srgbClr val="000000"/>
              </a:solidFill>
              <a:round/>
              <a:headEnd type="stealth" w="sm" len="med"/>
              <a:tailEnd type="stealth" w="sm" len="med"/>
            </a:ln>
          </p:spPr>
        </p:cxnSp>
      </p:grpSp>
      <p:sp>
        <p:nvSpPr>
          <p:cNvPr id="34" name="椭圆 33"/>
          <p:cNvSpPr/>
          <p:nvPr/>
        </p:nvSpPr>
        <p:spPr bwMode="auto">
          <a:xfrm>
            <a:off x="2819400" y="4572000"/>
            <a:ext cx="3276600" cy="609600"/>
          </a:xfrm>
          <a:prstGeom prst="ellipse">
            <a:avLst/>
          </a:prstGeom>
          <a:noFill/>
          <a:ln w="2857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3" name="矩形 2"/>
          <p:cNvSpPr/>
          <p:nvPr/>
        </p:nvSpPr>
        <p:spPr>
          <a:xfrm>
            <a:off x="1490371" y="4343400"/>
            <a:ext cx="5533142" cy="1788529"/>
          </a:xfrm>
          <a:prstGeom prst="rect">
            <a:avLst/>
          </a:prstGeom>
          <a:ln>
            <a:headEnd type="none" w="med" len="med"/>
            <a:tailEnd type="arrow"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smtClean="0"/>
                  <a:t>一般的，选取一个素数的过程如下：</a:t>
                </a:r>
                <a:endParaRPr lang="zh-CN" altLang="en-US" dirty="0" smtClean="0"/>
              </a:p>
              <a:p>
                <a:pPr marL="914400" lvl="1" indent="-457200">
                  <a:buFont typeface="+mj-lt"/>
                  <a:buAutoNum type="arabicPeriod"/>
                </a:pPr>
                <a:r>
                  <a:rPr lang="zh-CN" altLang="en-US" dirty="0" smtClean="0">
                    <a:latin typeface="黑体" pitchFamily="2" charset="-122"/>
                    <a:ea typeface="黑体" pitchFamily="2" charset="-122"/>
                  </a:rPr>
                  <a:t>随机选一个奇数</a:t>
                </a:r>
                <a14:m>
                  <m:oMath xmlns:m="http://schemas.openxmlformats.org/officeDocument/2006/math">
                    <m:r>
                      <a:rPr lang="en-US" altLang="zh-CN" i="1" dirty="0" smtClean="0">
                        <a:latin typeface="Cambria Math"/>
                        <a:ea typeface="黑体" pitchFamily="2" charset="-122"/>
                      </a:rPr>
                      <m:t>𝑛</m:t>
                    </m:r>
                  </m:oMath>
                </a14:m>
                <a:r>
                  <a:rPr lang="en-US" altLang="zh-CN" dirty="0" smtClean="0">
                    <a:latin typeface="黑体" pitchFamily="2" charset="-122"/>
                    <a:ea typeface="黑体" pitchFamily="2" charset="-122"/>
                  </a:rPr>
                  <a:t>(</a:t>
                </a:r>
                <a:r>
                  <a:rPr lang="zh-CN" altLang="en-US" dirty="0" smtClean="0">
                    <a:latin typeface="黑体" pitchFamily="2" charset="-122"/>
                    <a:ea typeface="黑体" pitchFamily="2" charset="-122"/>
                  </a:rPr>
                  <a:t>如使用</a:t>
                </a:r>
                <a:r>
                  <a:rPr lang="zh-CN" altLang="en-US" b="1" dirty="0" smtClean="0">
                    <a:solidFill>
                      <a:srgbClr val="FF0000"/>
                    </a:solidFill>
                    <a:latin typeface="黑体" pitchFamily="2" charset="-122"/>
                    <a:ea typeface="黑体" pitchFamily="2" charset="-122"/>
                  </a:rPr>
                  <a:t>伪随机数产生器</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pPr marL="914400" lvl="1" indent="-457200">
                  <a:buFont typeface="+mj-lt"/>
                  <a:buAutoNum type="arabicPeriod"/>
                </a:pPr>
                <a:endParaRPr lang="zh-CN" altLang="en-US" dirty="0" smtClean="0">
                  <a:latin typeface="黑体" pitchFamily="2" charset="-122"/>
                  <a:ea typeface="黑体" pitchFamily="2" charset="-122"/>
                </a:endParaRPr>
              </a:p>
              <a:p>
                <a:pPr marL="914400" lvl="1" indent="-457200">
                  <a:buFont typeface="+mj-lt"/>
                  <a:buAutoNum type="arabicPeriod"/>
                </a:pPr>
                <a:r>
                  <a:rPr lang="zh-CN" altLang="en-US" dirty="0" smtClean="0">
                    <a:latin typeface="黑体" pitchFamily="2" charset="-122"/>
                    <a:ea typeface="黑体" pitchFamily="2" charset="-122"/>
                  </a:rPr>
                  <a:t>用某种概率性算法（如</a:t>
                </a:r>
                <a:r>
                  <a:rPr lang="en-US" altLang="zh-CN" dirty="0" smtClean="0">
                    <a:latin typeface="黑体" pitchFamily="2" charset="-122"/>
                    <a:ea typeface="黑体" pitchFamily="2" charset="-122"/>
                  </a:rPr>
                  <a:t>Miller-Rabin</a:t>
                </a:r>
                <a:r>
                  <a:rPr lang="zh-CN" altLang="en-US" dirty="0" smtClean="0">
                    <a:latin typeface="黑体" pitchFamily="2" charset="-122"/>
                    <a:ea typeface="黑体" pitchFamily="2" charset="-122"/>
                  </a:rPr>
                  <a:t>算法）对</a:t>
                </a:r>
                <a:r>
                  <a:rPr lang="en-US" altLang="zh-CN" dirty="0" smtClean="0">
                    <a:latin typeface="黑体" pitchFamily="2" charset="-122"/>
                    <a:ea typeface="黑体" pitchFamily="2" charset="-122"/>
                  </a:rPr>
                  <a:t>n</a:t>
                </a:r>
                <a:r>
                  <a:rPr lang="zh-CN" altLang="en-US" dirty="0" smtClean="0">
                    <a:latin typeface="黑体" pitchFamily="2" charset="-122"/>
                    <a:ea typeface="黑体" pitchFamily="2" charset="-122"/>
                  </a:rPr>
                  <a:t>进行一次素性检验，如果</a:t>
                </a:r>
                <a14:m>
                  <m:oMath xmlns:m="http://schemas.openxmlformats.org/officeDocument/2006/math">
                    <m:r>
                      <a:rPr lang="en-US" altLang="zh-CN" i="1" dirty="0" smtClean="0">
                        <a:latin typeface="Cambria Math"/>
                        <a:ea typeface="黑体" pitchFamily="2" charset="-122"/>
                      </a:rPr>
                      <m:t>𝑛</m:t>
                    </m:r>
                  </m:oMath>
                </a14:m>
                <a:r>
                  <a:rPr lang="zh-CN" altLang="en-US" dirty="0" smtClean="0">
                    <a:latin typeface="黑体" pitchFamily="2" charset="-122"/>
                    <a:ea typeface="黑体" pitchFamily="2" charset="-122"/>
                  </a:rPr>
                  <a:t>没有通过检验，转到步骤1</a:t>
                </a:r>
                <a:endParaRPr lang="en-US" altLang="zh-CN" dirty="0" smtClean="0">
                  <a:latin typeface="黑体" pitchFamily="2" charset="-122"/>
                  <a:ea typeface="黑体" pitchFamily="2" charset="-122"/>
                </a:endParaRPr>
              </a:p>
              <a:p>
                <a:pPr marL="914400" lvl="1" indent="-457200">
                  <a:buFont typeface="+mj-lt"/>
                  <a:buAutoNum type="arabicPeriod"/>
                </a:pPr>
                <a:endParaRPr lang="zh-CN" altLang="en-US" dirty="0" smtClean="0">
                  <a:latin typeface="黑体" pitchFamily="2" charset="-122"/>
                  <a:ea typeface="黑体" pitchFamily="2" charset="-122"/>
                </a:endParaRPr>
              </a:p>
              <a:p>
                <a:pPr marL="914400" lvl="1" indent="-457200">
                  <a:buFont typeface="+mj-lt"/>
                  <a:buAutoNum type="arabicPeriod"/>
                </a:pPr>
                <a:r>
                  <a:rPr lang="zh-CN" altLang="en-US" dirty="0" smtClean="0">
                    <a:latin typeface="黑体" pitchFamily="2" charset="-122"/>
                    <a:ea typeface="黑体" pitchFamily="2" charset="-122"/>
                  </a:rPr>
                  <a:t>重复步骤2足够多次，如果</a:t>
                </a:r>
                <a14:m>
                  <m:oMath xmlns:m="http://schemas.openxmlformats.org/officeDocument/2006/math">
                    <m:r>
                      <a:rPr lang="en-US" altLang="zh-CN" i="1" dirty="0" smtClean="0">
                        <a:latin typeface="Cambria Math"/>
                        <a:ea typeface="黑体" pitchFamily="2" charset="-122"/>
                      </a:rPr>
                      <m:t>𝑛</m:t>
                    </m:r>
                  </m:oMath>
                </a14:m>
                <a:r>
                  <a:rPr lang="zh-CN" altLang="en-US" dirty="0" smtClean="0">
                    <a:latin typeface="黑体" pitchFamily="2" charset="-122"/>
                    <a:ea typeface="黑体" pitchFamily="2" charset="-122"/>
                  </a:rPr>
                  <a:t>都通过了检测，则认为</a:t>
                </a:r>
                <a14:m>
                  <m:oMath xmlns:m="http://schemas.openxmlformats.org/officeDocument/2006/math">
                    <m:r>
                      <a:rPr lang="en-US" altLang="zh-CN" i="1" dirty="0" smtClean="0">
                        <a:latin typeface="Cambria Math"/>
                        <a:ea typeface="黑体" pitchFamily="2" charset="-122"/>
                      </a:rPr>
                      <m:t>𝑛</m:t>
                    </m:r>
                  </m:oMath>
                </a14:m>
                <a:r>
                  <a:rPr lang="zh-CN" altLang="en-US" dirty="0" smtClean="0">
                    <a:latin typeface="黑体" pitchFamily="2" charset="-122"/>
                    <a:ea typeface="黑体" pitchFamily="2" charset="-122"/>
                  </a:rPr>
                  <a:t>为素数</a:t>
                </a:r>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204E3DE-CBBA-47F5-8D4B-F222D198A0C4}"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30</a:t>
            </a:fld>
            <a:endParaRPr lang="en-US" altLang="zh-C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RSA</a:t>
            </a:r>
            <a:r>
              <a:rPr lang="zh-CN" altLang="en-US" dirty="0" smtClean="0"/>
              <a:t>的实现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zh-CN" altLang="en-US" sz="3200" b="1" dirty="0" smtClean="0">
                    <a:solidFill>
                      <a:srgbClr val="692AA2"/>
                    </a:solidFill>
                    <a:latin typeface="Tahoma" pitchFamily="34" charset="0"/>
                  </a:rPr>
                  <a:t>如何快速的计算</a:t>
                </a:r>
                <a14:m>
                  <m:oMath xmlns:m="http://schemas.openxmlformats.org/officeDocument/2006/math">
                    <m:r>
                      <a:rPr lang="en-US" altLang="zh-CN" sz="3200" b="1" i="1" dirty="0" smtClean="0">
                        <a:solidFill>
                          <a:srgbClr val="692AA2"/>
                        </a:solidFill>
                        <a:latin typeface="Cambria Math"/>
                      </a:rPr>
                      <m:t>𝒂</m:t>
                    </m:r>
                    <m:r>
                      <a:rPr lang="en-US" altLang="zh-CN" sz="3200" b="1" i="1" baseline="30000" dirty="0" smtClean="0">
                        <a:solidFill>
                          <a:srgbClr val="692AA2"/>
                        </a:solidFill>
                        <a:latin typeface="Cambria Math"/>
                      </a:rPr>
                      <m:t>𝒎</m:t>
                    </m:r>
                    <m:r>
                      <a:rPr lang="en-US" altLang="zh-CN" sz="3200" b="1" i="1" dirty="0" smtClean="0">
                        <a:solidFill>
                          <a:srgbClr val="692AA2"/>
                        </a:solidFill>
                        <a:latin typeface="Cambria Math"/>
                      </a:rPr>
                      <m:t> (</m:t>
                    </m:r>
                    <m:r>
                      <a:rPr lang="en-US" altLang="zh-CN" sz="3200" b="1" i="1" dirty="0" smtClean="0">
                        <a:solidFill>
                          <a:srgbClr val="692AA2"/>
                        </a:solidFill>
                        <a:latin typeface="Cambria Math"/>
                      </a:rPr>
                      <m:t>𝒎𝒐𝒅</m:t>
                    </m:r>
                    <m:r>
                      <a:rPr lang="en-US" altLang="zh-CN" sz="3200" b="1" i="1" dirty="0" smtClean="0">
                        <a:solidFill>
                          <a:srgbClr val="692AA2"/>
                        </a:solidFill>
                        <a:latin typeface="Cambria Math"/>
                      </a:rPr>
                      <m:t> </m:t>
                    </m:r>
                    <m:r>
                      <a:rPr lang="en-US" altLang="zh-CN" sz="3200" b="1" i="1" dirty="0" smtClean="0">
                        <a:solidFill>
                          <a:srgbClr val="692AA2"/>
                        </a:solidFill>
                        <a:latin typeface="Cambria Math"/>
                      </a:rPr>
                      <m:t>𝒏</m:t>
                    </m:r>
                    <m:r>
                      <a:rPr lang="en-US" altLang="zh-CN" sz="3200" b="1" i="1" dirty="0" smtClean="0">
                        <a:solidFill>
                          <a:srgbClr val="692AA2"/>
                        </a:solidFill>
                        <a:latin typeface="Cambria Math"/>
                      </a:rPr>
                      <m:t>)</m:t>
                    </m:r>
                  </m:oMath>
                </a14:m>
                <a:r>
                  <a:rPr lang="zh-CN" altLang="en-US" sz="3200" b="1" dirty="0" smtClean="0">
                    <a:solidFill>
                      <a:srgbClr val="692AA2"/>
                    </a:solidFill>
                    <a:latin typeface="Tahoma" pitchFamily="34" charset="0"/>
                  </a:rPr>
                  <a:t>？</a:t>
                </a:r>
                <a:endParaRPr lang="en-US" altLang="zh-CN" sz="3200" b="1" dirty="0" smtClean="0">
                  <a:solidFill>
                    <a:srgbClr val="692AA2"/>
                  </a:solidFill>
                  <a:latin typeface="Tahoma" pitchFamily="34" charset="0"/>
                </a:endParaRPr>
              </a:p>
              <a:p>
                <a:pPr lvl="1" algn="just">
                  <a:spcBef>
                    <a:spcPct val="50000"/>
                  </a:spcBef>
                  <a:buFontTx/>
                  <a:buNone/>
                </a:pPr>
                <a:r>
                  <a:rPr kumimoji="1" lang="zh-CN" altLang="en-US" dirty="0" smtClean="0">
                    <a:latin typeface="宋体" pitchFamily="2" charset="-122"/>
                    <a:ea typeface="宋体" pitchFamily="2" charset="-122"/>
                  </a:rPr>
                  <a:t>将</a:t>
                </a:r>
                <a14:m>
                  <m:oMath xmlns:m="http://schemas.openxmlformats.org/officeDocument/2006/math">
                    <m:r>
                      <a:rPr kumimoji="1" lang="en-US" altLang="zh-CN" i="1" dirty="0" smtClean="0">
                        <a:latin typeface="Cambria Math"/>
                      </a:rPr>
                      <m:t>𝑚</m:t>
                    </m:r>
                  </m:oMath>
                </a14:m>
                <a:r>
                  <a:rPr kumimoji="1" lang="zh-CN" altLang="en-US" dirty="0" smtClean="0">
                    <a:latin typeface="宋体" pitchFamily="2" charset="-122"/>
                    <a:ea typeface="宋体" pitchFamily="2" charset="-122"/>
                  </a:rPr>
                  <a:t>表示为二进制形式</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a:rPr>
                          <m:t>𝑏</m:t>
                        </m:r>
                      </m:e>
                      <m:sub>
                        <m:r>
                          <a:rPr kumimoji="1" lang="en-US" altLang="zh-CN" b="0" i="1" dirty="0" smtClean="0">
                            <a:latin typeface="Cambria Math"/>
                          </a:rPr>
                          <m:t>𝑘</m:t>
                        </m:r>
                      </m:sub>
                    </m:sSub>
                    <m:sSub>
                      <m:sSubPr>
                        <m:ctrlPr>
                          <a:rPr kumimoji="1" lang="en-US" altLang="zh-CN" i="1" dirty="0" smtClean="0">
                            <a:latin typeface="Cambria Math" panose="02040503050406030204" pitchFamily="18" charset="0"/>
                          </a:rPr>
                        </m:ctrlPr>
                      </m:sSubPr>
                      <m:e>
                        <m:r>
                          <a:rPr kumimoji="1" lang="en-US" altLang="zh-CN" b="0" i="1" dirty="0" smtClean="0">
                            <a:latin typeface="Cambria Math"/>
                          </a:rPr>
                          <m:t>𝑏</m:t>
                        </m:r>
                      </m:e>
                      <m:sub>
                        <m:r>
                          <a:rPr kumimoji="1" lang="en-US" altLang="zh-CN" b="0" i="1" dirty="0" smtClean="0">
                            <a:latin typeface="Cambria Math"/>
                          </a:rPr>
                          <m:t>𝑘</m:t>
                        </m:r>
                        <m:r>
                          <a:rPr kumimoji="1" lang="en-US" altLang="zh-CN" b="0" i="1" dirty="0" smtClean="0">
                            <a:latin typeface="Cambria Math"/>
                          </a:rPr>
                          <m:t>−1</m:t>
                        </m:r>
                      </m:sub>
                    </m:sSub>
                    <m:r>
                      <a:rPr kumimoji="1" lang="en-US" altLang="zh-CN" i="1" dirty="0" smtClean="0">
                        <a:latin typeface="Cambria Math"/>
                      </a:rPr>
                      <m:t>…</m:t>
                    </m:r>
                    <m:r>
                      <a:rPr kumimoji="1" lang="en-US" altLang="zh-CN" i="1" dirty="0" smtClean="0">
                        <a:latin typeface="Cambria Math"/>
                      </a:rPr>
                      <m:t>𝑏</m:t>
                    </m:r>
                    <m:r>
                      <a:rPr kumimoji="1" lang="en-US" altLang="zh-CN" i="1" baseline="-30000" dirty="0" smtClean="0">
                        <a:latin typeface="Cambria Math"/>
                      </a:rPr>
                      <m:t>0</m:t>
                    </m:r>
                  </m:oMath>
                </a14:m>
                <a:r>
                  <a:rPr kumimoji="1" lang="en-US" altLang="zh-CN" dirty="0" smtClean="0">
                    <a:latin typeface="宋体" pitchFamily="2" charset="-122"/>
                    <a:ea typeface="宋体" pitchFamily="2" charset="-122"/>
                  </a:rPr>
                  <a:t>，</a:t>
                </a:r>
                <a:r>
                  <a:rPr kumimoji="1" lang="zh-CN" altLang="en-US" dirty="0" smtClean="0">
                    <a:latin typeface="宋体" pitchFamily="2" charset="-122"/>
                    <a:ea typeface="宋体" pitchFamily="2" charset="-122"/>
                  </a:rPr>
                  <a:t>即：</a:t>
                </a:r>
                <a:endParaRPr kumimoji="1" lang="en-US" altLang="zh-CN" dirty="0" smtClean="0">
                  <a:latin typeface="宋体" pitchFamily="2" charset="-122"/>
                  <a:ea typeface="宋体" pitchFamily="2" charset="-122"/>
                </a:endParaRPr>
              </a:p>
              <a:p>
                <a:pPr lvl="1" algn="just">
                  <a:spcBef>
                    <a:spcPct val="50000"/>
                  </a:spcBef>
                  <a:buFontTx/>
                  <a:buNone/>
                </a:pPr>
                <a:endParaRPr kumimoji="1" lang="zh-CN" altLang="en-US" sz="1200" dirty="0" smtClean="0">
                  <a:latin typeface="宋体" pitchFamily="2" charset="-122"/>
                  <a:ea typeface="宋体" pitchFamily="2" charset="-122"/>
                </a:endParaRPr>
              </a:p>
              <a:p>
                <a:pPr lvl="1" algn="ctr">
                  <a:spcBef>
                    <a:spcPct val="50000"/>
                  </a:spcBef>
                  <a:buFontTx/>
                  <a:buNone/>
                </a:pPr>
                <a14:m>
                  <m:oMathPara xmlns:m="http://schemas.openxmlformats.org/officeDocument/2006/math">
                    <m:oMathParaPr>
                      <m:jc m:val="centerGroup"/>
                    </m:oMathParaPr>
                    <m:oMath xmlns:m="http://schemas.openxmlformats.org/officeDocument/2006/math">
                      <m:r>
                        <a:rPr kumimoji="1" lang="en-US" altLang="zh-CN" b="1" i="1" dirty="0" smtClean="0">
                          <a:solidFill>
                            <a:srgbClr val="FF0000"/>
                          </a:solidFill>
                          <a:latin typeface="Cambria Math"/>
                        </a:rPr>
                        <m:t>𝒎</m:t>
                      </m:r>
                      <m:r>
                        <a:rPr kumimoji="1" lang="en-US" altLang="zh-CN" b="1" i="1" dirty="0" smtClean="0">
                          <a:solidFill>
                            <a:srgbClr val="FF0000"/>
                          </a:solidFill>
                          <a:latin typeface="Cambria Math"/>
                        </a:rPr>
                        <m:t>=</m:t>
                      </m:r>
                      <m:sSub>
                        <m:sSubPr>
                          <m:ctrlPr>
                            <a:rPr kumimoji="1" lang="en-US" altLang="zh-CN" b="1" i="1" dirty="0">
                              <a:solidFill>
                                <a:srgbClr val="FF0000"/>
                              </a:solidFill>
                              <a:latin typeface="Cambria Math" panose="02040503050406030204" pitchFamily="18" charset="0"/>
                            </a:rPr>
                          </m:ctrlPr>
                        </m:sSubPr>
                        <m:e>
                          <m:r>
                            <a:rPr kumimoji="1" lang="en-US" altLang="zh-CN" b="1" i="1" dirty="0">
                              <a:solidFill>
                                <a:srgbClr val="FF0000"/>
                              </a:solidFill>
                              <a:latin typeface="Cambria Math"/>
                            </a:rPr>
                            <m:t>𝒃</m:t>
                          </m:r>
                        </m:e>
                        <m:sub>
                          <m:r>
                            <a:rPr kumimoji="1" lang="en-US" altLang="zh-CN" b="1" i="1" dirty="0">
                              <a:solidFill>
                                <a:srgbClr val="FF0000"/>
                              </a:solidFill>
                              <a:latin typeface="Cambria Math"/>
                            </a:rPr>
                            <m:t>𝒌</m:t>
                          </m:r>
                        </m:sub>
                      </m:sSub>
                      <m:r>
                        <a:rPr kumimoji="1" lang="en-US" altLang="zh-CN" b="1" i="1" dirty="0" smtClean="0">
                          <a:solidFill>
                            <a:srgbClr val="FF0000"/>
                          </a:solidFill>
                          <a:latin typeface="Cambria Math"/>
                        </a:rPr>
                        <m:t>𝟐</m:t>
                      </m:r>
                      <m:r>
                        <a:rPr kumimoji="1" lang="en-US" altLang="zh-CN" b="1" i="1" baseline="30000" dirty="0" smtClean="0">
                          <a:solidFill>
                            <a:srgbClr val="FF0000"/>
                          </a:solidFill>
                          <a:latin typeface="Cambria Math"/>
                        </a:rPr>
                        <m:t>𝒌</m:t>
                      </m:r>
                      <m:r>
                        <a:rPr kumimoji="1" lang="en-US" altLang="zh-CN" b="1" i="1" dirty="0" smtClean="0">
                          <a:solidFill>
                            <a:srgbClr val="FF0000"/>
                          </a:solidFill>
                          <a:latin typeface="Cambria Math"/>
                        </a:rPr>
                        <m:t>+</m:t>
                      </m:r>
                      <m:sSub>
                        <m:sSubPr>
                          <m:ctrlPr>
                            <a:rPr kumimoji="1" lang="en-US" altLang="zh-CN" b="1" i="1" dirty="0" smtClean="0">
                              <a:solidFill>
                                <a:srgbClr val="FF0000"/>
                              </a:solidFill>
                              <a:latin typeface="Cambria Math" panose="02040503050406030204" pitchFamily="18" charset="0"/>
                            </a:rPr>
                          </m:ctrlPr>
                        </m:sSubPr>
                        <m:e>
                          <m:r>
                            <a:rPr kumimoji="1" lang="en-US" altLang="zh-CN" b="1" i="1" dirty="0" smtClean="0">
                              <a:solidFill>
                                <a:srgbClr val="FF0000"/>
                              </a:solidFill>
                              <a:latin typeface="Cambria Math"/>
                            </a:rPr>
                            <m:t>𝒃</m:t>
                          </m:r>
                        </m:e>
                        <m:sub>
                          <m:r>
                            <a:rPr kumimoji="1" lang="en-US" altLang="zh-CN" b="1" i="1" dirty="0" smtClean="0">
                              <a:solidFill>
                                <a:srgbClr val="FF0000"/>
                              </a:solidFill>
                              <a:latin typeface="Cambria Math"/>
                            </a:rPr>
                            <m:t>𝒌</m:t>
                          </m:r>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𝟏</m:t>
                          </m:r>
                        </m:sub>
                      </m:sSub>
                      <m:sSup>
                        <m:sSupPr>
                          <m:ctrlPr>
                            <a:rPr kumimoji="1" lang="en-US" altLang="zh-CN" b="1" i="1" dirty="0" smtClean="0">
                              <a:solidFill>
                                <a:srgbClr val="FF0000"/>
                              </a:solidFill>
                              <a:latin typeface="Cambria Math" panose="02040503050406030204" pitchFamily="18" charset="0"/>
                            </a:rPr>
                          </m:ctrlPr>
                        </m:sSupPr>
                        <m:e>
                          <m:r>
                            <a:rPr kumimoji="1" lang="en-US" altLang="zh-CN" b="1" i="1" dirty="0" smtClean="0">
                              <a:solidFill>
                                <a:srgbClr val="FF0000"/>
                              </a:solidFill>
                              <a:latin typeface="Cambria Math"/>
                            </a:rPr>
                            <m:t>𝟐</m:t>
                          </m:r>
                        </m:e>
                        <m:sup>
                          <m:r>
                            <a:rPr kumimoji="1" lang="en-US" altLang="zh-CN" b="1" i="1" dirty="0" smtClean="0">
                              <a:solidFill>
                                <a:srgbClr val="FF0000"/>
                              </a:solidFill>
                              <a:latin typeface="Cambria Math"/>
                            </a:rPr>
                            <m:t>𝒌</m:t>
                          </m:r>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𝟏</m:t>
                          </m:r>
                        </m:sup>
                      </m:sSup>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𝒃</m:t>
                      </m:r>
                      <m:r>
                        <a:rPr kumimoji="1" lang="en-US" altLang="zh-CN" b="1" i="1" baseline="-30000" dirty="0" smtClean="0">
                          <a:solidFill>
                            <a:srgbClr val="FF0000"/>
                          </a:solidFill>
                          <a:latin typeface="Cambria Math"/>
                        </a:rPr>
                        <m:t>𝟏</m:t>
                      </m:r>
                      <m:r>
                        <a:rPr kumimoji="1" lang="en-US" altLang="zh-CN" b="1" i="1" dirty="0" smtClean="0">
                          <a:solidFill>
                            <a:srgbClr val="FF0000"/>
                          </a:solidFill>
                          <a:latin typeface="Cambria Math"/>
                        </a:rPr>
                        <m:t>𝟐</m:t>
                      </m:r>
                      <m:r>
                        <a:rPr kumimoji="1" lang="en-US" altLang="zh-CN" b="1" i="1" dirty="0" smtClean="0">
                          <a:solidFill>
                            <a:srgbClr val="FF0000"/>
                          </a:solidFill>
                          <a:latin typeface="Cambria Math"/>
                        </a:rPr>
                        <m:t>+</m:t>
                      </m:r>
                      <m:r>
                        <a:rPr kumimoji="1" lang="en-US" altLang="zh-CN" b="1" i="1" dirty="0" smtClean="0">
                          <a:solidFill>
                            <a:srgbClr val="FF0000"/>
                          </a:solidFill>
                          <a:latin typeface="Cambria Math"/>
                        </a:rPr>
                        <m:t>𝒃</m:t>
                      </m:r>
                      <m:r>
                        <a:rPr kumimoji="1" lang="en-US" altLang="zh-CN" b="1" i="1" baseline="-30000" dirty="0" smtClean="0">
                          <a:solidFill>
                            <a:srgbClr val="FF0000"/>
                          </a:solidFill>
                          <a:latin typeface="Cambria Math"/>
                        </a:rPr>
                        <m:t>𝟎</m:t>
                      </m:r>
                    </m:oMath>
                  </m:oMathPara>
                </a14:m>
                <a:endParaRPr kumimoji="1" lang="en-US" altLang="zh-CN" b="1" baseline="-30000" dirty="0" smtClean="0">
                  <a:solidFill>
                    <a:srgbClr val="FF0000"/>
                  </a:solidFill>
                  <a:latin typeface="宋体" pitchFamily="2" charset="-122"/>
                  <a:ea typeface="宋体" pitchFamily="2" charset="-122"/>
                </a:endParaRPr>
              </a:p>
              <a:p>
                <a:pPr lvl="1" algn="ctr">
                  <a:spcBef>
                    <a:spcPct val="50000"/>
                  </a:spcBef>
                  <a:buFontTx/>
                  <a:buNone/>
                </a:pPr>
                <a:endParaRPr kumimoji="1" lang="en-US" altLang="zh-CN" sz="1200" dirty="0" smtClean="0">
                  <a:latin typeface="宋体" pitchFamily="2" charset="-122"/>
                  <a:ea typeface="宋体" pitchFamily="2" charset="-122"/>
                </a:endParaRPr>
              </a:p>
              <a:p>
                <a:pPr lvl="1" algn="just">
                  <a:spcBef>
                    <a:spcPct val="50000"/>
                  </a:spcBef>
                  <a:buFontTx/>
                  <a:buNone/>
                </a:pPr>
                <a:r>
                  <a:rPr kumimoji="1" lang="zh-CN" altLang="en-US" dirty="0" smtClean="0">
                    <a:latin typeface="宋体" pitchFamily="2" charset="-122"/>
                    <a:ea typeface="宋体" pitchFamily="2" charset="-122"/>
                  </a:rPr>
                  <a:t>如：</a:t>
                </a:r>
                <a14:m>
                  <m:oMath xmlns:m="http://schemas.openxmlformats.org/officeDocument/2006/math">
                    <m:r>
                      <a:rPr kumimoji="1" lang="zh-CN" altLang="en-US" i="1" dirty="0" smtClean="0">
                        <a:latin typeface="Cambria Math"/>
                      </a:rPr>
                      <m:t>19=</m:t>
                    </m:r>
                    <m:r>
                      <a:rPr kumimoji="1" lang="zh-CN" altLang="en-US" i="1" dirty="0" smtClean="0">
                        <a:solidFill>
                          <a:srgbClr val="FF0000"/>
                        </a:solidFill>
                        <a:latin typeface="Cambria Math"/>
                      </a:rPr>
                      <m:t>1</m:t>
                    </m:r>
                    <m:r>
                      <a:rPr kumimoji="1" lang="zh-CN" altLang="en-US" i="1" dirty="0" smtClean="0">
                        <a:latin typeface="Cambria Math"/>
                      </a:rPr>
                      <m:t>×2</m:t>
                    </m:r>
                    <m:r>
                      <a:rPr kumimoji="1" lang="zh-CN" altLang="en-US" i="1" baseline="30000" dirty="0" smtClean="0">
                        <a:latin typeface="Cambria Math"/>
                      </a:rPr>
                      <m:t>4</m:t>
                    </m:r>
                    <m:r>
                      <a:rPr kumimoji="1" lang="zh-CN" altLang="en-US" i="1" dirty="0" smtClean="0">
                        <a:latin typeface="Cambria Math"/>
                      </a:rPr>
                      <m:t>+</m:t>
                    </m:r>
                    <m:r>
                      <a:rPr kumimoji="1" lang="zh-CN" altLang="en-US" i="1" dirty="0" smtClean="0">
                        <a:solidFill>
                          <a:srgbClr val="FF0000"/>
                        </a:solidFill>
                        <a:latin typeface="Cambria Math"/>
                      </a:rPr>
                      <m:t>0</m:t>
                    </m:r>
                    <m:r>
                      <a:rPr kumimoji="1" lang="zh-CN" altLang="en-US" i="1" dirty="0" smtClean="0">
                        <a:latin typeface="Cambria Math"/>
                      </a:rPr>
                      <m:t>×2</m:t>
                    </m:r>
                    <m:r>
                      <a:rPr kumimoji="1" lang="zh-CN" altLang="en-US" i="1" baseline="30000" dirty="0" smtClean="0">
                        <a:latin typeface="Cambria Math"/>
                      </a:rPr>
                      <m:t>3</m:t>
                    </m:r>
                    <m:r>
                      <a:rPr kumimoji="1" lang="zh-CN" altLang="en-US" i="1" dirty="0" smtClean="0">
                        <a:latin typeface="Cambria Math"/>
                      </a:rPr>
                      <m:t>+</m:t>
                    </m:r>
                    <m:r>
                      <a:rPr kumimoji="1" lang="zh-CN" altLang="en-US" i="1" dirty="0" smtClean="0">
                        <a:solidFill>
                          <a:srgbClr val="FF0000"/>
                        </a:solidFill>
                        <a:latin typeface="Cambria Math"/>
                      </a:rPr>
                      <m:t>0</m:t>
                    </m:r>
                    <m:r>
                      <a:rPr kumimoji="1" lang="zh-CN" altLang="en-US" i="1" dirty="0" smtClean="0">
                        <a:latin typeface="Cambria Math"/>
                      </a:rPr>
                      <m:t>×2</m:t>
                    </m:r>
                    <m:r>
                      <a:rPr kumimoji="1" lang="zh-CN" altLang="en-US" i="1" baseline="30000" dirty="0" smtClean="0">
                        <a:latin typeface="Cambria Math"/>
                      </a:rPr>
                      <m:t>2</m:t>
                    </m:r>
                    <m:r>
                      <a:rPr kumimoji="1" lang="zh-CN" altLang="en-US" i="1" dirty="0" smtClean="0">
                        <a:latin typeface="Cambria Math"/>
                      </a:rPr>
                      <m:t>+</m:t>
                    </m:r>
                    <m:r>
                      <a:rPr kumimoji="1" lang="zh-CN" altLang="en-US" i="1" dirty="0" smtClean="0">
                        <a:solidFill>
                          <a:srgbClr val="FF0000"/>
                        </a:solidFill>
                        <a:latin typeface="Cambria Math"/>
                      </a:rPr>
                      <m:t>1</m:t>
                    </m:r>
                    <m:r>
                      <a:rPr kumimoji="1" lang="zh-CN" altLang="en-US" i="1" dirty="0" smtClean="0">
                        <a:latin typeface="Cambria Math"/>
                      </a:rPr>
                      <m:t>×2</m:t>
                    </m:r>
                    <m:r>
                      <a:rPr kumimoji="1" lang="zh-CN" altLang="en-US" i="1" baseline="30000" dirty="0" smtClean="0">
                        <a:latin typeface="Cambria Math"/>
                      </a:rPr>
                      <m:t>1</m:t>
                    </m:r>
                    <m:r>
                      <a:rPr kumimoji="1" lang="zh-CN" altLang="en-US" i="1" dirty="0" smtClean="0">
                        <a:latin typeface="Cambria Math"/>
                      </a:rPr>
                      <m:t>+</m:t>
                    </m:r>
                    <m:r>
                      <a:rPr kumimoji="1" lang="zh-CN" altLang="en-US" i="1" dirty="0" smtClean="0">
                        <a:solidFill>
                          <a:srgbClr val="FF0000"/>
                        </a:solidFill>
                        <a:latin typeface="Cambria Math"/>
                      </a:rPr>
                      <m:t>1</m:t>
                    </m:r>
                    <m:r>
                      <a:rPr kumimoji="1" lang="zh-CN" altLang="en-US" i="1" dirty="0" smtClean="0">
                        <a:latin typeface="Cambria Math"/>
                      </a:rPr>
                      <m:t>×2</m:t>
                    </m:r>
                    <m:r>
                      <a:rPr kumimoji="1" lang="zh-CN" altLang="en-US" i="1" baseline="30000" dirty="0" smtClean="0">
                        <a:latin typeface="Cambria Math"/>
                      </a:rPr>
                      <m:t>0</m:t>
                    </m:r>
                  </m:oMath>
                </a14:m>
                <a:r>
                  <a:rPr kumimoji="1" lang="zh-CN" altLang="en-US" dirty="0" smtClean="0">
                    <a:latin typeface="宋体" pitchFamily="2" charset="-122"/>
                    <a:ea typeface="宋体" pitchFamily="2" charset="-122"/>
                  </a:rPr>
                  <a:t>，</a:t>
                </a:r>
                <a:endParaRPr kumimoji="1" lang="en-US" altLang="zh-CN" dirty="0" smtClean="0">
                  <a:latin typeface="宋体" pitchFamily="2" charset="-122"/>
                  <a:ea typeface="宋体" pitchFamily="2" charset="-122"/>
                </a:endParaRPr>
              </a:p>
              <a:p>
                <a:pPr lvl="1" algn="just">
                  <a:spcBef>
                    <a:spcPct val="50000"/>
                  </a:spcBef>
                  <a:buFontTx/>
                  <a:buNone/>
                </a:pPr>
                <a:r>
                  <a:rPr kumimoji="1" lang="zh-CN" altLang="en-US" dirty="0" smtClean="0">
                    <a:latin typeface="宋体" pitchFamily="2" charset="-122"/>
                    <a:ea typeface="宋体" pitchFamily="2" charset="-122"/>
                  </a:rPr>
                  <a:t>所以：</a:t>
                </a:r>
              </a:p>
              <a:p>
                <a:pPr lvl="1" algn="ctr">
                  <a:spcBef>
                    <a:spcPct val="50000"/>
                  </a:spcBef>
                  <a:buFontTx/>
                  <a:buNone/>
                </a:pPr>
                <a14:m>
                  <m:oMathPara xmlns:m="http://schemas.openxmlformats.org/officeDocument/2006/math">
                    <m:oMathParaPr>
                      <m:jc m:val="centerGroup"/>
                    </m:oMathParaPr>
                    <m:oMath xmlns:m="http://schemas.openxmlformats.org/officeDocument/2006/math">
                      <m:r>
                        <a:rPr kumimoji="1" lang="en-US" altLang="zh-CN" i="1" dirty="0" smtClean="0">
                          <a:latin typeface="Cambria Math"/>
                        </a:rPr>
                        <m:t>𝑎</m:t>
                      </m:r>
                      <m:r>
                        <a:rPr kumimoji="1" lang="en-US" altLang="zh-CN" i="1" baseline="30000" dirty="0" smtClean="0">
                          <a:latin typeface="Cambria Math"/>
                        </a:rPr>
                        <m:t>19</m:t>
                      </m:r>
                      <m:r>
                        <a:rPr kumimoji="1" lang="en-US" altLang="zh-CN" i="1" dirty="0" smtClean="0">
                          <a:latin typeface="Cambria Math"/>
                        </a:rPr>
                        <m:t>=(((( </m:t>
                      </m:r>
                      <m:r>
                        <a:rPr kumimoji="1" lang="en-US" altLang="zh-CN" i="1" dirty="0" smtClean="0">
                          <a:latin typeface="Cambria Math"/>
                        </a:rPr>
                        <m:t>𝑎</m:t>
                      </m:r>
                      <m:r>
                        <a:rPr kumimoji="1" lang="en-US" altLang="zh-CN" i="1" baseline="30000" dirty="0" smtClean="0">
                          <a:solidFill>
                            <a:srgbClr val="FF0000"/>
                          </a:solidFill>
                          <a:latin typeface="Cambria Math"/>
                        </a:rPr>
                        <m:t>1</m:t>
                      </m:r>
                      <m:r>
                        <a:rPr kumimoji="1" lang="en-US" altLang="zh-CN" i="1" dirty="0" smtClean="0">
                          <a:latin typeface="Cambria Math"/>
                        </a:rPr>
                        <m:t>)</m:t>
                      </m:r>
                      <m:r>
                        <a:rPr kumimoji="1" lang="en-US" altLang="zh-CN" i="1" baseline="30000" dirty="0" smtClean="0">
                          <a:latin typeface="Cambria Math"/>
                        </a:rPr>
                        <m:t>2</m:t>
                      </m:r>
                      <m:r>
                        <a:rPr kumimoji="1" lang="en-US" altLang="zh-CN" i="1" dirty="0" smtClean="0">
                          <a:latin typeface="Cambria Math"/>
                        </a:rPr>
                        <m:t> </m:t>
                      </m:r>
                      <m:r>
                        <a:rPr kumimoji="1" lang="en-US" altLang="zh-CN" i="1" dirty="0" smtClean="0">
                          <a:latin typeface="Cambria Math"/>
                        </a:rPr>
                        <m:t>𝑎</m:t>
                      </m:r>
                      <m:r>
                        <a:rPr kumimoji="1" lang="en-US" altLang="zh-CN" i="1" baseline="30000" dirty="0" smtClean="0">
                          <a:solidFill>
                            <a:srgbClr val="FF0000"/>
                          </a:solidFill>
                          <a:latin typeface="Cambria Math"/>
                        </a:rPr>
                        <m:t>0</m:t>
                      </m:r>
                      <m:r>
                        <a:rPr kumimoji="1" lang="en-US" altLang="zh-CN" i="1" dirty="0" smtClean="0">
                          <a:latin typeface="Cambria Math"/>
                        </a:rPr>
                        <m:t>)</m:t>
                      </m:r>
                      <m:r>
                        <a:rPr kumimoji="1" lang="en-US" altLang="zh-CN" i="1" baseline="30000" dirty="0" smtClean="0">
                          <a:latin typeface="Cambria Math"/>
                        </a:rPr>
                        <m:t>2</m:t>
                      </m:r>
                      <m:r>
                        <a:rPr kumimoji="1" lang="en-US" altLang="zh-CN" i="1" dirty="0" smtClean="0">
                          <a:latin typeface="Cambria Math"/>
                        </a:rPr>
                        <m:t> </m:t>
                      </m:r>
                      <m:r>
                        <a:rPr kumimoji="1" lang="en-US" altLang="zh-CN" i="1" dirty="0" smtClean="0">
                          <a:latin typeface="Cambria Math"/>
                        </a:rPr>
                        <m:t>𝑎</m:t>
                      </m:r>
                      <m:r>
                        <a:rPr kumimoji="1" lang="en-US" altLang="zh-CN" i="1" baseline="30000" dirty="0" smtClean="0">
                          <a:solidFill>
                            <a:srgbClr val="FF0000"/>
                          </a:solidFill>
                          <a:latin typeface="Cambria Math"/>
                        </a:rPr>
                        <m:t>0</m:t>
                      </m:r>
                      <m:r>
                        <a:rPr kumimoji="1" lang="en-US" altLang="zh-CN" i="1" dirty="0" smtClean="0">
                          <a:latin typeface="Cambria Math"/>
                        </a:rPr>
                        <m:t>)</m:t>
                      </m:r>
                      <m:r>
                        <a:rPr kumimoji="1" lang="en-US" altLang="zh-CN" i="1" baseline="30000" dirty="0" smtClean="0">
                          <a:latin typeface="Cambria Math"/>
                        </a:rPr>
                        <m:t>2</m:t>
                      </m:r>
                      <m:r>
                        <a:rPr kumimoji="1" lang="en-US" altLang="zh-CN" i="1" dirty="0" smtClean="0">
                          <a:latin typeface="Cambria Math"/>
                        </a:rPr>
                        <m:t> </m:t>
                      </m:r>
                      <m:r>
                        <a:rPr kumimoji="1" lang="en-US" altLang="zh-CN" i="1" dirty="0" smtClean="0">
                          <a:latin typeface="Cambria Math"/>
                        </a:rPr>
                        <m:t>𝑎</m:t>
                      </m:r>
                      <m:r>
                        <a:rPr kumimoji="1" lang="en-US" altLang="zh-CN" i="1" baseline="30000" dirty="0" smtClean="0">
                          <a:solidFill>
                            <a:srgbClr val="FF0000"/>
                          </a:solidFill>
                          <a:latin typeface="Cambria Math"/>
                        </a:rPr>
                        <m:t>1</m:t>
                      </m:r>
                      <m:r>
                        <a:rPr kumimoji="1" lang="en-US" altLang="zh-CN" i="1" dirty="0" smtClean="0">
                          <a:latin typeface="Cambria Math"/>
                        </a:rPr>
                        <m:t>)</m:t>
                      </m:r>
                      <m:r>
                        <a:rPr kumimoji="1" lang="en-US" altLang="zh-CN" i="1" baseline="30000" dirty="0" smtClean="0">
                          <a:latin typeface="Cambria Math"/>
                        </a:rPr>
                        <m:t>2</m:t>
                      </m:r>
                      <m:r>
                        <a:rPr kumimoji="1" lang="en-US" altLang="zh-CN" i="1" dirty="0" smtClean="0">
                          <a:latin typeface="Cambria Math"/>
                        </a:rPr>
                        <m:t> </m:t>
                      </m:r>
                      <m:r>
                        <a:rPr kumimoji="1" lang="en-US" altLang="zh-CN" i="1" dirty="0" smtClean="0">
                          <a:latin typeface="Cambria Math"/>
                        </a:rPr>
                        <m:t>𝑎</m:t>
                      </m:r>
                      <m:r>
                        <a:rPr kumimoji="1" lang="en-US" altLang="zh-CN" i="1" baseline="30000" dirty="0" smtClean="0">
                          <a:solidFill>
                            <a:srgbClr val="FF0000"/>
                          </a:solidFill>
                          <a:latin typeface="Cambria Math"/>
                        </a:rPr>
                        <m:t>1</m:t>
                      </m:r>
                    </m:oMath>
                  </m:oMathPara>
                </a14:m>
                <a:endParaRPr kumimoji="1" lang="en-US" altLang="zh-CN" baseline="30000" dirty="0" smtClean="0">
                  <a:solidFill>
                    <a:srgbClr val="FF0000"/>
                  </a:solidFill>
                  <a:latin typeface="宋体" pitchFamily="2" charset="-122"/>
                  <a:ea typeface="宋体" pitchFamily="2" charset="-122"/>
                </a:endParaRPr>
              </a:p>
              <a:p>
                <a:pPr lvl="1">
                  <a:spcBef>
                    <a:spcPct val="50000"/>
                  </a:spcBef>
                  <a:buFontTx/>
                  <a:buNone/>
                </a:pPr>
                <a:r>
                  <a:rPr kumimoji="1" lang="zh-CN" altLang="en-US" b="1" dirty="0" smtClean="0">
                    <a:solidFill>
                      <a:srgbClr val="FF0000"/>
                    </a:solidFill>
                    <a:latin typeface="宋体" pitchFamily="2" charset="-122"/>
                    <a:ea typeface="宋体" pitchFamily="2" charset="-122"/>
                  </a:rPr>
                  <a:t>注意：</a:t>
                </a:r>
                <a:r>
                  <a:rPr kumimoji="1" lang="zh-CN" altLang="en-US" dirty="0" smtClean="0">
                    <a:latin typeface="宋体" pitchFamily="2" charset="-122"/>
                    <a:ea typeface="宋体" pitchFamily="2" charset="-122"/>
                  </a:rPr>
                  <a:t>所有的乘法或乘方运算之后都有一个模运算</a:t>
                </a:r>
                <a:endParaRPr lang="zh-CN" altLang="en-US" dirty="0">
                  <a:latin typeface="宋体" pitchFamily="2" charset="-122"/>
                  <a:ea typeface="宋体"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cstate="print"/>
                <a:stretch>
                  <a:fillRect l="-1630" t="-209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7685035-D9D8-4BED-B311-0DAB86DAE78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arn(inVertical)">
                                      <p:cBhvr>
                                        <p:cTn id="19" dur="500"/>
                                        <p:tgtEl>
                                          <p:spTgt spid="3">
                                            <p:txEl>
                                              <p:pRg st="7" end="7"/>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arn(inVertic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ahoma" pitchFamily="34" charset="0"/>
              </a:rPr>
              <a:t>RSA</a:t>
            </a:r>
            <a:r>
              <a:rPr lang="zh-CN" altLang="en-US" dirty="0" smtClean="0">
                <a:latin typeface="Tahoma" pitchFamily="34" charset="0"/>
              </a:rPr>
              <a:t>的安全性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zh-CN" altLang="en-US" sz="2400" dirty="0" smtClean="0">
                    <a:solidFill>
                      <a:srgbClr val="0000FF"/>
                    </a:solidFill>
                    <a:latin typeface="Tahoma" pitchFamily="34" charset="0"/>
                  </a:rPr>
                  <a:t>为什么要保密</a:t>
                </a:r>
                <a14:m>
                  <m:oMath xmlns:m="http://schemas.openxmlformats.org/officeDocument/2006/math">
                    <m:r>
                      <a:rPr lang="en-US" altLang="zh-CN" sz="2400" i="1" dirty="0" smtClean="0">
                        <a:solidFill>
                          <a:srgbClr val="0000FF"/>
                        </a:solidFill>
                        <a:latin typeface="Cambria Math"/>
                      </a:rPr>
                      <m:t>𝑝</m:t>
                    </m:r>
                    <m:r>
                      <a:rPr lang="en-US" altLang="zh-CN" sz="2400" i="1" dirty="0" smtClean="0">
                        <a:solidFill>
                          <a:srgbClr val="0000FF"/>
                        </a:solidFill>
                        <a:latin typeface="Cambria Math"/>
                      </a:rPr>
                      <m:t>, </m:t>
                    </m:r>
                    <m:r>
                      <a:rPr lang="en-US" altLang="zh-CN" sz="2400" i="1" dirty="0" smtClean="0">
                        <a:solidFill>
                          <a:srgbClr val="0000FF"/>
                        </a:solidFill>
                        <a:latin typeface="Cambria Math"/>
                      </a:rPr>
                      <m:t>𝑞</m:t>
                    </m:r>
                  </m:oMath>
                </a14:m>
                <a:r>
                  <a:rPr lang="en-US" altLang="zh-CN" sz="2400" dirty="0" smtClean="0">
                    <a:solidFill>
                      <a:srgbClr val="0000FF"/>
                    </a:solidFill>
                    <a:latin typeface="Tahoma" pitchFamily="34" charset="0"/>
                  </a:rPr>
                  <a:t>?</a:t>
                </a:r>
              </a:p>
              <a:p>
                <a:pPr eaLnBrk="1" hangingPunct="1">
                  <a:spcBef>
                    <a:spcPct val="50000"/>
                  </a:spcBef>
                  <a:buFontTx/>
                  <a:buNone/>
                </a:pPr>
                <a:r>
                  <a:rPr kumimoji="1" lang="zh-CN" altLang="en-US" sz="2400" dirty="0" smtClean="0">
                    <a:latin typeface="Tahoma" pitchFamily="34" charset="0"/>
                  </a:rPr>
                  <a:t> 　已知</a:t>
                </a:r>
                <a14:m>
                  <m:oMath xmlns:m="http://schemas.openxmlformats.org/officeDocument/2006/math">
                    <m:r>
                      <a:rPr kumimoji="1" lang="en-US" altLang="zh-CN" sz="2400" i="1" dirty="0" smtClean="0">
                        <a:latin typeface="Cambria Math"/>
                      </a:rPr>
                      <m:t>𝑝</m:t>
                    </m:r>
                    <m:r>
                      <a:rPr kumimoji="1" lang="en-US" altLang="zh-CN" sz="2400" i="1" dirty="0" smtClean="0">
                        <a:latin typeface="Cambria Math"/>
                      </a:rPr>
                      <m:t>, </m:t>
                    </m:r>
                    <m:r>
                      <a:rPr kumimoji="1" lang="en-US" altLang="zh-CN" sz="2400" i="1" dirty="0" smtClean="0">
                        <a:latin typeface="Cambria Math"/>
                      </a:rPr>
                      <m:t>𝑞</m:t>
                    </m:r>
                  </m:oMath>
                </a14:m>
                <a:r>
                  <a:rPr kumimoji="1" lang="zh-CN" altLang="en-US" sz="2400" dirty="0" smtClean="0">
                    <a:latin typeface="Tahoma" pitchFamily="34" charset="0"/>
                  </a:rPr>
                  <a:t>，就可以算出</a:t>
                </a:r>
                <a:r>
                  <a:rPr kumimoji="1" lang="en-US" altLang="zh-CN" sz="2400" dirty="0" smtClean="0">
                    <a:latin typeface="Tahoma" pitchFamily="34" charset="0"/>
                  </a:rPr>
                  <a:t>Euler</a:t>
                </a:r>
                <a:r>
                  <a:rPr kumimoji="1" lang="zh-CN" altLang="en-US" sz="2400" dirty="0" smtClean="0">
                    <a:latin typeface="Tahoma" pitchFamily="34" charset="0"/>
                  </a:rPr>
                  <a:t>函数</a:t>
                </a:r>
                <a14:m>
                  <m:oMath xmlns:m="http://schemas.openxmlformats.org/officeDocument/2006/math">
                    <m:r>
                      <a:rPr kumimoji="1" lang="zh-CN" altLang="en-US" sz="2400" i="1" dirty="0" smtClean="0">
                        <a:latin typeface="Cambria Math"/>
                        <a:sym typeface="Symbol" pitchFamily="18" charset="2"/>
                      </a:rPr>
                      <m:t></m:t>
                    </m:r>
                    <m:r>
                      <a:rPr kumimoji="1" lang="zh-CN" altLang="en-US" sz="2400" i="1" dirty="0" smtClean="0">
                        <a:latin typeface="Cambria Math"/>
                      </a:rPr>
                      <m:t>(</m:t>
                    </m:r>
                    <m:r>
                      <a:rPr kumimoji="1" lang="en-US" altLang="zh-CN" sz="2400" i="1" dirty="0" smtClean="0">
                        <a:latin typeface="Cambria Math"/>
                      </a:rPr>
                      <m:t>𝑛</m:t>
                    </m:r>
                    <m:r>
                      <a:rPr kumimoji="1" lang="en-US" altLang="zh-CN" sz="2400" i="1" dirty="0" smtClean="0">
                        <a:latin typeface="Cambria Math"/>
                      </a:rPr>
                      <m:t>)=(</m:t>
                    </m:r>
                    <m:r>
                      <a:rPr kumimoji="1" lang="en-US" altLang="zh-CN" sz="2400" i="1" dirty="0" smtClean="0">
                        <a:latin typeface="Cambria Math"/>
                      </a:rPr>
                      <m:t>𝑝</m:t>
                    </m:r>
                    <m:r>
                      <a:rPr kumimoji="1" lang="en-US" altLang="zh-CN" sz="2400" i="1" dirty="0" smtClean="0">
                        <a:latin typeface="Cambria Math"/>
                      </a:rPr>
                      <m:t>−1)(</m:t>
                    </m:r>
                    <m:r>
                      <a:rPr kumimoji="1" lang="en-US" altLang="zh-CN" sz="2400" i="1" dirty="0" smtClean="0">
                        <a:latin typeface="Cambria Math"/>
                      </a:rPr>
                      <m:t>𝑞</m:t>
                    </m:r>
                    <m:r>
                      <a:rPr kumimoji="1" lang="en-US" altLang="zh-CN" sz="2400" i="1" dirty="0" smtClean="0">
                        <a:latin typeface="Cambria Math"/>
                      </a:rPr>
                      <m:t>−1)</m:t>
                    </m:r>
                    <m:r>
                      <a:rPr kumimoji="1" lang="en-US" altLang="zh-CN" sz="2400" i="1" dirty="0" smtClean="0">
                        <a:latin typeface="Cambria Math"/>
                      </a:rPr>
                      <m:t>，</m:t>
                    </m:r>
                  </m:oMath>
                </a14:m>
                <a:r>
                  <a:rPr kumimoji="1" lang="zh-CN" altLang="en-US" sz="2400" dirty="0" smtClean="0">
                    <a:latin typeface="Tahoma" pitchFamily="34" charset="0"/>
                  </a:rPr>
                  <a:t>也就可以利用欧几里得除法，根据</a:t>
                </a:r>
                <a14:m>
                  <m:oMath xmlns:m="http://schemas.openxmlformats.org/officeDocument/2006/math">
                    <m:r>
                      <a:rPr kumimoji="1" lang="en-US" altLang="zh-CN" sz="2400" i="1" dirty="0" smtClean="0">
                        <a:latin typeface="Cambria Math"/>
                      </a:rPr>
                      <m:t>𝑒𝑑</m:t>
                    </m:r>
                    <m:r>
                      <a:rPr kumimoji="1" lang="en-US" altLang="zh-CN" sz="2400" i="1" dirty="0" smtClean="0">
                        <a:latin typeface="Cambria Math"/>
                      </a:rPr>
                      <m:t>≡1 (</m:t>
                    </m:r>
                    <m:r>
                      <a:rPr kumimoji="1" lang="en-US" altLang="zh-CN" sz="2400" i="1" dirty="0" smtClean="0">
                        <a:latin typeface="Cambria Math"/>
                      </a:rPr>
                      <m:t>𝑚𝑜𝑑</m:t>
                    </m:r>
                    <m:r>
                      <a:rPr kumimoji="1" lang="en-US" altLang="zh-CN" sz="2400" b="0" i="1" dirty="0" smtClean="0">
                        <a:latin typeface="Cambria Math"/>
                      </a:rPr>
                      <m:t> </m:t>
                    </m:r>
                    <m:r>
                      <a:rPr kumimoji="1" lang="zh-CN" altLang="en-US" sz="2400" i="1" dirty="0">
                        <a:latin typeface="Cambria Math"/>
                        <a:sym typeface="Symbol" pitchFamily="18" charset="2"/>
                      </a:rPr>
                      <m:t></m:t>
                    </m:r>
                    <m:r>
                      <a:rPr kumimoji="1" lang="zh-CN" altLang="en-US" sz="2400" i="1" dirty="0">
                        <a:latin typeface="Cambria Math"/>
                      </a:rPr>
                      <m:t>(</m:t>
                    </m:r>
                    <m:r>
                      <a:rPr kumimoji="1" lang="en-US" altLang="zh-CN" sz="2400" i="1" dirty="0">
                        <a:latin typeface="Cambria Math"/>
                      </a:rPr>
                      <m:t>𝑛</m:t>
                    </m:r>
                    <m:r>
                      <a:rPr kumimoji="1" lang="en-US" altLang="zh-CN" sz="2400" b="0" i="1" dirty="0" smtClean="0">
                        <a:latin typeface="Cambria Math"/>
                      </a:rPr>
                      <m:t>)</m:t>
                    </m:r>
                    <m:r>
                      <a:rPr kumimoji="1" lang="en-US" altLang="zh-CN" sz="2400" i="1" dirty="0">
                        <a:latin typeface="Cambria Math"/>
                      </a:rPr>
                      <m:t>), </m:t>
                    </m:r>
                  </m:oMath>
                </a14:m>
                <a:r>
                  <a:rPr kumimoji="1" lang="zh-CN" altLang="en-US" sz="2400" dirty="0" smtClean="0">
                    <a:latin typeface="Tahoma" pitchFamily="34" charset="0"/>
                  </a:rPr>
                  <a:t>由</a:t>
                </a:r>
                <a14:m>
                  <m:oMath xmlns:m="http://schemas.openxmlformats.org/officeDocument/2006/math">
                    <m:r>
                      <a:rPr kumimoji="1" lang="en-US" altLang="zh-CN" sz="2400" i="1" dirty="0" smtClean="0">
                        <a:latin typeface="Cambria Math"/>
                      </a:rPr>
                      <m:t>𝑒</m:t>
                    </m:r>
                  </m:oMath>
                </a14:m>
                <a:r>
                  <a:rPr kumimoji="1" lang="zh-CN" altLang="en-US" sz="2400" dirty="0" smtClean="0">
                    <a:latin typeface="Tahoma" pitchFamily="34" charset="0"/>
                  </a:rPr>
                  <a:t>求出</a:t>
                </a:r>
                <a14:m>
                  <m:oMath xmlns:m="http://schemas.openxmlformats.org/officeDocument/2006/math">
                    <m:r>
                      <a:rPr kumimoji="1" lang="en-US" altLang="zh-CN" sz="2400" i="1" dirty="0" smtClean="0">
                        <a:latin typeface="Cambria Math"/>
                      </a:rPr>
                      <m:t>𝑑</m:t>
                    </m:r>
                  </m:oMath>
                </a14:m>
                <a:endParaRPr kumimoji="1" lang="en-US" altLang="zh-CN" sz="2400" dirty="0" smtClean="0">
                  <a:latin typeface="Tahoma" pitchFamily="34" charset="0"/>
                </a:endParaRPr>
              </a:p>
              <a:p>
                <a:pPr eaLnBrk="1" hangingPunct="1">
                  <a:spcBef>
                    <a:spcPct val="50000"/>
                  </a:spcBef>
                  <a:buFontTx/>
                  <a:buNone/>
                </a:pPr>
                <a:endParaRPr lang="en-US" altLang="zh-CN" sz="2400" dirty="0" smtClean="0">
                  <a:solidFill>
                    <a:srgbClr val="0000FF"/>
                  </a:solidFill>
                  <a:latin typeface="Tahoma" pitchFamily="34" charset="0"/>
                </a:endParaRPr>
              </a:p>
              <a:p>
                <a:r>
                  <a:rPr kumimoji="1" lang="en-US" altLang="zh-CN" sz="2400" b="1" dirty="0" smtClean="0">
                    <a:solidFill>
                      <a:srgbClr val="FF0000"/>
                    </a:solidFill>
                    <a:latin typeface="Tahoma" pitchFamily="34" charset="0"/>
                  </a:rPr>
                  <a:t>RSA</a:t>
                </a:r>
                <a:r>
                  <a:rPr kumimoji="1" lang="zh-CN" altLang="en-US" sz="2400" b="1" dirty="0" smtClean="0">
                    <a:solidFill>
                      <a:srgbClr val="FF0000"/>
                    </a:solidFill>
                    <a:latin typeface="Tahoma" pitchFamily="34" charset="0"/>
                  </a:rPr>
                  <a:t>的安全性依赖于大数分解问题</a:t>
                </a:r>
                <a:endParaRPr kumimoji="1" lang="en-US" altLang="zh-CN" sz="2400" b="1" dirty="0" smtClean="0">
                  <a:solidFill>
                    <a:srgbClr val="FF0000"/>
                  </a:solidFill>
                  <a:latin typeface="Tahoma" pitchFamily="34" charset="0"/>
                </a:endParaRPr>
              </a:p>
              <a:p>
                <a:pPr lvl="1"/>
                <a:r>
                  <a:rPr kumimoji="1" lang="zh-CN" altLang="en-US" dirty="0" smtClean="0">
                    <a:latin typeface="Tahoma" pitchFamily="34" charset="0"/>
                  </a:rPr>
                  <a:t>目前，还未能从数学上证明由</a:t>
                </a:r>
                <a14:m>
                  <m:oMath xmlns:m="http://schemas.openxmlformats.org/officeDocument/2006/math">
                    <m:r>
                      <a:rPr kumimoji="1" lang="en-US" altLang="zh-CN" i="1" dirty="0" smtClean="0">
                        <a:latin typeface="Cambria Math"/>
                      </a:rPr>
                      <m:t>𝑐</m:t>
                    </m:r>
                  </m:oMath>
                </a14:m>
                <a:r>
                  <a:rPr kumimoji="1" lang="zh-CN" altLang="en-US" dirty="0" smtClean="0">
                    <a:latin typeface="Tahoma" pitchFamily="34" charset="0"/>
                  </a:rPr>
                  <a:t>和</a:t>
                </a:r>
                <a14:m>
                  <m:oMath xmlns:m="http://schemas.openxmlformats.org/officeDocument/2006/math">
                    <m:r>
                      <a:rPr kumimoji="1" lang="en-US" altLang="zh-CN" i="1" dirty="0" smtClean="0">
                        <a:latin typeface="Cambria Math"/>
                      </a:rPr>
                      <m:t>𝑒</m:t>
                    </m:r>
                    <m:r>
                      <a:rPr kumimoji="1" lang="zh-CN" altLang="en-US" i="1" dirty="0" smtClean="0">
                        <a:latin typeface="Cambria Math"/>
                      </a:rPr>
                      <m:t>计算出</m:t>
                    </m:r>
                    <m:r>
                      <a:rPr kumimoji="1" lang="en-US" altLang="zh-CN" i="1" dirty="0" smtClean="0">
                        <a:latin typeface="Cambria Math"/>
                      </a:rPr>
                      <m:t>𝑚</m:t>
                    </m:r>
                  </m:oMath>
                </a14:m>
                <a:r>
                  <a:rPr kumimoji="1" lang="zh-CN" altLang="en-US" dirty="0" smtClean="0">
                    <a:latin typeface="Tahoma" pitchFamily="34" charset="0"/>
                  </a:rPr>
                  <a:t>一定需要分解</a:t>
                </a:r>
                <a14:m>
                  <m:oMath xmlns:m="http://schemas.openxmlformats.org/officeDocument/2006/math">
                    <m:r>
                      <a:rPr kumimoji="1" lang="en-US" altLang="zh-CN" i="1" dirty="0" smtClean="0">
                        <a:latin typeface="Cambria Math"/>
                      </a:rPr>
                      <m:t>𝑛</m:t>
                    </m:r>
                  </m:oMath>
                </a14:m>
                <a:endParaRPr kumimoji="1" lang="en-US" altLang="zh-CN" dirty="0" smtClean="0">
                  <a:latin typeface="Tahoma" pitchFamily="34" charset="0"/>
                </a:endParaRPr>
              </a:p>
              <a:p>
                <a:pPr lvl="1"/>
                <a:r>
                  <a:rPr kumimoji="1" lang="zh-CN" altLang="en-US" dirty="0" smtClean="0">
                    <a:latin typeface="Tahoma" pitchFamily="34" charset="0"/>
                  </a:rPr>
                  <a:t>然而，如果新方法能使密码分析者推算</a:t>
                </a:r>
                <a14:m>
                  <m:oMath xmlns:m="http://schemas.openxmlformats.org/officeDocument/2006/math">
                    <m:r>
                      <a:rPr kumimoji="1" lang="zh-CN" altLang="en-US" i="1" dirty="0" smtClean="0">
                        <a:latin typeface="Cambria Math"/>
                      </a:rPr>
                      <m:t>出</m:t>
                    </m:r>
                    <m:r>
                      <a:rPr kumimoji="1" lang="en-US" altLang="zh-CN" i="1" dirty="0" smtClean="0">
                        <a:latin typeface="Cambria Math"/>
                      </a:rPr>
                      <m:t>𝑑</m:t>
                    </m:r>
                  </m:oMath>
                </a14:m>
                <a:r>
                  <a:rPr kumimoji="1" lang="en-US" altLang="zh-CN" dirty="0" smtClean="0">
                    <a:latin typeface="Tahoma" pitchFamily="34" charset="0"/>
                  </a:rPr>
                  <a:t>，</a:t>
                </a:r>
                <a:r>
                  <a:rPr kumimoji="1" lang="zh-CN" altLang="en-US" dirty="0" smtClean="0">
                    <a:latin typeface="Tahoma" pitchFamily="34" charset="0"/>
                  </a:rPr>
                  <a:t>它也就成为大数分解的一个新方法</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cstate="print"/>
                <a:stretch>
                  <a:fillRect l="-963" t="-1396" r="-7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56810AE-0619-43A0-80B9-51FE43E455F8}"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a:t>
            </a:r>
            <a:r>
              <a:rPr lang="en-US" altLang="zh-CN" dirty="0" smtClean="0"/>
              <a:t>RSA</a:t>
            </a:r>
            <a:r>
              <a:rPr lang="zh-CN" altLang="en-US" dirty="0" smtClean="0"/>
              <a:t>的攻击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828800"/>
                <a:ext cx="8229600" cy="3886200"/>
              </a:xfrm>
            </p:spPr>
            <p:txBody>
              <a:bodyPr/>
              <a:lstStyle/>
              <a:p>
                <a:r>
                  <a:rPr lang="zh-CN" altLang="en-US" b="1" dirty="0" smtClean="0">
                    <a:solidFill>
                      <a:srgbClr val="692AA2"/>
                    </a:solidFill>
                  </a:rPr>
                  <a:t>针对</a:t>
                </a:r>
                <a14:m>
                  <m:oMath xmlns:m="http://schemas.openxmlformats.org/officeDocument/2006/math">
                    <m:r>
                      <a:rPr lang="en-US" altLang="zh-CN" b="1" i="1" dirty="0" smtClean="0">
                        <a:solidFill>
                          <a:srgbClr val="692AA2"/>
                        </a:solidFill>
                        <a:latin typeface="Cambria Math"/>
                      </a:rPr>
                      <m:t>𝒏</m:t>
                    </m:r>
                  </m:oMath>
                </a14:m>
                <a:r>
                  <a:rPr lang="zh-CN" altLang="en-US" b="1" dirty="0" smtClean="0">
                    <a:solidFill>
                      <a:srgbClr val="692AA2"/>
                    </a:solidFill>
                  </a:rPr>
                  <a:t>分解的攻击</a:t>
                </a:r>
                <a:endParaRPr lang="en-US" altLang="zh-CN" b="1" dirty="0" smtClean="0">
                  <a:solidFill>
                    <a:srgbClr val="692AA2"/>
                  </a:solidFill>
                </a:endParaRPr>
              </a:p>
              <a:p>
                <a:endParaRPr lang="en-US" altLang="zh-CN" sz="1200" b="1" dirty="0" smtClean="0">
                  <a:solidFill>
                    <a:srgbClr val="692AA2"/>
                  </a:solidFill>
                </a:endParaRPr>
              </a:p>
              <a:p>
                <a:r>
                  <a:rPr lang="zh-CN" altLang="en-US" b="1" dirty="0" smtClean="0">
                    <a:solidFill>
                      <a:srgbClr val="692AA2"/>
                    </a:solidFill>
                  </a:rPr>
                  <a:t>循环攻击</a:t>
                </a:r>
                <a:endParaRPr lang="en-US" altLang="zh-CN" b="1" dirty="0" smtClean="0">
                  <a:solidFill>
                    <a:srgbClr val="692AA2"/>
                  </a:solidFill>
                </a:endParaRPr>
              </a:p>
              <a:p>
                <a:endParaRPr lang="en-US" altLang="zh-CN" sz="1200" b="1" dirty="0" smtClean="0">
                  <a:solidFill>
                    <a:srgbClr val="692AA2"/>
                  </a:solidFill>
                </a:endParaRPr>
              </a:p>
              <a:p>
                <a:r>
                  <a:rPr lang="zh-CN" altLang="en-US" b="1" dirty="0">
                    <a:solidFill>
                      <a:srgbClr val="692AA2"/>
                    </a:solidFill>
                  </a:rPr>
                  <a:t>同</a:t>
                </a:r>
                <a:r>
                  <a:rPr lang="zh-CN" altLang="en-US" b="1" dirty="0" smtClean="0">
                    <a:solidFill>
                      <a:srgbClr val="692AA2"/>
                    </a:solidFill>
                  </a:rPr>
                  <a:t>模攻击</a:t>
                </a:r>
                <a:endParaRPr lang="en-US" altLang="zh-CN" b="1" dirty="0" smtClean="0">
                  <a:solidFill>
                    <a:srgbClr val="692AA2"/>
                  </a:solidFill>
                </a:endParaRPr>
              </a:p>
              <a:p>
                <a:pPr>
                  <a:buNone/>
                </a:pPr>
                <a:endParaRPr lang="zh-CN" altLang="en-US" sz="1200" b="1" dirty="0" smtClean="0">
                  <a:solidFill>
                    <a:srgbClr val="692AA2"/>
                  </a:solidFill>
                </a:endParaRPr>
              </a:p>
              <a:p>
                <a:r>
                  <a:rPr lang="zh-CN" altLang="en-US" b="1" dirty="0" smtClean="0">
                    <a:solidFill>
                      <a:srgbClr val="692AA2"/>
                    </a:solidFill>
                  </a:rPr>
                  <a:t>选择密文攻击 </a:t>
                </a:r>
                <a:endParaRPr lang="en-US" altLang="zh-CN" b="1" dirty="0" smtClean="0">
                  <a:solidFill>
                    <a:srgbClr val="692AA2"/>
                  </a:solidFill>
                </a:endParaRPr>
              </a:p>
              <a:p>
                <a:endParaRPr lang="zh-CN" altLang="en-US" sz="1200" b="1" dirty="0" smtClean="0">
                  <a:solidFill>
                    <a:srgbClr val="692AA2"/>
                  </a:solidFill>
                </a:endParaRPr>
              </a:p>
              <a:p>
                <a:r>
                  <a:rPr lang="zh-CN" altLang="en-US" b="1" dirty="0" smtClean="0">
                    <a:solidFill>
                      <a:srgbClr val="692AA2"/>
                    </a:solidFill>
                  </a:rPr>
                  <a:t>低加密指数攻击 </a:t>
                </a:r>
                <a:endParaRPr lang="en-US" altLang="zh-CN" b="1" dirty="0" smtClean="0">
                  <a:solidFill>
                    <a:srgbClr val="692AA2"/>
                  </a:solidFill>
                </a:endParaRPr>
              </a:p>
              <a:p>
                <a:endParaRPr lang="zh-CN" altLang="en-US" sz="1200" b="1" dirty="0" smtClean="0">
                  <a:solidFill>
                    <a:srgbClr val="692AA2"/>
                  </a:solidFill>
                </a:endParaRPr>
              </a:p>
              <a:p>
                <a:r>
                  <a:rPr lang="zh-CN" altLang="en-US" b="1" dirty="0" smtClean="0">
                    <a:solidFill>
                      <a:srgbClr val="692AA2"/>
                    </a:solidFill>
                  </a:rPr>
                  <a:t>时间攻击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828800"/>
                <a:ext cx="8229600" cy="3886200"/>
              </a:xfrm>
              <a:blipFill rotWithShape="1">
                <a:blip r:embed="rId2" cstate="print"/>
                <a:stretch>
                  <a:fillRect l="-1259" t="-2038" b="-1128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88A84BC-FAD4-447A-8823-147BEF3EC90F}"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33</a:t>
            </a:fld>
            <a:endParaRPr lang="en-US" altLang="zh-C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smtClean="0">
                    <a:solidFill>
                      <a:srgbClr val="692AA2"/>
                    </a:solidFill>
                  </a:rPr>
                  <a:t>针对</a:t>
                </a:r>
                <a14:m>
                  <m:oMath xmlns:m="http://schemas.openxmlformats.org/officeDocument/2006/math">
                    <m:r>
                      <a:rPr lang="en-US" altLang="zh-CN" i="1" dirty="0" smtClean="0">
                        <a:solidFill>
                          <a:srgbClr val="692AA2"/>
                        </a:solidFill>
                        <a:latin typeface="Cambria Math"/>
                      </a:rPr>
                      <m:t>𝑛</m:t>
                    </m:r>
                  </m:oMath>
                </a14:m>
                <a:r>
                  <a:rPr lang="zh-CN" altLang="en-US" dirty="0" smtClean="0">
                    <a:solidFill>
                      <a:srgbClr val="692AA2"/>
                    </a:solidFill>
                  </a:rPr>
                  <a:t>分解的攻击</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1">
                <a:blip r:embed="rId3" cstate="print"/>
                <a:stretch>
                  <a:fillRect t="-27174" b="-44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zh-CN" altLang="en-US" b="1" dirty="0" smtClean="0">
                    <a:solidFill>
                      <a:srgbClr val="FF0000"/>
                    </a:solidFill>
                  </a:rPr>
                  <a:t>试除法：</a:t>
                </a:r>
                <a:endParaRPr lang="en-US" altLang="zh-CN" b="1" dirty="0" smtClean="0">
                  <a:solidFill>
                    <a:srgbClr val="FF0000"/>
                  </a:solidFill>
                </a:endParaRPr>
              </a:p>
              <a:p>
                <a:pPr>
                  <a:buNone/>
                </a:pPr>
                <a:r>
                  <a:rPr lang="en-US" altLang="zh-CN" dirty="0" smtClean="0"/>
                  <a:t>    </a:t>
                </a:r>
                <a:r>
                  <a:rPr lang="zh-CN" altLang="en-US" dirty="0" smtClean="0"/>
                  <a:t>完全尝试所有小于</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a:rPr>
                          <m:t>𝑛</m:t>
                        </m:r>
                      </m:e>
                    </m:rad>
                  </m:oMath>
                </a14:m>
                <a:r>
                  <a:rPr lang="zh-CN" altLang="en-US" dirty="0" smtClean="0"/>
                  <a:t>的素数。根据素数理论，尝试的次数上限为</a:t>
                </a:r>
                <a:endParaRPr lang="en-US" altLang="zh-CN" dirty="0" smtClean="0"/>
              </a:p>
              <a:p>
                <a:pPr>
                  <a:buNone/>
                </a:pPr>
                <a:endParaRPr lang="en-US" altLang="zh-CN" dirty="0" smtClean="0"/>
              </a:p>
              <a:p>
                <a:r>
                  <a:rPr lang="zh-CN" altLang="en-US" b="1" dirty="0" smtClean="0">
                    <a:solidFill>
                      <a:srgbClr val="FF0000"/>
                    </a:solidFill>
                  </a:rPr>
                  <a:t>因子分解法：</a:t>
                </a:r>
                <a:endParaRPr lang="en-US" altLang="zh-CN" b="1" dirty="0" smtClean="0">
                  <a:solidFill>
                    <a:srgbClr val="FF0000"/>
                  </a:solidFill>
                </a:endParaRPr>
              </a:p>
              <a:p>
                <a:pPr lvl="1"/>
                <a14:m>
                  <m:oMath xmlns:m="http://schemas.openxmlformats.org/officeDocument/2006/math">
                    <m:r>
                      <a:rPr lang="en-US" altLang="zh-CN" i="1" dirty="0" smtClean="0">
                        <a:latin typeface="Cambria Math"/>
                      </a:rPr>
                      <m:t>𝑝</m:t>
                    </m:r>
                    <m:r>
                      <a:rPr lang="en-US" altLang="zh-CN" i="1" dirty="0" smtClean="0">
                        <a:latin typeface="Cambria Math"/>
                        <a:ea typeface="Cambria Math"/>
                      </a:rPr>
                      <m:t>±</m:t>
                    </m:r>
                    <m:r>
                      <a:rPr lang="en-US" altLang="zh-CN" i="1" dirty="0" smtClean="0">
                        <a:latin typeface="Cambria Math"/>
                      </a:rPr>
                      <m:t>1</m:t>
                    </m:r>
                  </m:oMath>
                </a14:m>
                <a:r>
                  <a:rPr lang="zh-CN" altLang="en-US" dirty="0" smtClean="0"/>
                  <a:t>法</a:t>
                </a:r>
                <a:endParaRPr lang="en-US" altLang="zh-CN" dirty="0" smtClean="0"/>
              </a:p>
              <a:p>
                <a:pPr lvl="1"/>
                <a:r>
                  <a:rPr lang="zh-CN" altLang="en-US" dirty="0"/>
                  <a:t>连分数</a:t>
                </a:r>
                <a:r>
                  <a:rPr lang="zh-CN" altLang="en-US" dirty="0" smtClean="0"/>
                  <a:t>法</a:t>
                </a:r>
                <a:endParaRPr lang="en-US" altLang="zh-CN" dirty="0" smtClean="0"/>
              </a:p>
              <a:p>
                <a:pPr lvl="1"/>
                <a:r>
                  <a:rPr lang="zh-CN" altLang="en-US" dirty="0" smtClean="0"/>
                  <a:t>二次筛法</a:t>
                </a:r>
                <a:endParaRPr lang="en-US" altLang="zh-CN" dirty="0" smtClean="0"/>
              </a:p>
              <a:p>
                <a:pPr lvl="1"/>
                <a:r>
                  <a:rPr lang="zh-CN" altLang="en-US" dirty="0" smtClean="0"/>
                  <a:t>椭圆曲线筛法</a:t>
                </a:r>
                <a:endParaRPr lang="en-US" altLang="zh-CN" dirty="0" smtClean="0"/>
              </a:p>
              <a:p>
                <a:pPr lvl="1"/>
                <a:r>
                  <a:rPr lang="zh-CN" altLang="en-US" dirty="0" smtClean="0"/>
                  <a:t>数域</a:t>
                </a:r>
                <a:r>
                  <a:rPr lang="zh-CN" altLang="en-US" dirty="0"/>
                  <a:t>筛法</a:t>
                </a:r>
                <a:r>
                  <a:rPr lang="zh-CN" altLang="en-US" dirty="0" smtClean="0"/>
                  <a:t>（</a:t>
                </a:r>
                <a14:m>
                  <m:oMath xmlns:m="http://schemas.openxmlformats.org/officeDocument/2006/math">
                    <m:r>
                      <a:rPr lang="zh-CN" altLang="en-US" i="1" smtClean="0">
                        <a:latin typeface="Cambria Math"/>
                      </a:rPr>
                      <m:t>𝒪</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𝑙𝑛𝑁</m:t>
                            </m:r>
                            <m:r>
                              <a:rPr lang="en-US" altLang="zh-CN" b="0" i="1" smtClean="0">
                                <a:latin typeface="Cambria Math"/>
                              </a:rPr>
                              <m:t>)</m:t>
                            </m:r>
                          </m:e>
                          <m:sup>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3</m:t>
                                </m:r>
                              </m:den>
                            </m:f>
                          </m:sup>
                        </m:s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𝑙𝑛𝑙𝑛𝑁</m:t>
                            </m:r>
                            <m:r>
                              <a:rPr lang="en-US" altLang="zh-CN" b="0" i="1" smtClean="0">
                                <a:latin typeface="Cambria Math"/>
                              </a:rPr>
                              <m:t>)</m:t>
                            </m:r>
                          </m:e>
                          <m:sup>
                            <m:f>
                              <m:fPr>
                                <m:ctrlPr>
                                  <a:rPr lang="en-US" altLang="zh-CN" b="0" i="1" smtClean="0">
                                    <a:latin typeface="Cambria Math" panose="02040503050406030204" pitchFamily="18" charset="0"/>
                                  </a:rPr>
                                </m:ctrlPr>
                              </m:fPr>
                              <m:num>
                                <m:r>
                                  <a:rPr lang="en-US" altLang="zh-CN" b="0" i="1" smtClean="0">
                                    <a:latin typeface="Cambria Math"/>
                                  </a:rPr>
                                  <m:t>2</m:t>
                                </m:r>
                              </m:num>
                              <m:den>
                                <m:r>
                                  <a:rPr lang="en-US" altLang="zh-CN" b="0" i="1" smtClean="0">
                                    <a:latin typeface="Cambria Math"/>
                                  </a:rPr>
                                  <m:t>3</m:t>
                                </m:r>
                              </m:den>
                            </m:f>
                          </m:sup>
                        </m:sSup>
                        <m:r>
                          <a:rPr lang="en-US" altLang="zh-CN" b="0" i="1" smtClean="0">
                            <a:latin typeface="Cambria Math"/>
                          </a:rPr>
                          <m:t>(</m:t>
                        </m:r>
                        <m:r>
                          <a:rPr lang="en-US" altLang="zh-CN" b="0" i="1" smtClean="0">
                            <a:latin typeface="Cambria Math"/>
                          </a:rPr>
                          <m:t>𝐶</m:t>
                        </m:r>
                        <m:r>
                          <a:rPr lang="en-US" altLang="zh-CN" b="0" i="1" smtClean="0">
                            <a:latin typeface="Cambria Math"/>
                          </a:rPr>
                          <m:t>+</m:t>
                        </m:r>
                        <m:r>
                          <a:rPr lang="zh-CN" altLang="en-US" b="0" i="1" smtClean="0">
                            <a:latin typeface="Cambria Math"/>
                          </a:rPr>
                          <m:t>𝜊</m:t>
                        </m:r>
                        <m:r>
                          <a:rPr lang="en-US" altLang="zh-CN" b="0" i="1" smtClean="0">
                            <a:latin typeface="Cambria Math"/>
                          </a:rPr>
                          <m:t>(1))</m:t>
                        </m:r>
                      </m:sup>
                    </m:sSup>
                    <m:r>
                      <a:rPr lang="en-US" altLang="zh-CN" b="0" i="1" smtClean="0">
                        <a:latin typeface="Cambria Math"/>
                      </a:rPr>
                      <m:t>)</m:t>
                    </m:r>
                  </m:oMath>
                </a14:m>
                <a:r>
                  <a:rPr lang="zh-CN" altLang="en-US" dirty="0" smtClean="0"/>
                  <a:t>）</a:t>
                </a:r>
                <a:endParaRPr lang="en-US" altLang="zh-CN" dirty="0" smtClean="0"/>
              </a:p>
              <a:p>
                <a:pPr>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4" cstate="print"/>
                <a:stretch>
                  <a:fillRect l="-1259" t="-1650" b="-494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40B4C6D-D9F0-4FC1-8C40-E05EA6272392}"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34</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1125177605"/>
              </p:ext>
            </p:extLst>
          </p:nvPr>
        </p:nvGraphicFramePr>
        <p:xfrm>
          <a:off x="3429000" y="3048000"/>
          <a:ext cx="1676400" cy="490025"/>
        </p:xfrm>
        <a:graphic>
          <a:graphicData uri="http://schemas.openxmlformats.org/presentationml/2006/ole">
            <mc:AlternateContent xmlns:mc="http://schemas.openxmlformats.org/markup-compatibility/2006">
              <mc:Choice xmlns:v="urn:schemas-microsoft-com:vml" Requires="v">
                <p:oleObj spid="_x0000_s68777" name="Equation" r:id="rId5" imgW="825500" imgH="241300" progId="Equation.DSMT4">
                  <p:embed/>
                </p:oleObj>
              </mc:Choice>
              <mc:Fallback>
                <p:oleObj name="Equation" r:id="rId5" imgW="825500" imgH="241300" progId="Equation.DSMT4">
                  <p:embed/>
                  <p:pic>
                    <p:nvPicPr>
                      <p:cNvPr id="0" name="Picture 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048000"/>
                        <a:ext cx="1676400" cy="49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905000"/>
                <a:ext cx="8229600" cy="4419600"/>
              </a:xfrm>
            </p:spPr>
            <p:txBody>
              <a:bodyPr/>
              <a:lstStyle/>
              <a:p>
                <a:pPr marL="0" indent="0">
                  <a:buNone/>
                </a:pPr>
                <a:r>
                  <a:rPr lang="zh-CN" altLang="en-US" dirty="0" smtClean="0"/>
                  <a:t>设</a:t>
                </a:r>
                <a14:m>
                  <m:oMath xmlns:m="http://schemas.openxmlformats.org/officeDocument/2006/math">
                    <m:r>
                      <a:rPr lang="en-US" altLang="zh-CN" i="1" dirty="0" smtClean="0">
                        <a:latin typeface="Cambria Math"/>
                      </a:rPr>
                      <m:t>𝑚</m:t>
                    </m:r>
                  </m:oMath>
                </a14:m>
                <a:r>
                  <a:rPr lang="zh-CN" altLang="en-US" dirty="0" smtClean="0"/>
                  <a:t>是明文，</a:t>
                </a:r>
                <a14:m>
                  <m:oMath xmlns:m="http://schemas.openxmlformats.org/officeDocument/2006/math">
                    <m:r>
                      <a:rPr lang="en-US" altLang="zh-CN" i="1" dirty="0" smtClean="0">
                        <a:latin typeface="Cambria Math"/>
                      </a:rPr>
                      <m:t>(</m:t>
                    </m:r>
                    <m:r>
                      <a:rPr lang="en-US" altLang="zh-CN" i="1" dirty="0" smtClean="0">
                        <a:latin typeface="Cambria Math"/>
                      </a:rPr>
                      <m:t>𝑁</m:t>
                    </m:r>
                    <m:r>
                      <a:rPr lang="en-US" altLang="zh-CN" i="1" dirty="0" smtClean="0">
                        <a:latin typeface="Cambria Math"/>
                      </a:rPr>
                      <m:t>, </m:t>
                    </m:r>
                    <m:r>
                      <a:rPr lang="en-US" altLang="zh-CN" i="1" dirty="0" smtClean="0">
                        <a:latin typeface="Cambria Math"/>
                      </a:rPr>
                      <m:t>𝑒</m:t>
                    </m:r>
                    <m:r>
                      <a:rPr lang="en-US" altLang="zh-CN" i="1" dirty="0" smtClean="0">
                        <a:latin typeface="Cambria Math"/>
                      </a:rPr>
                      <m:t>)</m:t>
                    </m:r>
                  </m:oMath>
                </a14:m>
                <a:r>
                  <a:rPr lang="zh-CN" altLang="en-US" dirty="0" smtClean="0"/>
                  <a:t>是公钥，密文</a:t>
                </a:r>
                <a14:m>
                  <m:oMath xmlns:m="http://schemas.openxmlformats.org/officeDocument/2006/math">
                    <m:r>
                      <a:rPr lang="en-US" altLang="zh-CN" i="1" dirty="0" smtClean="0">
                        <a:latin typeface="Cambria Math"/>
                      </a:rPr>
                      <m:t>𝑐</m:t>
                    </m:r>
                    <m:r>
                      <a:rPr lang="zh-CN" altLang="en-US" i="1" dirty="0" smtClean="0">
                        <a:latin typeface="Cambria Math"/>
                      </a:rPr>
                      <m:t>＝</m:t>
                    </m:r>
                    <m:r>
                      <a:rPr lang="en-US" altLang="zh-CN" i="1" dirty="0" smtClean="0">
                        <a:latin typeface="Cambria Math"/>
                      </a:rPr>
                      <m:t>𝑚</m:t>
                    </m:r>
                    <m:r>
                      <a:rPr lang="en-US" altLang="zh-CN" i="1" baseline="30000" dirty="0" smtClean="0">
                        <a:latin typeface="Cambria Math"/>
                      </a:rPr>
                      <m:t>𝑒</m:t>
                    </m:r>
                    <m:r>
                      <a:rPr lang="en-US" altLang="zh-CN" i="1" baseline="30000"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𝑁</m:t>
                    </m:r>
                  </m:oMath>
                </a14:m>
                <a:endParaRPr lang="en-US" altLang="zh-CN" i="1" dirty="0" smtClean="0"/>
              </a:p>
              <a:p>
                <a:pPr marL="0" indent="0">
                  <a:buNone/>
                </a:pPr>
                <a:endParaRPr lang="en-US" altLang="zh-CN" i="1" dirty="0" smtClean="0"/>
              </a:p>
              <a:p>
                <a:r>
                  <a:rPr lang="zh-CN" altLang="en-US" dirty="0"/>
                  <a:t>攻击者</a:t>
                </a:r>
                <a:r>
                  <a:rPr lang="zh-CN" altLang="en-US" dirty="0" smtClean="0"/>
                  <a:t>得到密文</a:t>
                </a:r>
                <a14:m>
                  <m:oMath xmlns:m="http://schemas.openxmlformats.org/officeDocument/2006/math">
                    <m:r>
                      <a:rPr lang="en-US" altLang="zh-CN" i="1" dirty="0" smtClean="0">
                        <a:latin typeface="Cambria Math"/>
                      </a:rPr>
                      <m:t>𝑐</m:t>
                    </m:r>
                  </m:oMath>
                </a14:m>
                <a:r>
                  <a:rPr lang="zh-CN" altLang="en-US" dirty="0" smtClean="0"/>
                  <a:t>后，对密文</a:t>
                </a:r>
                <a14:m>
                  <m:oMath xmlns:m="http://schemas.openxmlformats.org/officeDocument/2006/math">
                    <m:r>
                      <a:rPr lang="en-US" altLang="zh-CN" i="1" dirty="0" smtClean="0">
                        <a:latin typeface="Cambria Math"/>
                      </a:rPr>
                      <m:t>𝑐</m:t>
                    </m:r>
                  </m:oMath>
                </a14:m>
                <a:r>
                  <a:rPr lang="zh-CN" altLang="en-US" dirty="0" smtClean="0"/>
                  <a:t>依次进行如下变换：</a:t>
                </a:r>
                <a:endParaRPr lang="zh-CN" altLang="sv-SE" i="1" dirty="0" smtClean="0"/>
              </a:p>
              <a:p>
                <a:pPr algn="ctr">
                  <a:buNone/>
                </a:pPr>
                <a14:m>
                  <m:oMathPara xmlns:m="http://schemas.openxmlformats.org/officeDocument/2006/math">
                    <m:oMathParaPr>
                      <m:jc m:val="centerGroup"/>
                    </m:oMathParaPr>
                    <m:oMath xmlns:m="http://schemas.openxmlformats.org/officeDocument/2006/math">
                      <m:r>
                        <a:rPr lang="sv-SE" altLang="zh-CN" i="1" dirty="0">
                          <a:latin typeface="Cambria Math"/>
                        </a:rPr>
                        <m:t>𝑐</m:t>
                      </m:r>
                      <m:r>
                        <a:rPr lang="sv-SE" altLang="zh-CN" i="1" baseline="-25000" dirty="0">
                          <a:latin typeface="Cambria Math"/>
                        </a:rPr>
                        <m:t>1</m:t>
                      </m:r>
                      <m:r>
                        <a:rPr lang="zh-CN" altLang="sv-SE" i="1" dirty="0" smtClean="0">
                          <a:latin typeface="Cambria Math"/>
                        </a:rPr>
                        <m:t>＝</m:t>
                      </m:r>
                      <m:r>
                        <a:rPr lang="sv-SE" altLang="zh-CN" i="1" dirty="0">
                          <a:latin typeface="Cambria Math"/>
                        </a:rPr>
                        <m:t>𝑐</m:t>
                      </m:r>
                      <m:r>
                        <a:rPr lang="sv-SE" altLang="zh-CN" i="1" baseline="30000" dirty="0">
                          <a:latin typeface="Cambria Math"/>
                        </a:rPr>
                        <m:t>𝑒</m:t>
                      </m:r>
                      <m:r>
                        <a:rPr lang="sv-SE" altLang="zh-CN" i="1" dirty="0" smtClean="0">
                          <a:latin typeface="Cambria Math"/>
                        </a:rPr>
                        <m:t>𝑚𝑜𝑑</m:t>
                      </m:r>
                      <m:r>
                        <a:rPr lang="sv-SE" altLang="zh-CN" i="1" dirty="0" smtClean="0">
                          <a:latin typeface="Cambria Math"/>
                        </a:rPr>
                        <m:t> </m:t>
                      </m:r>
                      <m:r>
                        <a:rPr lang="sv-SE" altLang="zh-CN" i="1" dirty="0" smtClean="0">
                          <a:latin typeface="Cambria Math"/>
                        </a:rPr>
                        <m:t>𝑁</m:t>
                      </m:r>
                      <m:r>
                        <a:rPr lang="zh-CN" altLang="en-US" i="1" dirty="0" smtClean="0">
                          <a:latin typeface="Cambria Math"/>
                        </a:rPr>
                        <m:t>；</m:t>
                      </m:r>
                      <m:r>
                        <a:rPr lang="sv-SE" altLang="zh-CN" i="1" dirty="0">
                          <a:latin typeface="Cambria Math"/>
                        </a:rPr>
                        <m:t>𝑐</m:t>
                      </m:r>
                      <m:r>
                        <a:rPr lang="sv-SE" altLang="zh-CN" i="1" baseline="-25000" dirty="0">
                          <a:latin typeface="Cambria Math"/>
                        </a:rPr>
                        <m:t>2</m:t>
                      </m:r>
                      <m:r>
                        <a:rPr lang="zh-CN" altLang="sv-SE" i="1" dirty="0" smtClean="0">
                          <a:latin typeface="Cambria Math"/>
                        </a:rPr>
                        <m:t>＝</m:t>
                      </m:r>
                      <m:r>
                        <a:rPr lang="sv-SE" altLang="zh-CN" i="1" dirty="0">
                          <a:latin typeface="Cambria Math"/>
                        </a:rPr>
                        <m:t>𝑐</m:t>
                      </m:r>
                      <m:r>
                        <a:rPr lang="sv-SE" altLang="zh-CN" i="1" baseline="-25000" dirty="0">
                          <a:latin typeface="Cambria Math"/>
                        </a:rPr>
                        <m:t>1</m:t>
                      </m:r>
                      <m:r>
                        <a:rPr lang="sv-SE" altLang="zh-CN" i="1" baseline="30000" dirty="0">
                          <a:latin typeface="Cambria Math"/>
                        </a:rPr>
                        <m:t>𝑒</m:t>
                      </m:r>
                      <m:r>
                        <a:rPr lang="sv-SE" altLang="zh-CN" i="1" dirty="0" smtClean="0">
                          <a:latin typeface="Cambria Math"/>
                        </a:rPr>
                        <m:t>𝑚𝑜𝑑</m:t>
                      </m:r>
                      <m:r>
                        <a:rPr lang="sv-SE" altLang="zh-CN" i="1" dirty="0" smtClean="0">
                          <a:latin typeface="Cambria Math"/>
                        </a:rPr>
                        <m:t> </m:t>
                      </m:r>
                      <m:r>
                        <a:rPr lang="sv-SE" altLang="zh-CN" i="1" dirty="0" smtClean="0">
                          <a:latin typeface="Cambria Math"/>
                        </a:rPr>
                        <m:t>𝑁</m:t>
                      </m:r>
                      <m:r>
                        <a:rPr lang="zh-CN" altLang="en-US" i="1" dirty="0" smtClean="0">
                          <a:latin typeface="Cambria Math"/>
                        </a:rPr>
                        <m:t>；</m:t>
                      </m:r>
                    </m:oMath>
                  </m:oMathPara>
                </a14:m>
                <a:endParaRPr lang="sv-SE" altLang="zh-CN" dirty="0" smtClean="0"/>
              </a:p>
              <a:p>
                <a:pPr algn="ctr">
                  <a:buNone/>
                </a:pPr>
                <a14:m>
                  <m:oMathPara xmlns:m="http://schemas.openxmlformats.org/officeDocument/2006/math">
                    <m:oMathParaPr>
                      <m:jc m:val="centerGroup"/>
                    </m:oMathParaPr>
                    <m:oMath xmlns:m="http://schemas.openxmlformats.org/officeDocument/2006/math">
                      <m:r>
                        <a:rPr lang="sv-SE" altLang="zh-CN" i="1" dirty="0" smtClean="0">
                          <a:latin typeface="Cambria Math"/>
                        </a:rPr>
                        <m:t>…</m:t>
                      </m:r>
                      <m:r>
                        <a:rPr lang="en-US" altLang="zh-CN" i="1" dirty="0" smtClean="0">
                          <a:latin typeface="Cambria Math"/>
                        </a:rPr>
                        <m:t>…</m:t>
                      </m:r>
                    </m:oMath>
                  </m:oMathPara>
                </a14:m>
                <a:endParaRPr lang="sv-SE" altLang="zh-CN" i="1" dirty="0" smtClean="0"/>
              </a:p>
              <a:p>
                <a:pPr algn="ctr">
                  <a:buNone/>
                </a:pPr>
                <a14:m>
                  <m:oMathPara xmlns:m="http://schemas.openxmlformats.org/officeDocument/2006/math">
                    <m:oMathParaPr>
                      <m:jc m:val="centerGroup"/>
                    </m:oMathParaPr>
                    <m:oMath xmlns:m="http://schemas.openxmlformats.org/officeDocument/2006/math">
                      <m:r>
                        <a:rPr lang="sv-SE" altLang="zh-CN" i="1" dirty="0">
                          <a:latin typeface="Cambria Math"/>
                        </a:rPr>
                        <m:t>𝑐</m:t>
                      </m:r>
                      <m:r>
                        <a:rPr lang="sv-SE" altLang="zh-CN" i="1" baseline="-25000" dirty="0">
                          <a:latin typeface="Cambria Math"/>
                        </a:rPr>
                        <m:t>𝑘</m:t>
                      </m:r>
                      <m:r>
                        <a:rPr lang="zh-CN" altLang="sv-SE" i="1" dirty="0" smtClean="0">
                          <a:latin typeface="Cambria Math"/>
                        </a:rPr>
                        <m:t>＝</m:t>
                      </m:r>
                      <m:sSup>
                        <m:sSupPr>
                          <m:ctrlPr>
                            <a:rPr lang="en-US" altLang="zh-CN" i="1" dirty="0">
                              <a:latin typeface="Cambria Math" panose="02040503050406030204" pitchFamily="18" charset="0"/>
                            </a:rPr>
                          </m:ctrlPr>
                        </m:sSupPr>
                        <m:e>
                          <m:r>
                            <a:rPr lang="en-US" altLang="zh-CN" i="1" dirty="0">
                              <a:latin typeface="Cambria Math"/>
                            </a:rPr>
                            <m:t>(</m:t>
                          </m:r>
                          <m:sSubSup>
                            <m:sSubSupPr>
                              <m:ctrlPr>
                                <a:rPr lang="en-US" altLang="zh-CN" i="1" dirty="0">
                                  <a:latin typeface="Cambria Math" panose="02040503050406030204" pitchFamily="18" charset="0"/>
                                </a:rPr>
                              </m:ctrlPr>
                            </m:sSubSupPr>
                            <m:e>
                              <m:r>
                                <a:rPr lang="en-US" altLang="zh-CN" i="1" dirty="0">
                                  <a:latin typeface="Cambria Math"/>
                                </a:rPr>
                                <m:t>𝑐</m:t>
                              </m:r>
                            </m:e>
                            <m:sub>
                              <m:r>
                                <a:rPr lang="en-US" altLang="zh-CN" i="1" dirty="0">
                                  <a:latin typeface="Cambria Math"/>
                                </a:rPr>
                                <m:t>𝑘</m:t>
                              </m:r>
                              <m:r>
                                <a:rPr lang="en-US" altLang="zh-CN" i="1" dirty="0">
                                  <a:latin typeface="Cambria Math"/>
                                </a:rPr>
                                <m:t>−1</m:t>
                              </m:r>
                            </m:sub>
                            <m:sup/>
                          </m:sSubSup>
                          <m:r>
                            <a:rPr lang="en-US" altLang="zh-CN" i="1" dirty="0">
                              <a:latin typeface="Cambria Math"/>
                            </a:rPr>
                            <m:t>)</m:t>
                          </m:r>
                        </m:e>
                        <m:sup>
                          <m:r>
                            <a:rPr lang="en-US" altLang="zh-CN" i="1" dirty="0">
                              <a:latin typeface="Cambria Math"/>
                            </a:rPr>
                            <m:t>𝑒</m:t>
                          </m:r>
                        </m:sup>
                      </m:sSup>
                      <m:r>
                        <a:rPr lang="sv-SE" altLang="zh-CN" i="1" dirty="0" smtClean="0">
                          <a:latin typeface="Cambria Math"/>
                        </a:rPr>
                        <m:t>𝑚𝑜𝑑</m:t>
                      </m:r>
                      <m:r>
                        <a:rPr lang="sv-SE" altLang="zh-CN" i="1" dirty="0" smtClean="0">
                          <a:latin typeface="Cambria Math"/>
                        </a:rPr>
                        <m:t> </m:t>
                      </m:r>
                      <m:r>
                        <a:rPr lang="sv-SE" altLang="zh-CN" i="1" dirty="0" smtClean="0">
                          <a:latin typeface="Cambria Math"/>
                        </a:rPr>
                        <m:t>𝑁</m:t>
                      </m:r>
                      <m:r>
                        <a:rPr lang="zh-CN" altLang="en-US" i="1" dirty="0" smtClean="0">
                          <a:latin typeface="Cambria Math"/>
                        </a:rPr>
                        <m:t>；</m:t>
                      </m:r>
                      <m:r>
                        <a:rPr lang="sv-SE" altLang="zh-CN" i="1" dirty="0">
                          <a:latin typeface="Cambria Math"/>
                        </a:rPr>
                        <m:t>𝑐</m:t>
                      </m:r>
                      <m:r>
                        <a:rPr lang="sv-SE" altLang="zh-CN" i="1" baseline="-25000" dirty="0">
                          <a:latin typeface="Cambria Math"/>
                        </a:rPr>
                        <m:t>𝑘</m:t>
                      </m:r>
                      <m:r>
                        <a:rPr lang="zh-CN" altLang="sv-SE" i="1" baseline="-25000" dirty="0">
                          <a:latin typeface="Cambria Math"/>
                        </a:rPr>
                        <m:t>＋</m:t>
                      </m:r>
                      <m:r>
                        <a:rPr lang="sv-SE" altLang="zh-CN" i="1" baseline="-25000" dirty="0">
                          <a:latin typeface="Cambria Math"/>
                        </a:rPr>
                        <m:t>1</m:t>
                      </m:r>
                      <m:r>
                        <a:rPr lang="zh-CN" altLang="sv-SE" i="1" dirty="0" smtClean="0">
                          <a:latin typeface="Cambria Math"/>
                        </a:rPr>
                        <m:t>＝</m:t>
                      </m:r>
                      <m:r>
                        <a:rPr lang="sv-SE" altLang="zh-CN" i="1" dirty="0">
                          <a:latin typeface="Cambria Math"/>
                        </a:rPr>
                        <m:t>𝑐</m:t>
                      </m:r>
                      <m:r>
                        <a:rPr lang="sv-SE" altLang="zh-CN" i="1" baseline="-25000" dirty="0">
                          <a:latin typeface="Cambria Math"/>
                        </a:rPr>
                        <m:t>𝑘</m:t>
                      </m:r>
                      <m:r>
                        <a:rPr lang="sv-SE" altLang="zh-CN" i="1" baseline="30000" dirty="0">
                          <a:latin typeface="Cambria Math"/>
                        </a:rPr>
                        <m:t>𝑒</m:t>
                      </m:r>
                      <m:r>
                        <a:rPr lang="sv-SE" altLang="zh-CN" i="1" dirty="0" smtClean="0">
                          <a:latin typeface="Cambria Math"/>
                        </a:rPr>
                        <m:t>𝑚𝑜𝑑</m:t>
                      </m:r>
                      <m:r>
                        <a:rPr lang="sv-SE" altLang="zh-CN" i="1" dirty="0" smtClean="0">
                          <a:latin typeface="Cambria Math"/>
                        </a:rPr>
                        <m:t> </m:t>
                      </m:r>
                      <m:r>
                        <a:rPr lang="sv-SE" altLang="zh-CN" i="1" dirty="0" smtClean="0">
                          <a:latin typeface="Cambria Math"/>
                        </a:rPr>
                        <m:t>𝑁</m:t>
                      </m:r>
                    </m:oMath>
                  </m:oMathPara>
                </a14:m>
                <a:endParaRPr lang="sv-SE" altLang="zh-CN" i="1" dirty="0" smtClean="0"/>
              </a:p>
              <a:p>
                <a:pPr algn="ctr">
                  <a:buNone/>
                </a:pPr>
                <a:endParaRPr lang="sv-SE" altLang="zh-CN" i="1" dirty="0" smtClean="0"/>
              </a:p>
              <a:p>
                <a14:m>
                  <m:oMath xmlns:m="http://schemas.openxmlformats.org/officeDocument/2006/math">
                    <m:r>
                      <a:rPr lang="en-US" altLang="zh-CN" i="1" dirty="0" smtClean="0">
                        <a:latin typeface="Cambria Math"/>
                      </a:rPr>
                      <m:t>𝑘</m:t>
                    </m:r>
                    <m:r>
                      <a:rPr lang="zh-CN" altLang="en-US" i="1" dirty="0" smtClean="0">
                        <a:latin typeface="Cambria Math"/>
                      </a:rPr>
                      <m:t>＋</m:t>
                    </m:r>
                    <m:r>
                      <a:rPr lang="en-US" altLang="zh-CN" i="1" dirty="0" smtClean="0">
                        <a:latin typeface="Cambria Math"/>
                      </a:rPr>
                      <m:t>1</m:t>
                    </m:r>
                  </m:oMath>
                </a14:m>
                <a:r>
                  <a:rPr lang="zh-CN" altLang="en-US" dirty="0" smtClean="0"/>
                  <a:t>步迭代之后，如果</a:t>
                </a:r>
                <a14:m>
                  <m:oMath xmlns:m="http://schemas.openxmlformats.org/officeDocument/2006/math">
                    <m:r>
                      <a:rPr lang="sv-SE" altLang="zh-CN" b="1" i="1" dirty="0" smtClean="0">
                        <a:solidFill>
                          <a:srgbClr val="FF0000"/>
                        </a:solidFill>
                        <a:latin typeface="Cambria Math"/>
                      </a:rPr>
                      <m:t>𝒄</m:t>
                    </m:r>
                    <m:r>
                      <a:rPr lang="sv-SE" altLang="zh-CN" b="1" i="1" baseline="-25000" dirty="0" smtClean="0">
                        <a:solidFill>
                          <a:srgbClr val="FF0000"/>
                        </a:solidFill>
                        <a:latin typeface="Cambria Math"/>
                      </a:rPr>
                      <m:t>𝒌</m:t>
                    </m:r>
                    <m:r>
                      <a:rPr lang="zh-CN" altLang="sv-SE" b="1" i="1" baseline="-25000" dirty="0" smtClean="0">
                        <a:solidFill>
                          <a:srgbClr val="FF0000"/>
                        </a:solidFill>
                        <a:latin typeface="Cambria Math"/>
                      </a:rPr>
                      <m:t>＋</m:t>
                    </m:r>
                    <m:r>
                      <a:rPr lang="sv-SE" altLang="zh-CN" b="1" i="1" baseline="-25000" dirty="0" smtClean="0">
                        <a:solidFill>
                          <a:srgbClr val="FF0000"/>
                        </a:solidFill>
                        <a:latin typeface="Cambria Math"/>
                      </a:rPr>
                      <m:t>𝟏</m:t>
                    </m:r>
                    <m:r>
                      <a:rPr lang="en-US" altLang="zh-CN" b="1" i="1" dirty="0" smtClean="0">
                        <a:solidFill>
                          <a:srgbClr val="FF0000"/>
                        </a:solidFill>
                        <a:latin typeface="Cambria Math"/>
                      </a:rPr>
                      <m:t>=</m:t>
                    </m:r>
                    <m:r>
                      <a:rPr lang="en-US" altLang="zh-CN" b="1" i="1" dirty="0" smtClean="0">
                        <a:solidFill>
                          <a:srgbClr val="FF0000"/>
                        </a:solidFill>
                        <a:latin typeface="Cambria Math"/>
                      </a:rPr>
                      <m:t>𝒄</m:t>
                    </m:r>
                  </m:oMath>
                </a14:m>
                <a:r>
                  <a:rPr lang="zh-CN" altLang="en-US" dirty="0" smtClean="0"/>
                  <a:t>。</a:t>
                </a:r>
                <a14:m>
                  <m:oMath xmlns:m="http://schemas.openxmlformats.org/officeDocument/2006/math">
                    <m:r>
                      <a:rPr lang="zh-CN" altLang="en-US" b="0" i="0" dirty="0" smtClean="0">
                        <a:latin typeface="Cambria Math"/>
                      </a:rPr>
                      <m:t>由</m:t>
                    </m:r>
                    <m:r>
                      <a:rPr lang="en-US" altLang="zh-CN" i="1" dirty="0" smtClean="0">
                        <a:latin typeface="Cambria Math"/>
                      </a:rPr>
                      <m:t>𝑐</m:t>
                    </m:r>
                    <m:r>
                      <a:rPr lang="zh-CN" altLang="en-US" i="1" dirty="0" smtClean="0">
                        <a:latin typeface="Cambria Math"/>
                      </a:rPr>
                      <m:t>＝</m:t>
                    </m:r>
                    <m:r>
                      <a:rPr lang="en-US" altLang="zh-CN" i="1" dirty="0" smtClean="0">
                        <a:latin typeface="Cambria Math"/>
                      </a:rPr>
                      <m:t>𝑚</m:t>
                    </m:r>
                    <m:r>
                      <a:rPr lang="en-US" altLang="zh-CN" i="1" baseline="30000" dirty="0" smtClean="0">
                        <a:latin typeface="Cambria Math"/>
                      </a:rPr>
                      <m:t>𝑒</m:t>
                    </m:r>
                    <m:r>
                      <a:rPr lang="en-US" altLang="zh-CN" i="1" baseline="30000"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𝑁</m:t>
                    </m:r>
                  </m:oMath>
                </a14:m>
                <a:r>
                  <a:rPr lang="zh-CN" altLang="en-US" dirty="0" smtClean="0"/>
                  <a:t>可知</a:t>
                </a:r>
                <a14:m>
                  <m:oMath xmlns:m="http://schemas.openxmlformats.org/officeDocument/2006/math">
                    <m:r>
                      <a:rPr lang="en-US" altLang="zh-CN" b="1" i="1" dirty="0" smtClean="0">
                        <a:solidFill>
                          <a:srgbClr val="FF0000"/>
                        </a:solidFill>
                        <a:latin typeface="Cambria Math"/>
                      </a:rPr>
                      <m:t>𝒄</m:t>
                    </m:r>
                    <m:r>
                      <a:rPr lang="en-US" altLang="zh-CN" b="1" i="1" baseline="-25000" dirty="0" smtClean="0">
                        <a:solidFill>
                          <a:srgbClr val="FF0000"/>
                        </a:solidFill>
                        <a:latin typeface="Cambria Math"/>
                      </a:rPr>
                      <m:t>𝒌</m:t>
                    </m:r>
                    <m:r>
                      <a:rPr lang="en-US" altLang="zh-CN" b="1" i="1" dirty="0" smtClean="0">
                        <a:solidFill>
                          <a:srgbClr val="FF0000"/>
                        </a:solidFill>
                        <a:latin typeface="Cambria Math"/>
                      </a:rPr>
                      <m:t>=</m:t>
                    </m:r>
                    <m:r>
                      <a:rPr lang="en-US" altLang="zh-CN" b="1" i="1" dirty="0" smtClean="0">
                        <a:solidFill>
                          <a:srgbClr val="FF0000"/>
                        </a:solidFill>
                        <a:latin typeface="Cambria Math"/>
                      </a:rPr>
                      <m:t>𝒎</m:t>
                    </m:r>
                  </m:oMath>
                </a14:m>
                <a:endParaRPr lang="en-US" altLang="zh-CN" b="1" i="1" dirty="0" smtClean="0">
                  <a:solidFill>
                    <a:srgbClr val="FF0000"/>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905000"/>
                <a:ext cx="8229600" cy="4419600"/>
              </a:xfrm>
              <a:blipFill rotWithShape="1">
                <a:blip r:embed="rId2" cstate="print"/>
                <a:stretch>
                  <a:fillRect l="-1481" t="-1793"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0C2F972-9FEA-45C4-B32B-76911FB67654}"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循环攻击实例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设</a:t>
                </a:r>
                <a:r>
                  <a:rPr lang="en-US" altLang="zh-CN" dirty="0" smtClean="0"/>
                  <a:t>RSA</a:t>
                </a:r>
                <a:r>
                  <a:rPr lang="zh-CN" altLang="en-US" dirty="0" smtClean="0"/>
                  <a:t>公钥体制的参数为</a:t>
                </a:r>
                <a:endParaRPr lang="en-US" altLang="zh-CN" dirty="0" smtClean="0"/>
              </a:p>
              <a:p>
                <a:endParaRPr lang="en-US" altLang="zh-CN" dirty="0" smtClean="0"/>
              </a:p>
              <a:p>
                <a:pPr>
                  <a:buNone/>
                </a:pPr>
                <a:r>
                  <a:rPr lang="en-US" altLang="zh-CN" dirty="0" smtClean="0"/>
                  <a:t>     </a:t>
                </a:r>
                <a:r>
                  <a:rPr lang="zh-CN" altLang="en-US" dirty="0" smtClean="0"/>
                  <a:t>则加密和解密变换分别为：</a:t>
                </a:r>
                <a:endParaRPr lang="en-US" altLang="zh-CN" dirty="0" smtClean="0"/>
              </a:p>
              <a:p>
                <a:pPr>
                  <a:buNone/>
                </a:pPr>
                <a:endParaRPr lang="en-US" altLang="zh-CN" dirty="0" smtClean="0"/>
              </a:p>
              <a:p>
                <a:pPr>
                  <a:buNone/>
                </a:pPr>
                <a:endParaRPr lang="en-US" altLang="zh-CN" dirty="0" smtClean="0"/>
              </a:p>
              <a:p>
                <a:pPr>
                  <a:buNone/>
                </a:pPr>
                <a:r>
                  <a:rPr lang="en-US" altLang="zh-CN" dirty="0" smtClean="0"/>
                  <a:t>     </a:t>
                </a:r>
                <a:r>
                  <a:rPr lang="zh-CN" altLang="en-US" dirty="0" smtClean="0"/>
                  <a:t>如果明文消息为</a:t>
                </a:r>
                <a14:m>
                  <m:oMath xmlns:m="http://schemas.openxmlformats.org/officeDocument/2006/math">
                    <m:r>
                      <a:rPr lang="en-US" altLang="zh-CN" i="1" dirty="0" smtClean="0">
                        <a:latin typeface="Cambria Math"/>
                      </a:rPr>
                      <m:t>𝑚</m:t>
                    </m:r>
                    <m:r>
                      <a:rPr lang="en-US" altLang="zh-CN" i="1" dirty="0" smtClean="0">
                        <a:latin typeface="Cambria Math"/>
                      </a:rPr>
                      <m:t>=123456</m:t>
                    </m:r>
                  </m:oMath>
                </a14:m>
                <a:r>
                  <a:rPr lang="zh-CN" altLang="en-US" dirty="0" smtClean="0"/>
                  <a:t>，则对应的密文是：</a:t>
                </a:r>
                <a:endParaRPr lang="en-US" altLang="zh-CN" dirty="0" smtClean="0"/>
              </a:p>
              <a:p>
                <a:pPr>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1762" r="-577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5A6388B-2CD5-4C17-89BE-D2D71C7BEDBA}"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3634514333"/>
              </p:ext>
            </p:extLst>
          </p:nvPr>
        </p:nvGraphicFramePr>
        <p:xfrm>
          <a:off x="914400" y="2362200"/>
          <a:ext cx="7467600" cy="466725"/>
        </p:xfrm>
        <a:graphic>
          <a:graphicData uri="http://schemas.openxmlformats.org/presentationml/2006/ole">
            <mc:AlternateContent xmlns:mc="http://schemas.openxmlformats.org/markup-compatibility/2006">
              <mc:Choice xmlns:v="urn:schemas-microsoft-com:vml" Requires="v">
                <p:oleObj spid="_x0000_s105975" name="Equation" r:id="rId4" imgW="3251200" imgH="203200" progId="Equation.DSMT4">
                  <p:embed/>
                </p:oleObj>
              </mc:Choice>
              <mc:Fallback>
                <p:oleObj name="Equation" r:id="rId4" imgW="3251200" imgH="203200" progId="Equation.DSMT4">
                  <p:embed/>
                  <p:pic>
                    <p:nvPicPr>
                      <p:cNvPr id="0" name="Picture 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62200"/>
                        <a:ext cx="74676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nvGraphicFramePr>
        <p:xfrm>
          <a:off x="2514600" y="3352800"/>
          <a:ext cx="3302000" cy="990600"/>
        </p:xfrm>
        <a:graphic>
          <a:graphicData uri="http://schemas.openxmlformats.org/presentationml/2006/ole">
            <mc:AlternateContent xmlns:mc="http://schemas.openxmlformats.org/markup-compatibility/2006">
              <mc:Choice xmlns:v="urn:schemas-microsoft-com:vml" Requires="v">
                <p:oleObj spid="_x0000_s105976" name="Equation" r:id="rId6" imgW="1524000" imgH="457200" progId="Equation.DSMT4">
                  <p:embed/>
                </p:oleObj>
              </mc:Choice>
              <mc:Fallback>
                <p:oleObj name="Equation" r:id="rId6" imgW="1524000" imgH="457200" progId="Equation.DSMT4">
                  <p:embed/>
                  <p:pic>
                    <p:nvPicPr>
                      <p:cNvPr id="0" name="Picture 5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352800"/>
                        <a:ext cx="33020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21192988"/>
              </p:ext>
            </p:extLst>
          </p:nvPr>
        </p:nvGraphicFramePr>
        <p:xfrm>
          <a:off x="1905001" y="5029201"/>
          <a:ext cx="5200652" cy="533400"/>
        </p:xfrm>
        <a:graphic>
          <a:graphicData uri="http://schemas.openxmlformats.org/presentationml/2006/ole">
            <mc:AlternateContent xmlns:mc="http://schemas.openxmlformats.org/markup-compatibility/2006">
              <mc:Choice xmlns:v="urn:schemas-microsoft-com:vml" Requires="v">
                <p:oleObj spid="_x0000_s105977" name="Equation" r:id="rId8" imgW="1981200" imgH="203200" progId="Equation.DSMT4">
                  <p:embed/>
                </p:oleObj>
              </mc:Choice>
              <mc:Fallback>
                <p:oleObj name="Equation" r:id="rId8" imgW="1981200" imgH="203200" progId="Equation.DSMT4">
                  <p:embed/>
                  <p:pic>
                    <p:nvPicPr>
                      <p:cNvPr id="0" name="Picture 5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1" y="5029201"/>
                        <a:ext cx="520065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密码分析者利用公钥</a:t>
                </a:r>
                <a14:m>
                  <m:oMath xmlns:m="http://schemas.openxmlformats.org/officeDocument/2006/math">
                    <m:r>
                      <a:rPr lang="en-US" altLang="zh-CN" i="1" dirty="0" smtClean="0">
                        <a:latin typeface="Cambria Math"/>
                      </a:rPr>
                      <m:t>(215629,49)</m:t>
                    </m:r>
                  </m:oMath>
                </a14:m>
                <a:r>
                  <a:rPr lang="zh-CN" altLang="en-US" dirty="0" smtClean="0"/>
                  <a:t>和密文</a:t>
                </a:r>
                <a14:m>
                  <m:oMath xmlns:m="http://schemas.openxmlformats.org/officeDocument/2006/math">
                    <m:r>
                      <a:rPr lang="en-US" altLang="zh-CN" i="1" dirty="0" smtClean="0">
                        <a:latin typeface="Cambria Math"/>
                      </a:rPr>
                      <m:t>1603</m:t>
                    </m:r>
                  </m:oMath>
                </a14:m>
                <a:r>
                  <a:rPr lang="zh-CN" altLang="en-US" dirty="0" smtClean="0"/>
                  <a:t>进行循环攻击得到：</a:t>
                </a:r>
                <a:endParaRPr lang="en-US" altLang="zh-CN" dirty="0" smtClean="0"/>
              </a:p>
              <a:p>
                <a:endParaRPr lang="en-US" altLang="zh-CN" dirty="0" smtClean="0"/>
              </a:p>
              <a:p>
                <a:endParaRPr lang="en-US" altLang="zh-CN" dirty="0" smtClean="0"/>
              </a:p>
              <a:p>
                <a:endParaRPr lang="en-US" altLang="zh-CN" dirty="0" smtClean="0"/>
              </a:p>
              <a:p>
                <a:r>
                  <a:rPr lang="zh-CN" altLang="en-US" dirty="0" smtClean="0"/>
                  <a:t>攻击者经过</a:t>
                </a:r>
                <a:r>
                  <a:rPr lang="en-US" altLang="zh-CN" b="1" dirty="0" smtClean="0">
                    <a:solidFill>
                      <a:srgbClr val="FF00FF"/>
                    </a:solidFill>
                  </a:rPr>
                  <a:t>10</a:t>
                </a:r>
                <a:r>
                  <a:rPr lang="zh-CN" altLang="en-US" b="1" dirty="0" smtClean="0">
                    <a:solidFill>
                      <a:srgbClr val="FF00FF"/>
                    </a:solidFill>
                  </a:rPr>
                  <a:t>次变换</a:t>
                </a:r>
                <a:r>
                  <a:rPr lang="zh-CN" altLang="en-US" dirty="0" smtClean="0"/>
                  <a:t>就得到了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10</m:t>
                        </m:r>
                      </m:sub>
                    </m:sSub>
                    <m:r>
                      <a:rPr lang="en-US" altLang="zh-CN" b="0" i="1" smtClean="0">
                        <a:latin typeface="Cambria Math"/>
                      </a:rPr>
                      <m:t>=</m:t>
                    </m:r>
                    <m:r>
                      <a:rPr lang="en-US" altLang="zh-CN" b="0" i="1" smtClean="0">
                        <a:latin typeface="Cambria Math"/>
                      </a:rPr>
                      <m:t>𝑐</m:t>
                    </m:r>
                  </m:oMath>
                </a14:m>
                <a:r>
                  <a:rPr lang="zh-CN" altLang="en-US" dirty="0" smtClean="0"/>
                  <a:t>，则  </a:t>
                </a:r>
                <a:endParaRPr lang="en-US" altLang="zh-CN" dirty="0" smtClean="0"/>
              </a:p>
              <a:p>
                <a:endParaRPr lang="en-US" altLang="zh-CN" dirty="0" smtClean="0"/>
              </a:p>
              <a:p>
                <a:endParaRPr lang="en-US" altLang="zh-CN" dirty="0" smtClean="0"/>
              </a:p>
              <a:p>
                <a:r>
                  <a:rPr lang="zh-CN" altLang="en-US" b="1" dirty="0" smtClean="0">
                    <a:solidFill>
                      <a:srgbClr val="FF0000"/>
                    </a:solidFill>
                  </a:rPr>
                  <a:t>为什么会这样哪</a:t>
                </a:r>
                <a:r>
                  <a:rPr lang="en-US" altLang="zh-CN" b="1" dirty="0" smtClean="0">
                    <a:solidFill>
                      <a:srgbClr val="FF0000"/>
                    </a:solidFill>
                  </a:rPr>
                  <a:t>?</a:t>
                </a:r>
                <a:r>
                  <a:rPr lang="zh-CN" altLang="en-US" b="1" dirty="0" smtClean="0">
                    <a:solidFill>
                      <a:srgbClr val="FF0000"/>
                    </a:solidFill>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1626" b="-447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1EA280C-244C-4B71-B537-863E3136604D}"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graphicFrame>
        <p:nvGraphicFramePr>
          <p:cNvPr id="7" name="对象 6"/>
          <p:cNvGraphicFramePr>
            <a:graphicFrameLocks noChangeAspect="1"/>
          </p:cNvGraphicFramePr>
          <p:nvPr/>
        </p:nvGraphicFramePr>
        <p:xfrm>
          <a:off x="1828800" y="2895600"/>
          <a:ext cx="5764389" cy="1447800"/>
        </p:xfrm>
        <a:graphic>
          <a:graphicData uri="http://schemas.openxmlformats.org/presentationml/2006/ole">
            <mc:AlternateContent xmlns:mc="http://schemas.openxmlformats.org/markup-compatibility/2006">
              <mc:Choice xmlns:v="urn:schemas-microsoft-com:vml" Requires="v">
                <p:oleObj spid="_x0000_s106921" name="Equation" r:id="rId4" imgW="2730500" imgH="685800" progId="Equation.DSMT4">
                  <p:embed/>
                </p:oleObj>
              </mc:Choice>
              <mc:Fallback>
                <p:oleObj name="Equation" r:id="rId4" imgW="2730500" imgH="685800" progId="Equation.DSMT4">
                  <p:embed/>
                  <p:pic>
                    <p:nvPicPr>
                      <p:cNvPr id="0" name="Picture 4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895600"/>
                        <a:ext cx="5764389"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2819400" y="4953000"/>
          <a:ext cx="3771900" cy="838200"/>
        </p:xfrm>
        <a:graphic>
          <a:graphicData uri="http://schemas.openxmlformats.org/presentationml/2006/ole">
            <mc:AlternateContent xmlns:mc="http://schemas.openxmlformats.org/markup-compatibility/2006">
              <mc:Choice xmlns:v="urn:schemas-microsoft-com:vml" Requires="v">
                <p:oleObj spid="_x0000_s106922" name="Equation" r:id="rId6" imgW="1028700" imgH="228600" progId="Equation.DSMT4">
                  <p:embed/>
                </p:oleObj>
              </mc:Choice>
              <mc:Fallback>
                <p:oleObj name="Equation" r:id="rId6" imgW="1028700" imgH="228600" progId="Equation.DSMT4">
                  <p:embed/>
                  <p:pic>
                    <p:nvPicPr>
                      <p:cNvPr id="0" name="Picture 4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953000"/>
                        <a:ext cx="3771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arn(inVertical)">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04541D6D-48CE-4C1A-96DC-46128012E58D}"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1590797258"/>
              </p:ext>
            </p:extLst>
          </p:nvPr>
        </p:nvGraphicFramePr>
        <p:xfrm>
          <a:off x="411163" y="1447800"/>
          <a:ext cx="8467725" cy="2254250"/>
        </p:xfrm>
        <a:graphic>
          <a:graphicData uri="http://schemas.openxmlformats.org/presentationml/2006/ole">
            <mc:AlternateContent xmlns:mc="http://schemas.openxmlformats.org/markup-compatibility/2006">
              <mc:Choice xmlns:v="urn:schemas-microsoft-com:vml" Requires="v">
                <p:oleObj spid="_x0000_s123983" name="Equation" r:id="rId3" imgW="3530520" imgH="939600" progId="Equation.DSMT4">
                  <p:embed/>
                </p:oleObj>
              </mc:Choice>
              <mc:Fallback>
                <p:oleObj name="Equation" r:id="rId3" imgW="3530520" imgH="939600" progId="Equation.DSMT4">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1447800"/>
                        <a:ext cx="8467725" cy="225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152400" y="3657600"/>
                <a:ext cx="8686800" cy="970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sz="2800" b="1" i="1" smtClean="0">
                          <a:solidFill>
                            <a:srgbClr val="FF0000"/>
                          </a:solidFill>
                          <a:latin typeface="Cambria Math"/>
                        </a:rPr>
                        <m:t>定理</m:t>
                      </m:r>
                      <m:r>
                        <a:rPr lang="en-US" altLang="zh-CN" sz="2800" b="0" i="1" smtClean="0">
                          <a:latin typeface="Cambria Math"/>
                        </a:rPr>
                        <m:t>   </m:t>
                      </m:r>
                      <m:r>
                        <a:rPr lang="zh-CN" altLang="en-US" sz="2800" b="1" i="1" smtClean="0">
                          <a:solidFill>
                            <a:schemeClr val="tx1"/>
                          </a:solidFill>
                          <a:latin typeface="Cambria Math"/>
                        </a:rPr>
                        <m:t>设</m:t>
                      </m:r>
                      <m:r>
                        <a:rPr lang="en-US" altLang="zh-CN" sz="2800" b="1" i="1" smtClean="0">
                          <a:solidFill>
                            <a:schemeClr val="tx1"/>
                          </a:solidFill>
                          <a:latin typeface="Cambria Math"/>
                        </a:rPr>
                        <m:t>𝒎</m:t>
                      </m:r>
                      <m:r>
                        <a:rPr lang="en-US" altLang="zh-CN" sz="2800" b="1" i="1" smtClean="0">
                          <a:solidFill>
                            <a:schemeClr val="tx1"/>
                          </a:solidFill>
                          <a:latin typeface="Cambria Math"/>
                        </a:rPr>
                        <m:t>&gt;</m:t>
                      </m:r>
                      <m:r>
                        <a:rPr lang="en-US" altLang="zh-CN" sz="2800" b="1" i="1" smtClean="0">
                          <a:solidFill>
                            <a:schemeClr val="tx1"/>
                          </a:solidFill>
                          <a:latin typeface="Cambria Math"/>
                        </a:rPr>
                        <m:t>𝟏</m:t>
                      </m:r>
                      <m:r>
                        <a:rPr lang="zh-CN" altLang="en-US" sz="2800" b="1" i="1">
                          <a:solidFill>
                            <a:schemeClr val="tx1"/>
                          </a:solidFill>
                          <a:latin typeface="Cambria Math"/>
                        </a:rPr>
                        <m:t>，</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a:rPr>
                            <m:t>𝒂</m:t>
                          </m:r>
                          <m:r>
                            <a:rPr lang="en-US" altLang="zh-CN" sz="2800" b="1" i="1" smtClean="0">
                              <a:solidFill>
                                <a:schemeClr val="tx1"/>
                              </a:solidFill>
                              <a:latin typeface="Cambria Math"/>
                            </a:rPr>
                            <m:t>,</m:t>
                          </m:r>
                          <m:r>
                            <a:rPr lang="en-US" altLang="zh-CN" sz="2800" b="1" i="1" smtClean="0">
                              <a:solidFill>
                                <a:schemeClr val="tx1"/>
                              </a:solidFill>
                              <a:latin typeface="Cambria Math"/>
                            </a:rPr>
                            <m:t>𝒎</m:t>
                          </m:r>
                        </m:e>
                      </m:d>
                      <m:r>
                        <a:rPr lang="en-US" altLang="zh-CN" sz="2800" b="1" i="1" smtClean="0">
                          <a:solidFill>
                            <a:schemeClr val="tx1"/>
                          </a:solidFill>
                          <a:latin typeface="Cambria Math"/>
                        </a:rPr>
                        <m:t>=</m:t>
                      </m:r>
                      <m:r>
                        <a:rPr lang="en-US" altLang="zh-CN" sz="2800" b="1" i="1" smtClean="0">
                          <a:solidFill>
                            <a:schemeClr val="tx1"/>
                          </a:solidFill>
                          <a:latin typeface="Cambria Math"/>
                        </a:rPr>
                        <m:t>𝟏</m:t>
                      </m:r>
                      <m:r>
                        <a:rPr lang="en-US" altLang="zh-CN" sz="2800" b="1" i="1" smtClean="0">
                          <a:solidFill>
                            <a:schemeClr val="tx1"/>
                          </a:solidFill>
                          <a:latin typeface="Cambria Math"/>
                        </a:rPr>
                        <m:t>.  </m:t>
                      </m:r>
                      <m:r>
                        <a:rPr lang="zh-CN" altLang="en-US" sz="2800" b="1" i="1" smtClean="0">
                          <a:solidFill>
                            <a:schemeClr val="tx1"/>
                          </a:solidFill>
                          <a:latin typeface="Cambria Math"/>
                        </a:rPr>
                        <m:t>则</m:t>
                      </m:r>
                      <m:r>
                        <a:rPr lang="zh-CN" altLang="en-US" sz="2800" b="1" i="1">
                          <a:solidFill>
                            <a:schemeClr val="tx1"/>
                          </a:solidFill>
                          <a:latin typeface="Cambria Math"/>
                        </a:rPr>
                        <m:t>整数</m:t>
                      </m:r>
                      <m:r>
                        <a:rPr lang="en-US" altLang="zh-CN" sz="2800" b="1" i="1" smtClean="0">
                          <a:solidFill>
                            <a:schemeClr val="tx1"/>
                          </a:solidFill>
                          <a:latin typeface="Cambria Math"/>
                        </a:rPr>
                        <m:t>𝒅</m:t>
                      </m:r>
                      <m:r>
                        <a:rPr lang="zh-CN" altLang="en-US" sz="2800" b="1" i="1">
                          <a:solidFill>
                            <a:schemeClr val="tx1"/>
                          </a:solidFill>
                          <a:latin typeface="Cambria Math"/>
                        </a:rPr>
                        <m:t>使得</m:t>
                      </m:r>
                    </m:oMath>
                  </m:oMathPara>
                </a14:m>
                <a:endParaRPr lang="en-US" altLang="zh-CN" sz="2800" b="1" i="1" dirty="0" smtClean="0">
                  <a:solidFill>
                    <a:schemeClr val="tx1"/>
                  </a:solidFill>
                  <a:latin typeface="Cambria Math"/>
                </a:endParaRPr>
              </a:p>
              <a:p>
                <a14:m>
                  <m:oMath xmlns:m="http://schemas.openxmlformats.org/officeDocument/2006/math">
                    <m:sSup>
                      <m:sSupPr>
                        <m:ctrlPr>
                          <a:rPr lang="en-US" altLang="zh-CN" sz="2800" b="1" i="1" smtClean="0">
                            <a:solidFill>
                              <a:schemeClr val="tx1"/>
                            </a:solidFill>
                            <a:latin typeface="Cambria Math" panose="02040503050406030204" pitchFamily="18" charset="0"/>
                          </a:rPr>
                        </m:ctrlPr>
                      </m:sSupPr>
                      <m:e>
                        <m:r>
                          <a:rPr lang="en-US" altLang="zh-CN" sz="2800" b="1" i="1" smtClean="0">
                            <a:solidFill>
                              <a:schemeClr val="tx1"/>
                            </a:solidFill>
                            <a:latin typeface="Cambria Math"/>
                          </a:rPr>
                          <m:t>𝒂</m:t>
                        </m:r>
                      </m:e>
                      <m:sup>
                        <m:r>
                          <a:rPr lang="en-US" altLang="zh-CN" sz="2800" b="1" i="1" smtClean="0">
                            <a:solidFill>
                              <a:schemeClr val="tx1"/>
                            </a:solidFill>
                            <a:latin typeface="Cambria Math"/>
                          </a:rPr>
                          <m:t>𝒅</m:t>
                        </m:r>
                      </m:sup>
                    </m:sSup>
                    <m:r>
                      <a:rPr lang="en-US" altLang="zh-CN" sz="2800" b="1" i="1" smtClean="0">
                        <a:solidFill>
                          <a:schemeClr val="tx1"/>
                        </a:solidFill>
                        <a:latin typeface="Cambria Math"/>
                      </a:rPr>
                      <m:t> </m:t>
                    </m:r>
                    <m:r>
                      <a:rPr lang="en-US" altLang="zh-CN" sz="2800" b="1" i="1" smtClean="0">
                        <a:solidFill>
                          <a:schemeClr val="tx1"/>
                        </a:solidFill>
                        <a:latin typeface="Cambria Math"/>
                        <a:ea typeface="Cambria Math"/>
                      </a:rPr>
                      <m:t>≡</m:t>
                    </m:r>
                    <m:r>
                      <a:rPr lang="en-US" altLang="zh-CN" sz="2800" b="1" i="1" smtClean="0">
                        <a:solidFill>
                          <a:schemeClr val="tx1"/>
                        </a:solidFill>
                        <a:latin typeface="Cambria Math"/>
                        <a:ea typeface="Cambria Math"/>
                      </a:rPr>
                      <m:t>𝟏</m:t>
                    </m:r>
                    <m:d>
                      <m:dPr>
                        <m:ctrlPr>
                          <a:rPr lang="en-US" altLang="zh-CN" sz="2800" b="1" i="1" smtClean="0">
                            <a:solidFill>
                              <a:schemeClr val="tx1"/>
                            </a:solidFill>
                            <a:latin typeface="Cambria Math" panose="02040503050406030204" pitchFamily="18" charset="0"/>
                            <a:ea typeface="Cambria Math"/>
                          </a:rPr>
                        </m:ctrlPr>
                      </m:dPr>
                      <m:e>
                        <m:r>
                          <a:rPr lang="en-US" altLang="zh-CN" sz="2800" b="1" i="1" smtClean="0">
                            <a:solidFill>
                              <a:schemeClr val="tx1"/>
                            </a:solidFill>
                            <a:latin typeface="Cambria Math"/>
                            <a:ea typeface="Cambria Math"/>
                          </a:rPr>
                          <m:t>𝒎𝒐𝒅</m:t>
                        </m:r>
                        <m:r>
                          <a:rPr lang="en-US" altLang="zh-CN" sz="2800" b="1" i="1" smtClean="0">
                            <a:solidFill>
                              <a:schemeClr val="tx1"/>
                            </a:solidFill>
                            <a:latin typeface="Cambria Math"/>
                            <a:ea typeface="Cambria Math"/>
                          </a:rPr>
                          <m:t>  </m:t>
                        </m:r>
                        <m:r>
                          <a:rPr lang="en-US" altLang="zh-CN" sz="2800" b="1" i="1" smtClean="0">
                            <a:solidFill>
                              <a:schemeClr val="tx1"/>
                            </a:solidFill>
                            <a:latin typeface="Cambria Math"/>
                            <a:ea typeface="Cambria Math"/>
                          </a:rPr>
                          <m:t>𝒎</m:t>
                        </m:r>
                      </m:e>
                    </m:d>
                  </m:oMath>
                </a14:m>
                <a:r>
                  <a:rPr lang="zh-CN" altLang="en-US" sz="2800" b="1" dirty="0">
                    <a:solidFill>
                      <a:schemeClr val="tx1"/>
                    </a:solidFill>
                  </a:rPr>
                  <a:t>的</a:t>
                </a:r>
                <a:r>
                  <a:rPr lang="zh-CN" altLang="en-US" sz="2800" b="1" dirty="0" smtClean="0">
                    <a:solidFill>
                      <a:schemeClr val="tx1"/>
                    </a:solidFill>
                  </a:rPr>
                  <a:t>充分必要</a:t>
                </a:r>
                <a14:m>
                  <m:oMath xmlns:m="http://schemas.openxmlformats.org/officeDocument/2006/math">
                    <m:r>
                      <a:rPr lang="zh-CN" altLang="en-US" sz="2800" b="1" i="1">
                        <a:solidFill>
                          <a:schemeClr val="tx1"/>
                        </a:solidFill>
                        <a:latin typeface="Cambria Math"/>
                      </a:rPr>
                      <m:t>条件</m:t>
                    </m:r>
                    <m:r>
                      <a:rPr lang="zh-CN" altLang="en-US" sz="2800" b="1" i="1" smtClean="0">
                        <a:solidFill>
                          <a:schemeClr val="tx1"/>
                        </a:solidFill>
                        <a:latin typeface="Cambria Math"/>
                      </a:rPr>
                      <m:t>是</m:t>
                    </m:r>
                    <m:r>
                      <a:rPr lang="en-US" altLang="zh-CN" sz="2800" b="1" i="1" smtClean="0">
                        <a:solidFill>
                          <a:schemeClr val="tx1"/>
                        </a:solidFill>
                        <a:latin typeface="Cambria Math"/>
                      </a:rPr>
                      <m:t> </m:t>
                    </m:r>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𝒐𝒓𝒅</m:t>
                        </m:r>
                      </m:e>
                      <m:sub>
                        <m:r>
                          <a:rPr lang="en-US" altLang="zh-CN" sz="2800" b="1" i="1" smtClean="0">
                            <a:solidFill>
                              <a:schemeClr val="tx1"/>
                            </a:solidFill>
                            <a:latin typeface="Cambria Math"/>
                          </a:rPr>
                          <m:t>𝒎</m:t>
                        </m:r>
                      </m:sub>
                    </m:sSub>
                    <m:r>
                      <a:rPr lang="en-US" altLang="zh-CN" sz="2800" b="1" i="1" smtClean="0">
                        <a:solidFill>
                          <a:schemeClr val="tx1"/>
                        </a:solidFill>
                        <a:latin typeface="Cambria Math"/>
                      </a:rPr>
                      <m:t>(</m:t>
                    </m:r>
                    <m:r>
                      <a:rPr lang="en-US" altLang="zh-CN" sz="2800" b="1" i="1" smtClean="0">
                        <a:solidFill>
                          <a:schemeClr val="tx1"/>
                        </a:solidFill>
                        <a:latin typeface="Cambria Math"/>
                      </a:rPr>
                      <m:t>𝒂</m:t>
                    </m:r>
                    <m:r>
                      <a:rPr lang="en-US" altLang="zh-CN" sz="2800" b="1" i="1" smtClean="0">
                        <a:solidFill>
                          <a:schemeClr val="tx1"/>
                        </a:solidFill>
                        <a:latin typeface="Cambria Math"/>
                      </a:rPr>
                      <m:t>)|</m:t>
                    </m:r>
                    <m:r>
                      <a:rPr lang="en-US" altLang="zh-CN" sz="2800" b="1" i="1" smtClean="0">
                        <a:solidFill>
                          <a:schemeClr val="tx1"/>
                        </a:solidFill>
                        <a:latin typeface="Cambria Math"/>
                      </a:rPr>
                      <m:t>𝒅</m:t>
                    </m:r>
                    <m:r>
                      <a:rPr lang="en-US" altLang="zh-CN" sz="2800" b="1" i="1" smtClean="0">
                        <a:solidFill>
                          <a:schemeClr val="tx1"/>
                        </a:solidFill>
                        <a:latin typeface="Cambria Math"/>
                      </a:rPr>
                      <m:t> </m:t>
                    </m:r>
                  </m:oMath>
                </a14:m>
                <a:endParaRPr lang="zh-CN" altLang="en-US" sz="2800" b="1"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2400" y="3657600"/>
                <a:ext cx="8686800" cy="970330"/>
              </a:xfrm>
              <a:prstGeom prst="rect">
                <a:avLst/>
              </a:prstGeom>
              <a:blipFill rotWithShape="1">
                <a:blip r:embed="rId5" cstate="print"/>
                <a:stretch>
                  <a:fillRect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52400" y="5361632"/>
                <a:ext cx="8892480"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FF0000"/>
                          </a:solidFill>
                          <a:latin typeface="Cambria Math"/>
                        </a:rPr>
                        <m:t>根据推论，</m:t>
                      </m:r>
                      <m:r>
                        <a:rPr lang="zh-CN" altLang="en-US" sz="2800" b="1" i="1">
                          <a:solidFill>
                            <a:srgbClr val="FF0000"/>
                          </a:solidFill>
                          <a:latin typeface="Cambria Math"/>
                        </a:rPr>
                        <m:t>整数</m:t>
                      </m:r>
                      <m:r>
                        <a:rPr lang="en-US" altLang="zh-CN" sz="2800" b="1" i="1" smtClean="0">
                          <a:solidFill>
                            <a:srgbClr val="FF0000"/>
                          </a:solidFill>
                          <a:latin typeface="Cambria Math"/>
                        </a:rPr>
                        <m:t>𝒂</m:t>
                      </m:r>
                      <m:r>
                        <a:rPr lang="zh-CN" altLang="en-US" sz="2800" b="1" i="1" smtClean="0">
                          <a:solidFill>
                            <a:srgbClr val="FF0000"/>
                          </a:solidFill>
                          <a:latin typeface="Cambria Math"/>
                        </a:rPr>
                        <m:t>模</m:t>
                      </m:r>
                      <m:r>
                        <a:rPr lang="en-US" altLang="zh-CN" sz="2800" b="1" i="1" smtClean="0">
                          <a:solidFill>
                            <a:srgbClr val="FF0000"/>
                          </a:solidFill>
                          <a:latin typeface="Cambria Math"/>
                        </a:rPr>
                        <m:t>𝒎</m:t>
                      </m:r>
                      <m:r>
                        <a:rPr lang="zh-CN" altLang="en-US" sz="2800" b="1" i="1" smtClean="0">
                          <a:solidFill>
                            <a:srgbClr val="FF0000"/>
                          </a:solidFill>
                          <a:latin typeface="Cambria Math"/>
                        </a:rPr>
                        <m:t>的</m:t>
                      </m:r>
                      <m:r>
                        <a:rPr lang="zh-CN" altLang="en-US" sz="2800" b="1" i="1">
                          <a:solidFill>
                            <a:srgbClr val="FF0000"/>
                          </a:solidFill>
                          <a:latin typeface="Cambria Math"/>
                        </a:rPr>
                        <m:t>指数</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𝒐𝒓𝒅</m:t>
                          </m:r>
                        </m:e>
                        <m:sub>
                          <m:r>
                            <a:rPr lang="en-US" altLang="zh-CN" sz="2800" b="1" i="1" smtClean="0">
                              <a:solidFill>
                                <a:srgbClr val="FF0000"/>
                              </a:solidFill>
                              <a:latin typeface="Cambria Math"/>
                            </a:rPr>
                            <m:t>𝒎</m:t>
                          </m:r>
                        </m:sub>
                      </m:sSub>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a:rPr>
                            <m:t>𝒂</m:t>
                          </m:r>
                        </m:e>
                      </m:d>
                      <m:r>
                        <a:rPr lang="zh-CN" altLang="en-US" sz="2800" b="1" i="1" smtClean="0">
                          <a:solidFill>
                            <a:srgbClr val="FF0000"/>
                          </a:solidFill>
                          <a:latin typeface="Cambria Math"/>
                        </a:rPr>
                        <m:t>是</m:t>
                      </m:r>
                      <m:r>
                        <a:rPr lang="zh-CN" altLang="en-US" sz="2800" b="1" i="1" smtClean="0">
                          <a:solidFill>
                            <a:srgbClr val="FF0000"/>
                          </a:solidFill>
                          <a:latin typeface="Cambria Math"/>
                        </a:rPr>
                        <m:t>𝝋</m:t>
                      </m:r>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a:rPr>
                            <m:t>𝒎</m:t>
                          </m:r>
                        </m:e>
                      </m:d>
                      <m:r>
                        <a:rPr lang="zh-CN" altLang="en-US" sz="2800" b="1" i="1" smtClean="0">
                          <a:solidFill>
                            <a:srgbClr val="FF0000"/>
                          </a:solidFill>
                          <a:latin typeface="Cambria Math"/>
                        </a:rPr>
                        <m:t>的</m:t>
                      </m:r>
                      <m:r>
                        <a:rPr lang="zh-CN" altLang="en-US" sz="2800" b="1" i="1">
                          <a:solidFill>
                            <a:srgbClr val="FF0000"/>
                          </a:solidFill>
                          <a:latin typeface="Cambria Math"/>
                        </a:rPr>
                        <m:t>因数</m:t>
                      </m:r>
                      <m:r>
                        <a:rPr lang="zh-CN" altLang="en-US" sz="2800" b="1" i="1" smtClean="0">
                          <a:solidFill>
                            <a:srgbClr val="FF0000"/>
                          </a:solidFill>
                          <a:latin typeface="Cambria Math"/>
                        </a:rPr>
                        <m:t>，</m:t>
                      </m:r>
                    </m:oMath>
                  </m:oMathPara>
                </a14:m>
                <a:endParaRPr lang="en-US" altLang="zh-CN" sz="2800" b="1" dirty="0" smtClean="0">
                  <a:solidFill>
                    <a:srgbClr val="FF0000"/>
                  </a:solidFill>
                </a:endParaRPr>
              </a:p>
              <a:p>
                <a:r>
                  <a:rPr lang="zh-CN" altLang="en-US" sz="2800" b="1" dirty="0" smtClean="0">
                    <a:solidFill>
                      <a:srgbClr val="FF0000"/>
                    </a:solidFill>
                  </a:rPr>
                  <a:t>所以可在</a:t>
                </a:r>
                <a14:m>
                  <m:oMath xmlns:m="http://schemas.openxmlformats.org/officeDocument/2006/math">
                    <m:r>
                      <a:rPr lang="zh-CN" altLang="en-US" sz="2800" b="1" i="1">
                        <a:solidFill>
                          <a:srgbClr val="FF0000"/>
                        </a:solidFill>
                        <a:latin typeface="Cambria Math"/>
                      </a:rPr>
                      <m:t>𝝋</m:t>
                    </m:r>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a:rPr>
                          <m:t>𝒎</m:t>
                        </m:r>
                      </m:e>
                    </m:d>
                  </m:oMath>
                </a14:m>
                <a:r>
                  <a:rPr lang="zh-CN" altLang="en-US" sz="2800" b="1" dirty="0" smtClean="0">
                    <a:solidFill>
                      <a:srgbClr val="FF0000"/>
                    </a:solidFill>
                  </a:rPr>
                  <a:t>的因数中求</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a:rPr>
                          <m:t>𝒐𝒓𝒅</m:t>
                        </m:r>
                      </m:e>
                      <m:sub>
                        <m:r>
                          <a:rPr lang="en-US" altLang="zh-CN" sz="2800" b="1" i="1">
                            <a:solidFill>
                              <a:srgbClr val="FF0000"/>
                            </a:solidFill>
                            <a:latin typeface="Cambria Math"/>
                          </a:rPr>
                          <m:t>𝒎</m:t>
                        </m:r>
                      </m:sub>
                    </m:sSub>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a:rPr>
                          <m:t>𝒂</m:t>
                        </m:r>
                      </m:e>
                    </m:d>
                  </m:oMath>
                </a14:m>
                <a:endParaRPr lang="zh-CN" altLang="en-US" sz="28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152400" y="5361632"/>
                <a:ext cx="8892480" cy="954107"/>
              </a:xfrm>
              <a:prstGeom prst="rect">
                <a:avLst/>
              </a:prstGeom>
              <a:blipFill rotWithShape="1">
                <a:blip r:embed="rId6" cstate="print"/>
                <a:stretch>
                  <a:fillRect l="-1371"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04800" y="4653136"/>
                <a:ext cx="8418892" cy="523220"/>
              </a:xfrm>
              <a:prstGeom prst="rect">
                <a:avLst/>
              </a:prstGeom>
              <a:noFill/>
            </p:spPr>
            <p:txBody>
              <a:bodyPr wrap="square" rtlCol="0">
                <a:spAutoFit/>
              </a:bodyPr>
              <a:lstStyle/>
              <a:p>
                <a:r>
                  <a:rPr lang="zh-CN" altLang="en-US" sz="2800" b="1" dirty="0" smtClean="0">
                    <a:solidFill>
                      <a:srgbClr val="FF0000"/>
                    </a:solidFill>
                  </a:rPr>
                  <a:t>推论</a:t>
                </a:r>
                <a14:m>
                  <m:oMath xmlns:m="http://schemas.openxmlformats.org/officeDocument/2006/math">
                    <m:r>
                      <a:rPr lang="en-US" altLang="zh-CN" sz="2800" b="0" i="1" smtClean="0">
                        <a:latin typeface="Cambria Math"/>
                      </a:rPr>
                      <m:t>   </m:t>
                    </m:r>
                    <m:r>
                      <a:rPr lang="zh-CN" altLang="en-US" sz="2800" b="1" i="1" smtClean="0">
                        <a:solidFill>
                          <a:srgbClr val="FF0000"/>
                        </a:solidFill>
                        <a:latin typeface="Cambria Math"/>
                      </a:rPr>
                      <m:t>设</m:t>
                    </m:r>
                    <m:r>
                      <a:rPr lang="en-US" altLang="zh-CN" sz="2800" b="1" i="1" smtClean="0">
                        <a:solidFill>
                          <a:srgbClr val="FF0000"/>
                        </a:solidFill>
                        <a:latin typeface="Cambria Math"/>
                      </a:rPr>
                      <m:t>𝒎</m:t>
                    </m:r>
                    <m:r>
                      <a:rPr lang="en-US" altLang="zh-CN" sz="2800" b="1" i="1" smtClean="0">
                        <a:solidFill>
                          <a:srgbClr val="FF0000"/>
                        </a:solidFill>
                        <a:latin typeface="Cambria Math"/>
                      </a:rPr>
                      <m:t>&gt;</m:t>
                    </m:r>
                    <m:r>
                      <a:rPr lang="en-US" altLang="zh-CN" sz="2800" b="1" i="1" smtClean="0">
                        <a:solidFill>
                          <a:srgbClr val="FF0000"/>
                        </a:solidFill>
                        <a:latin typeface="Cambria Math"/>
                      </a:rPr>
                      <m:t>𝟏</m:t>
                    </m:r>
                    <m:r>
                      <a:rPr lang="zh-CN" altLang="en-US" sz="2800" b="1" i="1">
                        <a:solidFill>
                          <a:srgbClr val="FF0000"/>
                        </a:solidFill>
                        <a:latin typeface="Cambria Math"/>
                      </a:rPr>
                      <m:t>，</m:t>
                    </m:r>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a:rPr>
                          <m:t>𝒂</m:t>
                        </m:r>
                        <m:r>
                          <a:rPr lang="en-US" altLang="zh-CN" sz="2800" b="1" i="1" smtClean="0">
                            <a:solidFill>
                              <a:srgbClr val="FF0000"/>
                            </a:solidFill>
                            <a:latin typeface="Cambria Math"/>
                          </a:rPr>
                          <m:t>,</m:t>
                        </m:r>
                        <m:r>
                          <a:rPr lang="en-US" altLang="zh-CN" sz="2800" b="1" i="1" smtClean="0">
                            <a:solidFill>
                              <a:srgbClr val="FF0000"/>
                            </a:solidFill>
                            <a:latin typeface="Cambria Math"/>
                          </a:rPr>
                          <m:t>𝒎</m:t>
                        </m:r>
                      </m:e>
                    </m:d>
                    <m:r>
                      <a:rPr lang="en-US" altLang="zh-CN" sz="2800" b="1" i="1" smtClean="0">
                        <a:solidFill>
                          <a:srgbClr val="FF0000"/>
                        </a:solidFill>
                        <a:latin typeface="Cambria Math"/>
                      </a:rPr>
                      <m:t>=</m:t>
                    </m:r>
                    <m:r>
                      <a:rPr lang="en-US" altLang="zh-CN" sz="2800" b="1" i="1" smtClean="0">
                        <a:solidFill>
                          <a:srgbClr val="FF0000"/>
                        </a:solidFill>
                        <a:latin typeface="Cambria Math"/>
                      </a:rPr>
                      <m:t>𝟏</m:t>
                    </m:r>
                    <m:r>
                      <a:rPr lang="en-US" altLang="zh-CN" sz="2800" b="1" i="1" smtClean="0">
                        <a:solidFill>
                          <a:srgbClr val="FF0000"/>
                        </a:solidFill>
                        <a:latin typeface="Cambria Math"/>
                      </a:rPr>
                      <m:t>.  </m:t>
                    </m:r>
                    <m:r>
                      <a:rPr lang="zh-CN" altLang="en-US" sz="2800" b="1" i="1" smtClean="0">
                        <a:solidFill>
                          <a:srgbClr val="FF0000"/>
                        </a:solidFill>
                        <a:latin typeface="Cambria Math"/>
                      </a:rPr>
                      <m:t>则</m:t>
                    </m:r>
                    <m:r>
                      <a:rPr lang="en-US" altLang="zh-CN" sz="2800" b="1" i="1" smtClean="0">
                        <a:solidFill>
                          <a:srgbClr val="FF0000"/>
                        </a:solidFill>
                        <a:latin typeface="Cambria Math"/>
                      </a:rPr>
                      <m:t> </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𝒐𝒓𝒅</m:t>
                        </m:r>
                      </m:e>
                      <m:sub>
                        <m:r>
                          <a:rPr lang="en-US" altLang="zh-CN" sz="2800" b="1" i="1" smtClean="0">
                            <a:solidFill>
                              <a:srgbClr val="FF0000"/>
                            </a:solidFill>
                            <a:latin typeface="Cambria Math"/>
                          </a:rPr>
                          <m:t>𝒎</m:t>
                        </m:r>
                      </m:sub>
                    </m:sSub>
                    <m:r>
                      <a:rPr lang="en-US" altLang="zh-CN" sz="2800" b="1" i="1" smtClean="0">
                        <a:solidFill>
                          <a:srgbClr val="FF0000"/>
                        </a:solidFill>
                        <a:latin typeface="Cambria Math"/>
                      </a:rPr>
                      <m:t>(</m:t>
                    </m:r>
                    <m:r>
                      <a:rPr lang="en-US" altLang="zh-CN" sz="2800" b="1" i="1" smtClean="0">
                        <a:solidFill>
                          <a:srgbClr val="FF0000"/>
                        </a:solidFill>
                        <a:latin typeface="Cambria Math"/>
                      </a:rPr>
                      <m:t>𝒂</m:t>
                    </m:r>
                    <m:r>
                      <a:rPr lang="en-US" altLang="zh-CN" sz="2800" b="1" i="1" smtClean="0">
                        <a:solidFill>
                          <a:srgbClr val="FF0000"/>
                        </a:solidFill>
                        <a:latin typeface="Cambria Math"/>
                      </a:rPr>
                      <m:t>)|</m:t>
                    </m:r>
                    <m:r>
                      <a:rPr lang="zh-CN" altLang="en-US" sz="2800" b="1" i="1">
                        <a:solidFill>
                          <a:srgbClr val="FF0000"/>
                        </a:solidFill>
                        <a:latin typeface="Cambria Math"/>
                      </a:rPr>
                      <m:t>𝝋</m:t>
                    </m:r>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a:rPr>
                          <m:t>𝒎</m:t>
                        </m:r>
                      </m:e>
                    </m:d>
                  </m:oMath>
                </a14:m>
                <a:endParaRPr lang="zh-CN" altLang="en-US" sz="2800"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04800" y="4653136"/>
                <a:ext cx="8418892" cy="523220"/>
              </a:xfrm>
              <a:prstGeom prst="rect">
                <a:avLst/>
              </a:prstGeom>
              <a:blipFill rotWithShape="1">
                <a:blip r:embed="rId7" cstate="print"/>
                <a:stretch>
                  <a:fillRect l="-1448" t="-15116"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111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495800"/>
              </a:xfrm>
            </p:spPr>
            <p:txBody>
              <a:bodyPr/>
              <a:lstStyle/>
              <a:p>
                <a:r>
                  <a:rPr lang="zh-CN" altLang="en-US" dirty="0" smtClean="0"/>
                  <a:t>设</a:t>
                </a:r>
                <a14:m>
                  <m:oMath xmlns:m="http://schemas.openxmlformats.org/officeDocument/2006/math">
                    <m:r>
                      <a:rPr lang="en-US" altLang="zh-CN" i="1" dirty="0" smtClean="0">
                        <a:latin typeface="Cambria Math"/>
                      </a:rPr>
                      <m:t>𝑚</m:t>
                    </m:r>
                  </m:oMath>
                </a14:m>
                <a:r>
                  <a:rPr lang="zh-CN" altLang="en-US" dirty="0" smtClean="0"/>
                  <a:t>在模</a:t>
                </a:r>
                <a14:m>
                  <m:oMath xmlns:m="http://schemas.openxmlformats.org/officeDocument/2006/math">
                    <m:r>
                      <a:rPr lang="en-US" altLang="zh-CN" i="1" dirty="0" smtClean="0">
                        <a:latin typeface="Cambria Math"/>
                      </a:rPr>
                      <m:t>𝑁</m:t>
                    </m:r>
                  </m:oMath>
                </a14:m>
                <a:r>
                  <a:rPr lang="zh-CN" altLang="en-US" dirty="0" smtClean="0"/>
                  <a:t>下的指数为            ，由</a:t>
                </a:r>
                <a:endParaRPr lang="en-US" altLang="zh-CN" dirty="0" smtClean="0"/>
              </a:p>
              <a:p>
                <a:pPr>
                  <a:buNone/>
                </a:pPr>
                <a:r>
                  <a:rPr lang="en-US" altLang="zh-CN" dirty="0" smtClean="0"/>
                  <a:t>    </a:t>
                </a:r>
                <a:r>
                  <a:rPr lang="zh-CN" altLang="en-US" dirty="0" smtClean="0"/>
                  <a:t>所以                      ，则                       ，即</a:t>
                </a: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495800"/>
              </a:xfrm>
              <a:blipFill rotWithShape="1">
                <a:blip r:embed="rId3"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FB346DE-CDB0-4D0F-B139-F699D1F920D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39</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395812267"/>
              </p:ext>
            </p:extLst>
          </p:nvPr>
        </p:nvGraphicFramePr>
        <p:xfrm>
          <a:off x="4276725" y="1789113"/>
          <a:ext cx="1050925" cy="420687"/>
        </p:xfrm>
        <a:graphic>
          <a:graphicData uri="http://schemas.openxmlformats.org/presentationml/2006/ole">
            <mc:AlternateContent xmlns:mc="http://schemas.openxmlformats.org/markup-compatibility/2006">
              <mc:Choice xmlns:v="urn:schemas-microsoft-com:vml" Requires="v">
                <p:oleObj spid="_x0000_s125242" name="Equation" r:id="rId4" imgW="571252" imgH="228501" progId="Equation.DSMT4">
                  <p:embed/>
                </p:oleObj>
              </mc:Choice>
              <mc:Fallback>
                <p:oleObj name="Equation" r:id="rId4" imgW="571252" imgH="228501" progId="Equation.DSMT4">
                  <p:embed/>
                  <p:pic>
                    <p:nvPicPr>
                      <p:cNvPr id="0" name="Picture 13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725" y="1789113"/>
                        <a:ext cx="1050925"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932603038"/>
              </p:ext>
            </p:extLst>
          </p:nvPr>
        </p:nvGraphicFramePr>
        <p:xfrm>
          <a:off x="6248400" y="1676400"/>
          <a:ext cx="2108200" cy="457200"/>
        </p:xfrm>
        <a:graphic>
          <a:graphicData uri="http://schemas.openxmlformats.org/presentationml/2006/ole">
            <mc:AlternateContent xmlns:mc="http://schemas.openxmlformats.org/markup-compatibility/2006">
              <mc:Choice xmlns:v="urn:schemas-microsoft-com:vml" Requires="v">
                <p:oleObj spid="_x0000_s125243" name="Equation" r:id="rId6" imgW="1054080" imgH="228600" progId="Equation.DSMT4">
                  <p:embed/>
                </p:oleObj>
              </mc:Choice>
              <mc:Fallback>
                <p:oleObj name="Equation" r:id="rId6" imgW="1054080" imgH="228600" progId="Equation.DSMT4">
                  <p:embed/>
                  <p:pic>
                    <p:nvPicPr>
                      <p:cNvPr id="0" name="Picture 13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676400"/>
                        <a:ext cx="2108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54796718"/>
              </p:ext>
            </p:extLst>
          </p:nvPr>
        </p:nvGraphicFramePr>
        <p:xfrm>
          <a:off x="1727200" y="2209800"/>
          <a:ext cx="2032000" cy="457200"/>
        </p:xfrm>
        <a:graphic>
          <a:graphicData uri="http://schemas.openxmlformats.org/presentationml/2006/ole">
            <mc:AlternateContent xmlns:mc="http://schemas.openxmlformats.org/markup-compatibility/2006">
              <mc:Choice xmlns:v="urn:schemas-microsoft-com:vml" Requires="v">
                <p:oleObj spid="_x0000_s125244" name="Equation" r:id="rId8" imgW="1015920" imgH="228600" progId="Equation.DSMT4">
                  <p:embed/>
                </p:oleObj>
              </mc:Choice>
              <mc:Fallback>
                <p:oleObj name="Equation" r:id="rId8" imgW="1015920" imgH="228600" progId="Equation.DSMT4">
                  <p:embed/>
                  <p:pic>
                    <p:nvPicPr>
                      <p:cNvPr id="0" name="Picture 13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7200" y="2209800"/>
                        <a:ext cx="2032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3" name="Object 5"/>
          <p:cNvGraphicFramePr>
            <a:graphicFrameLocks noChangeAspect="1"/>
          </p:cNvGraphicFramePr>
          <p:nvPr>
            <p:extLst>
              <p:ext uri="{D42A27DB-BD31-4B8C-83A1-F6EECF244321}">
                <p14:modId xmlns:p14="http://schemas.microsoft.com/office/powerpoint/2010/main" val="3305369778"/>
              </p:ext>
            </p:extLst>
          </p:nvPr>
        </p:nvGraphicFramePr>
        <p:xfrm>
          <a:off x="4549775" y="2286000"/>
          <a:ext cx="1050925" cy="420688"/>
        </p:xfrm>
        <a:graphic>
          <a:graphicData uri="http://schemas.openxmlformats.org/presentationml/2006/ole">
            <mc:AlternateContent xmlns:mc="http://schemas.openxmlformats.org/markup-compatibility/2006">
              <mc:Choice xmlns:v="urn:schemas-microsoft-com:vml" Requires="v">
                <p:oleObj spid="_x0000_s125245" name="Equation" r:id="rId10" imgW="571252" imgH="228501" progId="Equation.DSMT4">
                  <p:embed/>
                </p:oleObj>
              </mc:Choice>
              <mc:Fallback>
                <p:oleObj name="Equation" r:id="rId10" imgW="571252" imgH="228501" progId="Equation.DSMT4">
                  <p:embed/>
                  <p:pic>
                    <p:nvPicPr>
                      <p:cNvPr id="0" name="Picture 13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9775" y="2286000"/>
                        <a:ext cx="1050925"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2702851"/>
              </p:ext>
            </p:extLst>
          </p:nvPr>
        </p:nvGraphicFramePr>
        <p:xfrm>
          <a:off x="5673725" y="2133600"/>
          <a:ext cx="1019175" cy="573088"/>
        </p:xfrm>
        <a:graphic>
          <a:graphicData uri="http://schemas.openxmlformats.org/presentationml/2006/ole">
            <mc:AlternateContent xmlns:mc="http://schemas.openxmlformats.org/markup-compatibility/2006">
              <mc:Choice xmlns:v="urn:schemas-microsoft-com:vml" Requires="v">
                <p:oleObj spid="_x0000_s125246" name="Equation" r:id="rId12" imgW="406080" imgH="228600" progId="Equation.DSMT4">
                  <p:embed/>
                </p:oleObj>
              </mc:Choice>
              <mc:Fallback>
                <p:oleObj name="Equation" r:id="rId12" imgW="406080" imgH="228600" progId="Equation.DSMT4">
                  <p:embed/>
                  <p:pic>
                    <p:nvPicPr>
                      <p:cNvPr id="0" name="Picture 13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3725" y="2133600"/>
                        <a:ext cx="1019175"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82075689"/>
              </p:ext>
            </p:extLst>
          </p:nvPr>
        </p:nvGraphicFramePr>
        <p:xfrm>
          <a:off x="2825750" y="2743200"/>
          <a:ext cx="3273425" cy="609600"/>
        </p:xfrm>
        <a:graphic>
          <a:graphicData uri="http://schemas.openxmlformats.org/presentationml/2006/ole">
            <mc:AlternateContent xmlns:mc="http://schemas.openxmlformats.org/markup-compatibility/2006">
              <mc:Choice xmlns:v="urn:schemas-microsoft-com:vml" Requires="v">
                <p:oleObj spid="_x0000_s125247" name="Equation" r:id="rId14" imgW="1295280" imgH="241200" progId="Equation.DSMT4">
                  <p:embed/>
                </p:oleObj>
              </mc:Choice>
              <mc:Fallback>
                <p:oleObj name="Equation" r:id="rId14" imgW="1295280" imgH="241200" progId="Equation.DSMT4">
                  <p:embed/>
                  <p:pic>
                    <p:nvPicPr>
                      <p:cNvPr id="0" name="Picture 13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25750" y="2743200"/>
                        <a:ext cx="32734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083127542"/>
              </p:ext>
            </p:extLst>
          </p:nvPr>
        </p:nvGraphicFramePr>
        <p:xfrm>
          <a:off x="749300" y="3276600"/>
          <a:ext cx="7497763" cy="533400"/>
        </p:xfrm>
        <a:graphic>
          <a:graphicData uri="http://schemas.openxmlformats.org/presentationml/2006/ole">
            <mc:AlternateContent xmlns:mc="http://schemas.openxmlformats.org/markup-compatibility/2006">
              <mc:Choice xmlns:v="urn:schemas-microsoft-com:vml" Requires="v">
                <p:oleObj spid="_x0000_s125248" name="Equation" r:id="rId16" imgW="3213000" imgH="228600" progId="Equation.DSMT4">
                  <p:embed/>
                </p:oleObj>
              </mc:Choice>
              <mc:Fallback>
                <p:oleObj name="Equation" r:id="rId16" imgW="3213000" imgH="228600" progId="Equation.DSMT4">
                  <p:embed/>
                  <p:pic>
                    <p:nvPicPr>
                      <p:cNvPr id="0" name="Picture 13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9300" y="3276600"/>
                        <a:ext cx="74977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540341347"/>
              </p:ext>
            </p:extLst>
          </p:nvPr>
        </p:nvGraphicFramePr>
        <p:xfrm>
          <a:off x="304800" y="3962400"/>
          <a:ext cx="8607425" cy="2298700"/>
        </p:xfrm>
        <a:graphic>
          <a:graphicData uri="http://schemas.openxmlformats.org/presentationml/2006/ole">
            <mc:AlternateContent xmlns:mc="http://schemas.openxmlformats.org/markup-compatibility/2006">
              <mc:Choice xmlns:v="urn:schemas-microsoft-com:vml" Requires="v">
                <p:oleObj spid="_x0000_s125249" name="Equation" r:id="rId18" imgW="4825800" imgH="1180800" progId="Equation.DSMT4">
                  <p:embed/>
                </p:oleObj>
              </mc:Choice>
              <mc:Fallback>
                <p:oleObj name="Equation" r:id="rId18" imgW="4825800" imgH="1180800" progId="Equation.DSMT4">
                  <p:embed/>
                  <p:pic>
                    <p:nvPicPr>
                      <p:cNvPr id="0" name="Picture 13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800" y="3962400"/>
                        <a:ext cx="86074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905000"/>
            <a:ext cx="8229600" cy="4114800"/>
          </a:xfrm>
        </p:spPr>
        <p:txBody>
          <a:bodyPr/>
          <a:lstStyle/>
          <a:p>
            <a:r>
              <a:rPr lang="en-US" altLang="zh-CN" dirty="0" smtClean="0">
                <a:solidFill>
                  <a:srgbClr val="FF0000"/>
                </a:solidFill>
                <a:latin typeface="Comic Sans MS" pitchFamily="66" charset="0"/>
              </a:rPr>
              <a:t>Problem 1</a:t>
            </a:r>
            <a:r>
              <a:rPr lang="zh-CN" altLang="en-US" dirty="0" smtClean="0">
                <a:solidFill>
                  <a:srgbClr val="FF0000"/>
                </a:solidFill>
                <a:latin typeface="Comic Sans MS" pitchFamily="66" charset="0"/>
              </a:rPr>
              <a:t>：</a:t>
            </a:r>
            <a:r>
              <a:rPr lang="zh-CN" altLang="en-US" dirty="0" smtClean="0">
                <a:solidFill>
                  <a:srgbClr val="FF0000"/>
                </a:solidFill>
              </a:rPr>
              <a:t>如何实现密钥的安全传输？</a:t>
            </a:r>
            <a:endParaRPr lang="en-US" altLang="zh-CN" dirty="0" smtClean="0">
              <a:solidFill>
                <a:srgbClr val="FF0000"/>
              </a:solidFill>
            </a:endParaRPr>
          </a:p>
          <a:p>
            <a:endParaRPr lang="en-US" altLang="zh-CN" dirty="0" smtClean="0">
              <a:solidFill>
                <a:srgbClr val="FF0000"/>
              </a:solidFill>
            </a:endParaRPr>
          </a:p>
          <a:p>
            <a:r>
              <a:rPr lang="en-US" altLang="zh-CN" dirty="0">
                <a:solidFill>
                  <a:srgbClr val="FF0000"/>
                </a:solidFill>
                <a:latin typeface="Comic Sans MS" pitchFamily="66" charset="0"/>
              </a:rPr>
              <a:t>Problem 2</a:t>
            </a:r>
            <a:r>
              <a:rPr lang="zh-CN" altLang="en-US" dirty="0">
                <a:solidFill>
                  <a:srgbClr val="FF0000"/>
                </a:solidFill>
                <a:latin typeface="Comic Sans MS" pitchFamily="66" charset="0"/>
              </a:rPr>
              <a:t>：</a:t>
            </a:r>
            <a:r>
              <a:rPr lang="zh-CN" altLang="en-US" dirty="0" smtClean="0">
                <a:solidFill>
                  <a:srgbClr val="FF0000"/>
                </a:solidFill>
              </a:rPr>
              <a:t>有没有不需要安全信道的密码技术？</a:t>
            </a:r>
            <a:endParaRPr lang="en-US" altLang="zh-CN" dirty="0" smtClean="0">
              <a:solidFill>
                <a:srgbClr val="FF0000"/>
              </a:solidFill>
            </a:endParaRPr>
          </a:p>
          <a:p>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B5C4A66D-6A1F-4B78-9073-35F4F2F7A05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a:t>
            </a:fld>
            <a:endParaRPr lang="en-US" altLang="zh-CN" dirty="0"/>
          </a:p>
        </p:txBody>
      </p:sp>
      <p:sp>
        <p:nvSpPr>
          <p:cNvPr id="7" name="圆角矩形 6"/>
          <p:cNvSpPr/>
          <p:nvPr/>
        </p:nvSpPr>
        <p:spPr bwMode="auto">
          <a:xfrm>
            <a:off x="609600" y="3962400"/>
            <a:ext cx="7848600" cy="12192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3600" b="1" i="0" u="none" strike="noStrike" cap="none" normalizeH="0" baseline="0" dirty="0" smtClean="0">
                <a:ln>
                  <a:noFill/>
                </a:ln>
                <a:solidFill>
                  <a:srgbClr val="692AA2"/>
                </a:solidFill>
                <a:effectLst/>
                <a:latin typeface="Arial" charset="0"/>
                <a:ea typeface="宋体" pitchFamily="2" charset="-122"/>
              </a:rPr>
              <a:t>公钥密码学</a:t>
            </a:r>
            <a:endParaRPr kumimoji="0" lang="en-US" altLang="zh-CN" sz="3600" b="1" i="0" u="none" strike="noStrike" cap="none" normalizeH="0" baseline="0" dirty="0" smtClean="0">
              <a:ln>
                <a:noFill/>
              </a:ln>
              <a:solidFill>
                <a:srgbClr val="692AA2"/>
              </a:solidFill>
              <a:effectLst/>
              <a:latin typeface="Arial" charset="0"/>
              <a:ea typeface="宋体" pitchFamily="2" charset="-122"/>
            </a:endParaRPr>
          </a:p>
          <a:p>
            <a:pPr algn="ctr"/>
            <a:r>
              <a:rPr lang="zh-CN" altLang="en-US" sz="3600" b="1" dirty="0" smtClean="0">
                <a:solidFill>
                  <a:srgbClr val="692AA2"/>
                </a:solidFill>
                <a:latin typeface="Arial" charset="0"/>
                <a:ea typeface="宋体" pitchFamily="2" charset="-122"/>
              </a:rPr>
              <a:t>（</a:t>
            </a:r>
            <a:r>
              <a:rPr lang="en-US" altLang="zh-CN" sz="3600" b="1" dirty="0" smtClean="0">
                <a:solidFill>
                  <a:srgbClr val="FF0000"/>
                </a:solidFill>
                <a:latin typeface="Arial" charset="0"/>
                <a:ea typeface="宋体" pitchFamily="2" charset="-122"/>
              </a:rPr>
              <a:t>P</a:t>
            </a:r>
            <a:r>
              <a:rPr lang="en-US" altLang="zh-CN" sz="3600" b="1" dirty="0" smtClean="0">
                <a:solidFill>
                  <a:srgbClr val="692AA2"/>
                </a:solidFill>
                <a:latin typeface="Arial" charset="0"/>
                <a:ea typeface="宋体" pitchFamily="2" charset="-122"/>
              </a:rPr>
              <a:t>ublic </a:t>
            </a:r>
            <a:r>
              <a:rPr lang="en-US" altLang="zh-CN" sz="3600" b="1" dirty="0" smtClean="0">
                <a:solidFill>
                  <a:srgbClr val="FF0000"/>
                </a:solidFill>
                <a:latin typeface="Arial" charset="0"/>
                <a:ea typeface="宋体" pitchFamily="2" charset="-122"/>
              </a:rPr>
              <a:t>K</a:t>
            </a:r>
            <a:r>
              <a:rPr lang="en-US" altLang="zh-CN" sz="3600" b="1" dirty="0" smtClean="0">
                <a:solidFill>
                  <a:srgbClr val="692AA2"/>
                </a:solidFill>
                <a:latin typeface="Arial" charset="0"/>
                <a:ea typeface="宋体" pitchFamily="2" charset="-122"/>
              </a:rPr>
              <a:t>ey </a:t>
            </a:r>
            <a:r>
              <a:rPr lang="en-US" altLang="zh-CN" sz="3600" b="1" dirty="0" smtClean="0">
                <a:solidFill>
                  <a:srgbClr val="FF0000"/>
                </a:solidFill>
                <a:latin typeface="Arial" charset="0"/>
                <a:ea typeface="宋体" pitchFamily="2" charset="-122"/>
              </a:rPr>
              <a:t>C</a:t>
            </a:r>
            <a:r>
              <a:rPr lang="en-US" altLang="zh-CN" sz="3600" b="1" dirty="0">
                <a:solidFill>
                  <a:srgbClr val="692AA2"/>
                </a:solidFill>
                <a:latin typeface="Arial" charset="0"/>
                <a:ea typeface="宋体" pitchFamily="2" charset="-122"/>
              </a:rPr>
              <a:t>ryptography, </a:t>
            </a:r>
            <a:r>
              <a:rPr lang="en-US" altLang="zh-CN" sz="3600" b="1" dirty="0" smtClean="0">
                <a:solidFill>
                  <a:srgbClr val="FF0000"/>
                </a:solidFill>
                <a:latin typeface="Arial" charset="0"/>
                <a:ea typeface="宋体" pitchFamily="2" charset="-122"/>
              </a:rPr>
              <a:t>PKC</a:t>
            </a:r>
            <a:r>
              <a:rPr lang="zh-CN" altLang="en-US" sz="3600" b="1" dirty="0" smtClean="0">
                <a:solidFill>
                  <a:srgbClr val="692AA2"/>
                </a:solidFill>
                <a:latin typeface="Arial" charset="0"/>
                <a:ea typeface="宋体" pitchFamily="2" charset="-122"/>
              </a:rPr>
              <a:t>）</a:t>
            </a:r>
            <a:endParaRPr kumimoji="0" lang="zh-CN" altLang="en-US" sz="3600" b="1" i="0" u="none" strike="noStrike" cap="none" normalizeH="0" baseline="0" dirty="0" smtClean="0">
              <a:ln>
                <a:noFill/>
              </a:ln>
              <a:solidFill>
                <a:srgbClr val="692AA2"/>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回到例子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2286000"/>
                <a:ext cx="8229600" cy="3352800"/>
              </a:xfrm>
            </p:spPr>
            <p:txBody>
              <a:bodyPr/>
              <a:lstStyle/>
              <a:p>
                <a:r>
                  <a:rPr lang="zh-CN" altLang="en-US" dirty="0" smtClean="0"/>
                  <a:t>当</a:t>
                </a:r>
                <a14:m>
                  <m:oMath xmlns:m="http://schemas.openxmlformats.org/officeDocument/2006/math">
                    <m:r>
                      <a:rPr lang="en-US" altLang="zh-CN" i="1" dirty="0" smtClean="0">
                        <a:latin typeface="Cambria Math"/>
                      </a:rPr>
                      <m:t>𝑁</m:t>
                    </m:r>
                    <m:r>
                      <a:rPr lang="en-US" altLang="zh-CN" i="1" dirty="0" smtClean="0">
                        <a:latin typeface="Cambria Math"/>
                      </a:rPr>
                      <m:t>=215629</m:t>
                    </m:r>
                  </m:oMath>
                </a14:m>
                <a:r>
                  <a:rPr lang="zh-CN" altLang="en-US" dirty="0" smtClean="0"/>
                  <a:t>时，</a:t>
                </a:r>
                <a14:m>
                  <m:oMath xmlns:m="http://schemas.openxmlformats.org/officeDocument/2006/math">
                    <m:r>
                      <a:rPr lang="zh-CN" altLang="en-US" i="1" dirty="0" smtClean="0">
                        <a:latin typeface="Cambria Math"/>
                      </a:rPr>
                      <m:t>𝜑</m:t>
                    </m:r>
                    <m:d>
                      <m:dPr>
                        <m:ctrlPr>
                          <a:rPr lang="en-US" altLang="zh-CN" b="0" i="1" dirty="0" smtClean="0">
                            <a:latin typeface="Cambria Math" panose="02040503050406030204" pitchFamily="18" charset="0"/>
                          </a:rPr>
                        </m:ctrlPr>
                      </m:dPr>
                      <m:e>
                        <m:r>
                          <a:rPr lang="en-US" altLang="zh-CN" b="0" i="1" dirty="0" smtClean="0">
                            <a:latin typeface="Cambria Math"/>
                          </a:rPr>
                          <m:t>𝑁</m:t>
                        </m:r>
                      </m:e>
                    </m:d>
                    <m:r>
                      <a:rPr lang="en-US" altLang="zh-CN" b="0" i="1" dirty="0" smtClean="0">
                        <a:latin typeface="Cambria Math"/>
                      </a:rPr>
                      <m:t>=</m:t>
                    </m:r>
                    <m:d>
                      <m:dPr>
                        <m:ctrlPr>
                          <a:rPr lang="en-US" altLang="zh-CN" b="0" i="1" dirty="0" smtClean="0">
                            <a:latin typeface="Cambria Math" panose="02040503050406030204" pitchFamily="18" charset="0"/>
                          </a:rPr>
                        </m:ctrlPr>
                      </m:dPr>
                      <m:e>
                        <m:r>
                          <a:rPr lang="en-US" altLang="zh-CN" b="0" i="1" dirty="0" smtClean="0">
                            <a:latin typeface="Cambria Math"/>
                          </a:rPr>
                          <m:t>383−1</m:t>
                        </m:r>
                      </m:e>
                    </m:d>
                    <m:r>
                      <a:rPr lang="zh-CN" altLang="en-US" i="1" dirty="0">
                        <a:latin typeface="Cambria Math"/>
                      </a:rPr>
                      <m:t>×</m:t>
                    </m:r>
                    <m:r>
                      <a:rPr lang="en-US" altLang="zh-CN" b="0" i="1" dirty="0" smtClean="0">
                        <a:latin typeface="Cambria Math"/>
                      </a:rPr>
                      <m:t>(563−1)</m:t>
                    </m:r>
                  </m:oMath>
                </a14:m>
                <a:r>
                  <a:rPr lang="zh-CN" altLang="en-US" dirty="0" smtClean="0"/>
                  <a:t> </a:t>
                </a:r>
                <a14:m>
                  <m:oMath xmlns:m="http://schemas.openxmlformats.org/officeDocument/2006/math">
                    <m:r>
                      <a:rPr lang="en-US" altLang="zh-CN" dirty="0">
                        <a:latin typeface="Cambria Math"/>
                      </a:rPr>
                      <m:t>=</m:t>
                    </m:r>
                    <m:sSup>
                      <m:sSupPr>
                        <m:ctrlPr>
                          <a:rPr lang="en-US" altLang="zh-CN" i="1" dirty="0" smtClean="0">
                            <a:latin typeface="Cambria Math" panose="02040503050406030204" pitchFamily="18" charset="0"/>
                          </a:rPr>
                        </m:ctrlPr>
                      </m:sSupPr>
                      <m:e>
                        <m:r>
                          <a:rPr lang="en-US" altLang="zh-CN" b="0" i="1" dirty="0" smtClean="0">
                            <a:latin typeface="Cambria Math"/>
                          </a:rPr>
                          <m:t>2</m:t>
                        </m:r>
                      </m:e>
                      <m:sup>
                        <m:r>
                          <a:rPr lang="en-US" altLang="zh-CN" b="0" i="1" dirty="0" smtClean="0">
                            <a:latin typeface="Cambria Math"/>
                          </a:rPr>
                          <m:t>2</m:t>
                        </m:r>
                      </m:sup>
                    </m:sSup>
                    <m:r>
                      <a:rPr lang="en-US" altLang="zh-CN" i="1" dirty="0" smtClean="0">
                        <a:latin typeface="Cambria Math"/>
                        <a:ea typeface="Cambria Math"/>
                      </a:rPr>
                      <m:t>×</m:t>
                    </m:r>
                    <m:r>
                      <a:rPr lang="en-US" altLang="zh-CN" b="0" i="1" dirty="0" smtClean="0">
                        <a:latin typeface="Cambria Math"/>
                        <a:ea typeface="Cambria Math"/>
                      </a:rPr>
                      <m:t>191×281</m:t>
                    </m:r>
                  </m:oMath>
                </a14:m>
                <a:endParaRPr lang="en-US" altLang="zh-CN" b="0" dirty="0" smtClean="0">
                  <a:ea typeface="Cambria Math"/>
                </a:endParaRPr>
              </a:p>
              <a:p>
                <a:r>
                  <a:rPr lang="zh-CN" altLang="en-US" dirty="0" smtClean="0"/>
                  <a:t>此时</a:t>
                </a:r>
                <a:endParaRPr lang="en-US" altLang="zh-CN" dirty="0" smtClean="0"/>
              </a:p>
              <a:p>
                <a:endParaRPr lang="en-US" altLang="zh-CN" dirty="0" smtClean="0"/>
              </a:p>
              <a:p>
                <a:endParaRPr lang="en-US" altLang="zh-CN" dirty="0" smtClean="0"/>
              </a:p>
              <a:p>
                <a:r>
                  <a:rPr lang="en-US" altLang="zh-CN" dirty="0" smtClean="0"/>
                  <a:t>49</a:t>
                </a:r>
                <a:r>
                  <a:rPr lang="zh-CN" altLang="en-US" dirty="0" smtClean="0"/>
                  <a:t>的</a:t>
                </a:r>
                <a:r>
                  <a:rPr lang="zh-CN" altLang="en-US" b="1" dirty="0" smtClean="0">
                    <a:solidFill>
                      <a:srgbClr val="FF00FF"/>
                    </a:solidFill>
                  </a:rPr>
                  <a:t>指数</a:t>
                </a:r>
                <a:r>
                  <a:rPr lang="zh-CN" altLang="en-US" dirty="0" smtClean="0"/>
                  <a:t>仅为</a:t>
                </a:r>
                <a:r>
                  <a:rPr lang="en-US" altLang="zh-CN" b="1" dirty="0" smtClean="0">
                    <a:solidFill>
                      <a:srgbClr val="FF00FF"/>
                    </a:solidFill>
                  </a:rPr>
                  <a:t>10</a:t>
                </a:r>
                <a:r>
                  <a:rPr lang="zh-CN" altLang="en-US" dirty="0" smtClean="0"/>
                  <a:t>，所以只需要</a:t>
                </a:r>
                <a:r>
                  <a:rPr lang="en-US" altLang="zh-CN" dirty="0" smtClean="0"/>
                  <a:t>10</a:t>
                </a:r>
                <a:r>
                  <a:rPr lang="zh-CN" altLang="en-US" dirty="0" smtClean="0"/>
                  <a:t>次运算就可破解系统</a:t>
                </a:r>
                <a:endParaRPr lang="en-US" altLang="zh-CN" dirty="0" smtClean="0"/>
              </a:p>
              <a:p>
                <a:endParaRPr lang="en-US" altLang="zh-CN" dirty="0" smtClean="0"/>
              </a:p>
              <a:p>
                <a:pPr>
                  <a:buNone/>
                </a:pPr>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2286000"/>
                <a:ext cx="8229600" cy="3352800"/>
              </a:xfrm>
              <a:blipFill rotWithShape="1">
                <a:blip r:embed="rId3" cstate="print"/>
                <a:stretch>
                  <a:fillRect l="-1259" t="-2364" b="-654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C48A05D-6177-4C41-93C5-FABE4004045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40</a:t>
            </a:fld>
            <a:endParaRPr lang="en-US" altLang="zh-CN" dirty="0"/>
          </a:p>
        </p:txBody>
      </p:sp>
      <p:graphicFrame>
        <p:nvGraphicFramePr>
          <p:cNvPr id="9" name="对象 8"/>
          <p:cNvGraphicFramePr>
            <a:graphicFrameLocks noChangeAspect="1"/>
          </p:cNvGraphicFramePr>
          <p:nvPr>
            <p:extLst>
              <p:ext uri="{D42A27DB-BD31-4B8C-83A1-F6EECF244321}">
                <p14:modId xmlns:p14="http://schemas.microsoft.com/office/powerpoint/2010/main" val="1166540740"/>
              </p:ext>
            </p:extLst>
          </p:nvPr>
        </p:nvGraphicFramePr>
        <p:xfrm>
          <a:off x="2438400" y="3581400"/>
          <a:ext cx="3828959" cy="725487"/>
        </p:xfrm>
        <a:graphic>
          <a:graphicData uri="http://schemas.openxmlformats.org/presentationml/2006/ole">
            <mc:AlternateContent xmlns:mc="http://schemas.openxmlformats.org/markup-compatibility/2006">
              <mc:Choice xmlns:v="urn:schemas-microsoft-com:vml" Requires="v">
                <p:oleObj spid="_x0000_s107825" name="Equation" r:id="rId4" imgW="1206500" imgH="228600" progId="Equation.DSMT4">
                  <p:embed/>
                </p:oleObj>
              </mc:Choice>
              <mc:Fallback>
                <p:oleObj name="Equation" r:id="rId4" imgW="1206500" imgH="228600" progId="Equation.DSMT4">
                  <p:embed/>
                  <p:pic>
                    <p:nvPicPr>
                      <p:cNvPr id="0" name="Picture 3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581400"/>
                        <a:ext cx="3828959"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同模攻击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pPr>
                  <a:lnSpc>
                    <a:spcPct val="90000"/>
                  </a:lnSpc>
                </a:pPr>
                <a:r>
                  <a:rPr lang="zh-CN" altLang="en-US" dirty="0" smtClean="0"/>
                  <a:t>假设</a:t>
                </a:r>
                <a14:m>
                  <m:oMath xmlns:m="http://schemas.openxmlformats.org/officeDocument/2006/math">
                    <m:r>
                      <a:rPr lang="en-US" altLang="zh-CN" i="1" dirty="0" smtClean="0">
                        <a:latin typeface="Cambria Math"/>
                      </a:rPr>
                      <m:t>𝑚</m:t>
                    </m:r>
                  </m:oMath>
                </a14:m>
                <a:r>
                  <a:rPr lang="zh-CN" altLang="en-US" dirty="0" smtClean="0"/>
                  <a:t>是明文，两用户的</a:t>
                </a:r>
                <a:r>
                  <a:rPr lang="zh-CN" altLang="en-US" dirty="0"/>
                  <a:t>公</a:t>
                </a:r>
                <a:r>
                  <a:rPr lang="zh-CN" altLang="en-US" dirty="0" smtClean="0"/>
                  <a:t>钥分别是</a:t>
                </a:r>
                <a14:m>
                  <m:oMath xmlns:m="http://schemas.openxmlformats.org/officeDocument/2006/math">
                    <m:r>
                      <a:rPr lang="en-US" altLang="zh-CN" i="1" dirty="0" smtClean="0">
                        <a:latin typeface="Cambria Math"/>
                      </a:rPr>
                      <m:t>𝑒</m:t>
                    </m:r>
                    <m:r>
                      <a:rPr lang="en-US" altLang="zh-CN" i="1" baseline="-25000" dirty="0" smtClean="0">
                        <a:latin typeface="Cambria Math"/>
                      </a:rPr>
                      <m:t>1</m:t>
                    </m:r>
                    <m:r>
                      <a:rPr lang="zh-CN" altLang="en-US" i="1" dirty="0" smtClean="0">
                        <a:latin typeface="Cambria Math"/>
                      </a:rPr>
                      <m:t>和</m:t>
                    </m:r>
                    <m:r>
                      <a:rPr lang="en-US" altLang="zh-CN" i="1" dirty="0" smtClean="0">
                        <a:latin typeface="Cambria Math"/>
                      </a:rPr>
                      <m:t>𝑒</m:t>
                    </m:r>
                    <m:r>
                      <a:rPr lang="en-US" altLang="zh-CN" i="1" baseline="-25000" dirty="0" smtClean="0">
                        <a:latin typeface="Cambria Math"/>
                      </a:rPr>
                      <m:t>2</m:t>
                    </m:r>
                  </m:oMath>
                </a14:m>
                <a:r>
                  <a:rPr lang="zh-CN" altLang="en-US" dirty="0" smtClean="0"/>
                  <a:t>，且</a:t>
                </a:r>
                <a14:m>
                  <m:oMath xmlns:m="http://schemas.openxmlformats.org/officeDocument/2006/math">
                    <m:r>
                      <a:rPr lang="en-US" altLang="zh-CN" i="1" dirty="0" smtClean="0">
                        <a:latin typeface="Cambria Math"/>
                      </a:rPr>
                      <m:t>(</m:t>
                    </m:r>
                    <m:r>
                      <a:rPr lang="en-US" altLang="zh-CN" i="1" dirty="0" smtClean="0">
                        <a:latin typeface="Cambria Math"/>
                      </a:rPr>
                      <m:t>𝑒</m:t>
                    </m:r>
                    <m:r>
                      <a:rPr lang="en-US" altLang="zh-CN" i="1" baseline="-25000" dirty="0" smtClean="0">
                        <a:latin typeface="Cambria Math"/>
                      </a:rPr>
                      <m:t>1</m:t>
                    </m:r>
                    <m:r>
                      <a:rPr lang="en-US" altLang="zh-CN" i="1" dirty="0" smtClean="0">
                        <a:latin typeface="Cambria Math"/>
                      </a:rPr>
                      <m:t>,</m:t>
                    </m:r>
                    <m:r>
                      <a:rPr lang="en-US" altLang="zh-CN" i="1" dirty="0" smtClean="0">
                        <a:latin typeface="Cambria Math"/>
                      </a:rPr>
                      <m:t>𝑒</m:t>
                    </m:r>
                    <m:r>
                      <a:rPr lang="en-US" altLang="zh-CN" i="1" baseline="-25000" dirty="0" smtClean="0">
                        <a:latin typeface="Cambria Math"/>
                      </a:rPr>
                      <m:t>2</m:t>
                    </m:r>
                    <m:r>
                      <a:rPr lang="en-US" altLang="zh-CN" i="1" dirty="0" smtClean="0">
                        <a:latin typeface="Cambria Math"/>
                      </a:rPr>
                      <m:t>)=1</m:t>
                    </m:r>
                  </m:oMath>
                </a14:m>
                <a:r>
                  <a:rPr lang="zh-CN" altLang="en-US" dirty="0" smtClean="0"/>
                  <a:t>，共同的模数</a:t>
                </a:r>
                <a14:m>
                  <m:oMath xmlns:m="http://schemas.openxmlformats.org/officeDocument/2006/math">
                    <m:r>
                      <a:rPr lang="en-US" altLang="zh-CN" i="1" dirty="0" smtClean="0">
                        <a:latin typeface="Cambria Math"/>
                      </a:rPr>
                      <m:t>𝑁</m:t>
                    </m:r>
                  </m:oMath>
                </a14:m>
                <a:r>
                  <a:rPr lang="zh-CN" altLang="en-US" dirty="0" smtClean="0"/>
                  <a:t>，两个密文分别为：</a:t>
                </a:r>
                <a:endParaRPr lang="en-US" altLang="zh-CN" dirty="0" smtClean="0"/>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1</m:t>
                          </m:r>
                        </m:sub>
                      </m:sSub>
                      <m:r>
                        <a:rPr lang="en-US" altLang="zh-CN" i="1" smtClean="0">
                          <a:latin typeface="Cambria Math"/>
                          <a:ea typeface="Cambria Math"/>
                        </a:rPr>
                        <m:t>≡</m:t>
                      </m:r>
                      <m:sSup>
                        <m:sSupPr>
                          <m:ctrlPr>
                            <a:rPr lang="en-US" altLang="zh-CN" i="1" smtClean="0">
                              <a:latin typeface="Cambria Math" panose="02040503050406030204" pitchFamily="18" charset="0"/>
                              <a:ea typeface="Cambria Math"/>
                            </a:rPr>
                          </m:ctrlPr>
                        </m:sSupPr>
                        <m:e>
                          <m:r>
                            <a:rPr lang="en-US" altLang="zh-CN" b="0" i="1" smtClean="0">
                              <a:latin typeface="Cambria Math"/>
                              <a:ea typeface="Cambria Math"/>
                            </a:rPr>
                            <m:t>𝑚</m:t>
                          </m:r>
                        </m:e>
                        <m:sup>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𝑒</m:t>
                              </m:r>
                            </m:e>
                            <m:sub>
                              <m:r>
                                <a:rPr lang="en-US" altLang="zh-CN" b="0" i="1" smtClean="0">
                                  <a:latin typeface="Cambria Math"/>
                                  <a:ea typeface="Cambria Math"/>
                                </a:rPr>
                                <m:t>1</m:t>
                              </m:r>
                            </m:sub>
                          </m:sSub>
                        </m:sup>
                      </m:sSup>
                      <m:r>
                        <a:rPr lang="en-US" altLang="zh-CN" b="0" i="1" smtClean="0">
                          <a:latin typeface="Cambria Math"/>
                          <a:ea typeface="Cambria Math"/>
                        </a:rPr>
                        <m:t>     </m:t>
                      </m:r>
                      <m:r>
                        <a:rPr lang="en-US" altLang="zh-CN" b="0" i="1" smtClean="0">
                          <a:latin typeface="Cambria Math"/>
                          <a:ea typeface="Cambria Math"/>
                        </a:rPr>
                        <m:t>𝑚𝑜𝑑</m:t>
                      </m:r>
                      <m:r>
                        <a:rPr lang="en-US" altLang="zh-CN" b="0" i="1" smtClean="0">
                          <a:latin typeface="Cambria Math"/>
                          <a:ea typeface="Cambria Math"/>
                        </a:rPr>
                        <m:t>  </m:t>
                      </m:r>
                      <m:r>
                        <a:rPr lang="en-US" altLang="zh-CN" b="0" i="1" smtClean="0">
                          <a:latin typeface="Cambria Math"/>
                          <a:ea typeface="Cambria Math"/>
                        </a:rPr>
                        <m:t>𝑁</m:t>
                      </m:r>
                    </m:oMath>
                  </m:oMathPara>
                </a14:m>
                <a:endParaRPr lang="en-US" altLang="zh-CN" b="0" i="1" dirty="0" smtClean="0">
                  <a:ea typeface="Cambria Math"/>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𝑐</m:t>
                          </m:r>
                        </m:e>
                        <m:sub>
                          <m:r>
                            <a:rPr lang="en-US" altLang="zh-CN" b="0" i="1" smtClean="0">
                              <a:latin typeface="Cambria Math"/>
                            </a:rPr>
                            <m:t>2</m:t>
                          </m:r>
                        </m:sub>
                      </m:sSub>
                      <m:r>
                        <a:rPr lang="en-US" altLang="zh-CN" i="1">
                          <a:latin typeface="Cambria Math"/>
                          <a:ea typeface="Cambria Math"/>
                        </a:rPr>
                        <m:t>≡</m:t>
                      </m:r>
                      <m:sSup>
                        <m:sSupPr>
                          <m:ctrlPr>
                            <a:rPr lang="en-US" altLang="zh-CN" i="1">
                              <a:latin typeface="Cambria Math" panose="02040503050406030204" pitchFamily="18" charset="0"/>
                              <a:ea typeface="Cambria Math"/>
                            </a:rPr>
                          </m:ctrlPr>
                        </m:sSupPr>
                        <m:e>
                          <m:r>
                            <a:rPr lang="en-US" altLang="zh-CN" i="1">
                              <a:latin typeface="Cambria Math"/>
                              <a:ea typeface="Cambria Math"/>
                            </a:rPr>
                            <m:t>𝑚</m:t>
                          </m:r>
                        </m:e>
                        <m:sup>
                          <m:sSub>
                            <m:sSubPr>
                              <m:ctrlPr>
                                <a:rPr lang="en-US" altLang="zh-CN" i="1">
                                  <a:latin typeface="Cambria Math" panose="02040503050406030204" pitchFamily="18" charset="0"/>
                                  <a:ea typeface="Cambria Math"/>
                                </a:rPr>
                              </m:ctrlPr>
                            </m:sSubPr>
                            <m:e>
                              <m:r>
                                <a:rPr lang="en-US" altLang="zh-CN" i="1">
                                  <a:latin typeface="Cambria Math"/>
                                  <a:ea typeface="Cambria Math"/>
                                </a:rPr>
                                <m:t>𝑒</m:t>
                              </m:r>
                            </m:e>
                            <m:sub>
                              <m:r>
                                <a:rPr lang="en-US" altLang="zh-CN" b="0" i="1" smtClean="0">
                                  <a:latin typeface="Cambria Math"/>
                                  <a:ea typeface="Cambria Math"/>
                                </a:rPr>
                                <m:t>2</m:t>
                              </m:r>
                            </m:sub>
                          </m:sSub>
                        </m:sup>
                      </m:sSup>
                      <m:r>
                        <a:rPr lang="en-US" altLang="zh-CN" i="1">
                          <a:latin typeface="Cambria Math"/>
                          <a:ea typeface="Cambria Math"/>
                        </a:rPr>
                        <m:t>     </m:t>
                      </m:r>
                      <m:r>
                        <a:rPr lang="en-US" altLang="zh-CN" i="1">
                          <a:latin typeface="Cambria Math"/>
                          <a:ea typeface="Cambria Math"/>
                        </a:rPr>
                        <m:t>𝑚𝑜𝑑</m:t>
                      </m:r>
                      <m:r>
                        <a:rPr lang="en-US" altLang="zh-CN" i="1">
                          <a:latin typeface="Cambria Math"/>
                          <a:ea typeface="Cambria Math"/>
                        </a:rPr>
                        <m:t>  </m:t>
                      </m:r>
                      <m:r>
                        <a:rPr lang="en-US" altLang="zh-CN" i="1">
                          <a:latin typeface="Cambria Math"/>
                          <a:ea typeface="Cambria Math"/>
                        </a:rPr>
                        <m:t>𝑁</m:t>
                      </m:r>
                    </m:oMath>
                  </m:oMathPara>
                </a14:m>
                <a:endParaRPr lang="en-US" altLang="zh-CN" i="1" dirty="0" smtClean="0"/>
              </a:p>
              <a:p>
                <a:pPr>
                  <a:lnSpc>
                    <a:spcPct val="90000"/>
                  </a:lnSpc>
                </a:pPr>
                <a:endParaRPr lang="en-US" altLang="zh-CN" i="1" dirty="0"/>
              </a:p>
              <a:p>
                <a:pPr>
                  <a:lnSpc>
                    <a:spcPct val="90000"/>
                  </a:lnSpc>
                </a:pPr>
                <a:r>
                  <a:rPr lang="zh-CN" altLang="en-US" dirty="0"/>
                  <a:t>攻击者</a:t>
                </a:r>
                <a:r>
                  <a:rPr lang="zh-CN" altLang="de-DE" dirty="0" smtClean="0"/>
                  <a:t>知道</a:t>
                </a:r>
                <a14:m>
                  <m:oMath xmlns:m="http://schemas.openxmlformats.org/officeDocument/2006/math">
                    <m:r>
                      <a:rPr lang="en-US" altLang="zh-CN" i="1" dirty="0">
                        <a:latin typeface="Cambria Math"/>
                      </a:rPr>
                      <m:t>𝑁</m:t>
                    </m:r>
                    <m:r>
                      <a:rPr lang="zh-CN" altLang="en-US" i="1" dirty="0">
                        <a:latin typeface="Cambria Math"/>
                      </a:rPr>
                      <m:t>，</m:t>
                    </m:r>
                    <m:r>
                      <a:rPr lang="en-US" altLang="zh-CN" i="1" dirty="0">
                        <a:latin typeface="Cambria Math"/>
                      </a:rPr>
                      <m:t>𝑒</m:t>
                    </m:r>
                    <m:r>
                      <a:rPr lang="en-US" altLang="zh-CN" i="1" baseline="-25000" dirty="0">
                        <a:latin typeface="Cambria Math"/>
                      </a:rPr>
                      <m:t>1</m:t>
                    </m:r>
                    <m:r>
                      <a:rPr lang="zh-CN" altLang="en-US" i="1" dirty="0">
                        <a:latin typeface="Cambria Math"/>
                      </a:rPr>
                      <m:t>，</m:t>
                    </m:r>
                    <m:r>
                      <a:rPr lang="en-US" altLang="zh-CN" i="1" dirty="0">
                        <a:latin typeface="Cambria Math"/>
                      </a:rPr>
                      <m:t>𝑒</m:t>
                    </m:r>
                    <m:r>
                      <a:rPr lang="en-US" altLang="zh-CN" i="1" baseline="-25000" dirty="0">
                        <a:latin typeface="Cambria Math"/>
                      </a:rPr>
                      <m:t>2</m:t>
                    </m:r>
                    <m:r>
                      <a:rPr lang="zh-CN" altLang="en-US" i="1" dirty="0">
                        <a:latin typeface="Cambria Math"/>
                      </a:rPr>
                      <m:t>，</m:t>
                    </m:r>
                    <m:r>
                      <a:rPr lang="en-US" altLang="zh-CN" i="1" dirty="0">
                        <a:latin typeface="Cambria Math"/>
                      </a:rPr>
                      <m:t>𝑐</m:t>
                    </m:r>
                    <m:r>
                      <a:rPr lang="en-US" altLang="zh-CN" i="1" baseline="-25000" dirty="0">
                        <a:latin typeface="Cambria Math"/>
                      </a:rPr>
                      <m:t>1</m:t>
                    </m:r>
                    <m:r>
                      <a:rPr lang="zh-CN" altLang="en-US" i="1" dirty="0">
                        <a:latin typeface="Cambria Math"/>
                      </a:rPr>
                      <m:t>和</m:t>
                    </m:r>
                    <m:r>
                      <a:rPr lang="en-US" altLang="zh-CN" i="1" dirty="0">
                        <a:latin typeface="Cambria Math"/>
                      </a:rPr>
                      <m:t>𝑐</m:t>
                    </m:r>
                    <m:r>
                      <a:rPr lang="en-US" altLang="zh-CN" i="1" baseline="-25000" dirty="0">
                        <a:latin typeface="Cambria Math"/>
                      </a:rPr>
                      <m:t>2</m:t>
                    </m:r>
                  </m:oMath>
                </a14:m>
                <a:r>
                  <a:rPr lang="zh-CN" altLang="en-US" dirty="0"/>
                  <a:t>，可如下恢复明文</a:t>
                </a:r>
                <a14:m>
                  <m:oMath xmlns:m="http://schemas.openxmlformats.org/officeDocument/2006/math">
                    <m:r>
                      <a:rPr lang="en-US" altLang="zh-CN" i="1" dirty="0">
                        <a:latin typeface="Cambria Math"/>
                      </a:rPr>
                      <m:t>𝑚</m:t>
                    </m:r>
                  </m:oMath>
                </a14:m>
                <a:endParaRPr lang="zh-CN" altLang="en-US" dirty="0"/>
              </a:p>
              <a:p>
                <a:pPr lvl="1">
                  <a:lnSpc>
                    <a:spcPct val="90000"/>
                  </a:lnSpc>
                </a:pPr>
                <a14:m>
                  <m:oMath xmlns:m="http://schemas.openxmlformats.org/officeDocument/2006/math">
                    <m:r>
                      <a:rPr lang="en-US" altLang="zh-CN" sz="2800" i="1" dirty="0">
                        <a:latin typeface="Cambria Math"/>
                      </a:rPr>
                      <m:t>(</m:t>
                    </m:r>
                    <m:r>
                      <a:rPr lang="en-US" altLang="zh-CN" sz="2800" i="1" dirty="0">
                        <a:latin typeface="Cambria Math"/>
                      </a:rPr>
                      <m:t>𝑒</m:t>
                    </m:r>
                    <m:r>
                      <a:rPr lang="en-US" altLang="zh-CN" sz="2800" i="1" baseline="-25000" dirty="0">
                        <a:latin typeface="Cambria Math"/>
                      </a:rPr>
                      <m:t>1</m:t>
                    </m:r>
                    <m:r>
                      <a:rPr lang="en-US" altLang="zh-CN" sz="2800" i="1" dirty="0">
                        <a:latin typeface="Cambria Math"/>
                      </a:rPr>
                      <m:t>,</m:t>
                    </m:r>
                    <m:r>
                      <a:rPr lang="en-US" altLang="zh-CN" sz="2800" i="1" dirty="0">
                        <a:latin typeface="Cambria Math"/>
                      </a:rPr>
                      <m:t>𝑒</m:t>
                    </m:r>
                    <m:r>
                      <a:rPr lang="en-US" altLang="zh-CN" sz="2800" i="1" baseline="-25000" dirty="0">
                        <a:latin typeface="Cambria Math"/>
                      </a:rPr>
                      <m:t>2</m:t>
                    </m:r>
                    <m:r>
                      <a:rPr lang="en-US" altLang="zh-CN" sz="2800" i="1" dirty="0">
                        <a:latin typeface="Cambria Math"/>
                      </a:rPr>
                      <m:t>)=1</m:t>
                    </m:r>
                  </m:oMath>
                </a14:m>
                <a:r>
                  <a:rPr lang="zh-CN" altLang="en-US" sz="2800" dirty="0"/>
                  <a:t>，由欧几里德算法可找出</a:t>
                </a:r>
                <a14:m>
                  <m:oMath xmlns:m="http://schemas.openxmlformats.org/officeDocument/2006/math">
                    <m:r>
                      <a:rPr lang="en-US" altLang="zh-CN" sz="2800" i="1" dirty="0">
                        <a:latin typeface="Cambria Math"/>
                      </a:rPr>
                      <m:t>𝑟</m:t>
                    </m:r>
                    <m:r>
                      <a:rPr lang="en-US" altLang="zh-CN" sz="2800" i="1" dirty="0">
                        <a:latin typeface="Cambria Math"/>
                      </a:rPr>
                      <m:t>,</m:t>
                    </m:r>
                    <m:r>
                      <a:rPr lang="en-US" altLang="zh-CN" sz="2800" i="1" dirty="0">
                        <a:latin typeface="Cambria Math"/>
                      </a:rPr>
                      <m:t>𝑠</m:t>
                    </m:r>
                  </m:oMath>
                </a14:m>
                <a:r>
                  <a:rPr lang="zh-CN" altLang="en-US" sz="2800" dirty="0"/>
                  <a:t>满足</a:t>
                </a:r>
                <a14:m>
                  <m:oMath xmlns:m="http://schemas.openxmlformats.org/officeDocument/2006/math">
                    <m:r>
                      <a:rPr lang="en-US" altLang="zh-CN" sz="2800" i="1" dirty="0">
                        <a:solidFill>
                          <a:srgbClr val="FF0000"/>
                        </a:solidFill>
                        <a:latin typeface="Cambria Math"/>
                      </a:rPr>
                      <m:t>𝑟𝑒</m:t>
                    </m:r>
                    <m:r>
                      <a:rPr lang="en-US" altLang="zh-CN" sz="2800" i="1" baseline="-25000" dirty="0">
                        <a:solidFill>
                          <a:srgbClr val="FF0000"/>
                        </a:solidFill>
                        <a:latin typeface="Cambria Math"/>
                      </a:rPr>
                      <m:t>1</m:t>
                    </m:r>
                    <m:r>
                      <a:rPr lang="zh-CN" altLang="en-US" sz="2800" i="1" dirty="0">
                        <a:solidFill>
                          <a:srgbClr val="FF0000"/>
                        </a:solidFill>
                        <a:latin typeface="Cambria Math"/>
                      </a:rPr>
                      <m:t>＋</m:t>
                    </m:r>
                    <m:r>
                      <a:rPr lang="en-US" altLang="zh-CN" sz="2800" i="1" dirty="0">
                        <a:solidFill>
                          <a:srgbClr val="FF0000"/>
                        </a:solidFill>
                        <a:latin typeface="Cambria Math"/>
                      </a:rPr>
                      <m:t>𝑠𝑒</m:t>
                    </m:r>
                    <m:r>
                      <a:rPr lang="en-US" altLang="zh-CN" sz="2800" i="1" baseline="-25000" dirty="0">
                        <a:solidFill>
                          <a:srgbClr val="FF0000"/>
                        </a:solidFill>
                        <a:latin typeface="Cambria Math"/>
                      </a:rPr>
                      <m:t>2</m:t>
                    </m:r>
                    <m:r>
                      <a:rPr lang="zh-CN" altLang="en-US" sz="2800" i="1" dirty="0">
                        <a:solidFill>
                          <a:srgbClr val="FF0000"/>
                        </a:solidFill>
                        <a:latin typeface="Cambria Math"/>
                      </a:rPr>
                      <m:t>＝</m:t>
                    </m:r>
                    <m:r>
                      <a:rPr lang="en-US" altLang="zh-CN" sz="2800" i="1" dirty="0">
                        <a:solidFill>
                          <a:srgbClr val="FF0000"/>
                        </a:solidFill>
                        <a:latin typeface="Cambria Math"/>
                      </a:rPr>
                      <m:t>1</m:t>
                    </m:r>
                  </m:oMath>
                </a14:m>
                <a:r>
                  <a:rPr lang="zh-CN" altLang="en-US" sz="2800" dirty="0" smtClean="0"/>
                  <a:t>。假定</a:t>
                </a:r>
                <a14:m>
                  <m:oMath xmlns:m="http://schemas.openxmlformats.org/officeDocument/2006/math">
                    <m:r>
                      <a:rPr lang="en-US" altLang="zh-CN" sz="2800" i="1" dirty="0">
                        <a:latin typeface="Cambria Math"/>
                      </a:rPr>
                      <m:t>𝑟</m:t>
                    </m:r>
                  </m:oMath>
                </a14:m>
                <a:r>
                  <a:rPr lang="zh-CN" altLang="en-US" sz="2800" dirty="0" smtClean="0"/>
                  <a:t>是负数</a:t>
                </a:r>
                <a:r>
                  <a:rPr lang="zh-CN" altLang="en-US" sz="2800" dirty="0"/>
                  <a:t>，</a:t>
                </a:r>
                <a:r>
                  <a:rPr lang="zh-CN" altLang="en-US" sz="2800" dirty="0" smtClean="0"/>
                  <a:t>那么</a:t>
                </a:r>
                <a:endParaRPr lang="en-US" altLang="zh-CN" sz="2800" dirty="0" smtClean="0"/>
              </a:p>
              <a:p>
                <a:pPr marL="457200" lvl="1" indent="0">
                  <a:lnSpc>
                    <a:spcPct val="90000"/>
                  </a:lnSpc>
                  <a:buNone/>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a:rPr>
                                    <m:t>(</m:t>
                                  </m:r>
                                  <m:r>
                                    <a:rPr lang="en-US" altLang="zh-CN" b="1" i="1">
                                      <a:solidFill>
                                        <a:srgbClr val="FF0000"/>
                                      </a:solidFill>
                                      <a:latin typeface="Cambria Math"/>
                                    </a:rPr>
                                    <m:t>𝒄</m:t>
                                  </m:r>
                                </m:e>
                                <m:sub>
                                  <m:r>
                                    <a:rPr lang="en-US" altLang="zh-CN" b="1" i="1">
                                      <a:solidFill>
                                        <a:srgbClr val="FF0000"/>
                                      </a:solidFill>
                                      <a:latin typeface="Cambria Math"/>
                                    </a:rPr>
                                    <m:t>𝟏</m:t>
                                  </m:r>
                                </m:sub>
                              </m:sSub>
                            </m:e>
                            <m:sup>
                              <m:r>
                                <a:rPr lang="en-US" altLang="zh-CN" b="1" i="1">
                                  <a:solidFill>
                                    <a:srgbClr val="FF0000"/>
                                  </a:solidFill>
                                  <a:latin typeface="Cambria Math"/>
                                </a:rPr>
                                <m:t>−</m:t>
                              </m:r>
                              <m:r>
                                <a:rPr lang="en-US" altLang="zh-CN" b="1" i="1">
                                  <a:solidFill>
                                    <a:srgbClr val="FF0000"/>
                                  </a:solidFill>
                                  <a:latin typeface="Cambria Math"/>
                                </a:rPr>
                                <m:t>𝟏</m:t>
                              </m:r>
                            </m:sup>
                          </m:sSup>
                          <m:r>
                            <a:rPr lang="en-US" altLang="zh-CN" b="1" i="1">
                              <a:solidFill>
                                <a:srgbClr val="FF0000"/>
                              </a:solidFill>
                              <a:latin typeface="Cambria Math"/>
                            </a:rPr>
                            <m:t>)</m:t>
                          </m:r>
                          <m:r>
                            <m:rPr>
                              <m:nor/>
                            </m:rPr>
                            <a:rPr lang="zh-CN" altLang="de-DE" b="1" i="1" dirty="0">
                              <a:solidFill>
                                <a:srgbClr val="FF0000"/>
                              </a:solidFill>
                            </a:rPr>
                            <m:t> </m:t>
                          </m:r>
                        </m:e>
                        <m:sup>
                          <m:r>
                            <a:rPr lang="en-US" altLang="zh-CN" b="1" i="1" smtClean="0">
                              <a:solidFill>
                                <a:srgbClr val="FF0000"/>
                              </a:solidFill>
                              <a:latin typeface="Cambria Math"/>
                            </a:rPr>
                            <m:t>−</m:t>
                          </m:r>
                          <m:r>
                            <a:rPr lang="en-US" altLang="zh-CN" b="1" i="1" smtClean="0">
                              <a:solidFill>
                                <a:srgbClr val="FF0000"/>
                              </a:solidFill>
                              <a:latin typeface="Cambria Math"/>
                            </a:rPr>
                            <m:t>𝒓</m:t>
                          </m:r>
                        </m:sup>
                      </m:sSup>
                      <m:r>
                        <a:rPr lang="en-US" altLang="zh-CN" b="1" i="1" smtClean="0">
                          <a:solidFill>
                            <a:srgbClr val="FF0000"/>
                          </a:solidFill>
                          <a:latin typeface="Cambria Math"/>
                          <a:ea typeface="Cambria Math"/>
                        </a:rPr>
                        <m:t>∙</m:t>
                      </m:r>
                      <m:sSup>
                        <m:sSupPr>
                          <m:ctrlPr>
                            <a:rPr lang="en-US" altLang="zh-CN" b="1" i="1" smtClean="0">
                              <a:solidFill>
                                <a:srgbClr val="FF0000"/>
                              </a:solidFill>
                              <a:latin typeface="Cambria Math" panose="02040503050406030204" pitchFamily="18" charset="0"/>
                              <a:ea typeface="Cambria Math"/>
                            </a:rPr>
                          </m:ctrlPr>
                        </m:sSupPr>
                        <m:e>
                          <m:sSub>
                            <m:sSubPr>
                              <m:ctrlPr>
                                <a:rPr lang="en-US" altLang="zh-CN" b="1" i="1" smtClean="0">
                                  <a:solidFill>
                                    <a:srgbClr val="FF0000"/>
                                  </a:solidFill>
                                  <a:latin typeface="Cambria Math" panose="02040503050406030204" pitchFamily="18" charset="0"/>
                                  <a:ea typeface="Cambria Math"/>
                                </a:rPr>
                              </m:ctrlPr>
                            </m:sSubPr>
                            <m:e>
                              <m:r>
                                <a:rPr lang="en-US" altLang="zh-CN" b="1" i="1" smtClean="0">
                                  <a:solidFill>
                                    <a:srgbClr val="FF0000"/>
                                  </a:solidFill>
                                  <a:latin typeface="Cambria Math"/>
                                  <a:ea typeface="Cambria Math"/>
                                </a:rPr>
                                <m:t>𝒄</m:t>
                              </m:r>
                            </m:e>
                            <m:sub>
                              <m:r>
                                <a:rPr lang="en-US" altLang="zh-CN" b="1" i="1" smtClean="0">
                                  <a:solidFill>
                                    <a:srgbClr val="FF0000"/>
                                  </a:solidFill>
                                  <a:latin typeface="Cambria Math"/>
                                  <a:ea typeface="Cambria Math"/>
                                </a:rPr>
                                <m:t>𝟐</m:t>
                              </m:r>
                            </m:sub>
                          </m:sSub>
                        </m:e>
                        <m:sup>
                          <m:r>
                            <a:rPr lang="en-US" altLang="zh-CN" b="1" i="1" smtClean="0">
                              <a:solidFill>
                                <a:srgbClr val="FF0000"/>
                              </a:solidFill>
                              <a:latin typeface="Cambria Math"/>
                              <a:ea typeface="Cambria Math"/>
                            </a:rPr>
                            <m:t>𝒔</m:t>
                          </m:r>
                        </m:sup>
                      </m:sSup>
                      <m:r>
                        <a:rPr lang="en-US" altLang="zh-CN" b="1" i="1" smtClean="0">
                          <a:solidFill>
                            <a:srgbClr val="FF0000"/>
                          </a:solidFill>
                          <a:latin typeface="Cambria Math"/>
                          <a:ea typeface="Cambria Math"/>
                        </a:rPr>
                        <m:t>=</m:t>
                      </m:r>
                      <m:sSup>
                        <m:sSupPr>
                          <m:ctrlPr>
                            <a:rPr lang="en-US" altLang="zh-CN" b="1" i="1" smtClean="0">
                              <a:solidFill>
                                <a:srgbClr val="FF0000"/>
                              </a:solidFill>
                              <a:latin typeface="Cambria Math" panose="02040503050406030204" pitchFamily="18" charset="0"/>
                              <a:ea typeface="Cambria Math"/>
                            </a:rPr>
                          </m:ctrlPr>
                        </m:sSupPr>
                        <m:e>
                          <m:r>
                            <a:rPr lang="en-US" altLang="zh-CN" b="1" i="1" smtClean="0">
                              <a:solidFill>
                                <a:srgbClr val="FF0000"/>
                              </a:solidFill>
                              <a:latin typeface="Cambria Math"/>
                              <a:ea typeface="Cambria Math"/>
                            </a:rPr>
                            <m:t>𝒎</m:t>
                          </m:r>
                        </m:e>
                        <m:sup>
                          <m:r>
                            <a:rPr lang="en-US" altLang="zh-CN" b="1" i="1" dirty="0">
                              <a:solidFill>
                                <a:srgbClr val="FF0000"/>
                              </a:solidFill>
                              <a:latin typeface="Cambria Math"/>
                            </a:rPr>
                            <m:t>𝒓𝒆</m:t>
                          </m:r>
                          <m:r>
                            <a:rPr lang="en-US" altLang="zh-CN" b="1" i="1" baseline="-25000" dirty="0">
                              <a:solidFill>
                                <a:srgbClr val="FF0000"/>
                              </a:solidFill>
                              <a:latin typeface="Cambria Math"/>
                            </a:rPr>
                            <m:t>𝟏</m:t>
                          </m:r>
                          <m:r>
                            <a:rPr lang="zh-CN" altLang="en-US" b="1" i="1" dirty="0">
                              <a:solidFill>
                                <a:srgbClr val="FF0000"/>
                              </a:solidFill>
                              <a:latin typeface="Cambria Math"/>
                            </a:rPr>
                            <m:t>＋</m:t>
                          </m:r>
                          <m:r>
                            <a:rPr lang="en-US" altLang="zh-CN" b="1" i="1" dirty="0">
                              <a:solidFill>
                                <a:srgbClr val="FF0000"/>
                              </a:solidFill>
                              <a:latin typeface="Cambria Math"/>
                            </a:rPr>
                            <m:t>𝒔𝒆</m:t>
                          </m:r>
                          <m:r>
                            <a:rPr lang="en-US" altLang="zh-CN" b="1" i="1" baseline="-25000" dirty="0">
                              <a:solidFill>
                                <a:srgbClr val="FF0000"/>
                              </a:solidFill>
                              <a:latin typeface="Cambria Math"/>
                            </a:rPr>
                            <m:t>𝟐</m:t>
                          </m:r>
                        </m:sup>
                      </m:sSup>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𝒎</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𝒎𝒐𝒅</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𝑵</m:t>
                      </m:r>
                    </m:oMath>
                  </m:oMathPara>
                </a14:m>
                <a:endParaRPr lang="zh-CN" altLang="pt-BR" b="1"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cstate="print"/>
                <a:stretch>
                  <a:fillRect l="-1259" t="-249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1075D54-F8E4-415F-A562-EF16F64D0D1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2057400"/>
                <a:ext cx="8229600" cy="4267200"/>
              </a:xfrm>
            </p:spPr>
            <p:txBody>
              <a:bodyPr/>
              <a:lstStyle/>
              <a:p>
                <a:pPr>
                  <a:lnSpc>
                    <a:spcPct val="90000"/>
                  </a:lnSpc>
                </a:pPr>
                <a:r>
                  <a:rPr lang="zh-CN" altLang="pt-BR" dirty="0" smtClean="0"/>
                  <a:t>无需秘密密钥</a:t>
                </a:r>
                <a14:m>
                  <m:oMath xmlns:m="http://schemas.openxmlformats.org/officeDocument/2006/math">
                    <m:r>
                      <a:rPr lang="en-US" altLang="zh-CN" i="1" dirty="0" smtClean="0">
                        <a:latin typeface="Cambria Math"/>
                      </a:rPr>
                      <m:t>𝑑</m:t>
                    </m:r>
                  </m:oMath>
                </a14:m>
                <a:r>
                  <a:rPr lang="zh-CN" altLang="en-US" dirty="0" smtClean="0"/>
                  <a:t>，就可以得到明文</a:t>
                </a:r>
                <a14:m>
                  <m:oMath xmlns:m="http://schemas.openxmlformats.org/officeDocument/2006/math">
                    <m:r>
                      <a:rPr lang="en-US" altLang="zh-CN" i="1" dirty="0" smtClean="0">
                        <a:latin typeface="Cambria Math"/>
                      </a:rPr>
                      <m:t>𝑚</m:t>
                    </m:r>
                  </m:oMath>
                </a14:m>
                <a:r>
                  <a:rPr lang="en-US" altLang="zh-CN" i="1" dirty="0" smtClean="0"/>
                  <a:t>(</a:t>
                </a:r>
                <a:r>
                  <a:rPr lang="en-US" altLang="zh-CN" b="1" dirty="0" smtClean="0">
                    <a:solidFill>
                      <a:srgbClr val="FF00FF"/>
                    </a:solidFill>
                  </a:rPr>
                  <a:t>RSA</a:t>
                </a:r>
                <a:r>
                  <a:rPr lang="zh-CN" altLang="en-US" b="1" dirty="0" smtClean="0">
                    <a:solidFill>
                      <a:srgbClr val="FF00FF"/>
                    </a:solidFill>
                  </a:rPr>
                  <a:t>的共模攻击）</a:t>
                </a:r>
                <a:endParaRPr lang="en-US" altLang="zh-CN" b="1" dirty="0" smtClean="0">
                  <a:solidFill>
                    <a:srgbClr val="FF00FF"/>
                  </a:solidFill>
                </a:endParaRPr>
              </a:p>
              <a:p>
                <a:pPr>
                  <a:lnSpc>
                    <a:spcPct val="90000"/>
                  </a:lnSpc>
                </a:pPr>
                <a:endParaRPr lang="en-US" altLang="zh-CN" b="1" dirty="0" smtClean="0">
                  <a:solidFill>
                    <a:srgbClr val="FF00FF"/>
                  </a:solidFill>
                </a:endParaRPr>
              </a:p>
              <a:p>
                <a:pPr>
                  <a:lnSpc>
                    <a:spcPct val="90000"/>
                  </a:lnSpc>
                </a:pPr>
                <a:endParaRPr lang="en-US" altLang="zh-CN" b="1" dirty="0" smtClean="0">
                  <a:solidFill>
                    <a:srgbClr val="FF00FF"/>
                  </a:solidFill>
                </a:endParaRPr>
              </a:p>
              <a:p>
                <a:pPr marL="0" indent="0" algn="ctr">
                  <a:lnSpc>
                    <a:spcPct val="90000"/>
                  </a:lnSpc>
                  <a:buNone/>
                </a:pPr>
                <a14:m>
                  <m:oMath xmlns:m="http://schemas.openxmlformats.org/officeDocument/2006/math">
                    <m:r>
                      <a:rPr lang="en-US" altLang="zh-CN" sz="3600" b="1" i="1" smtClean="0">
                        <a:solidFill>
                          <a:srgbClr val="FF0000"/>
                        </a:solidFill>
                        <a:latin typeface="Cambria Math"/>
                      </a:rPr>
                      <m:t> </m:t>
                    </m:r>
                  </m:oMath>
                </a14:m>
                <a:r>
                  <a:rPr lang="zh-CN" altLang="en-US" sz="3600" b="1" dirty="0" smtClean="0">
                    <a:solidFill>
                      <a:srgbClr val="FF0000"/>
                    </a:solidFill>
                    <a:latin typeface="隶书" pitchFamily="49" charset="-122"/>
                    <a:ea typeface="隶书" pitchFamily="49" charset="-122"/>
                  </a:rPr>
                  <a:t>在</a:t>
                </a:r>
                <a:r>
                  <a:rPr lang="zh-CN" altLang="en-US" sz="3600" b="1" dirty="0">
                    <a:solidFill>
                      <a:srgbClr val="FF0000"/>
                    </a:solidFill>
                    <a:latin typeface="隶书" pitchFamily="49" charset="-122"/>
                    <a:ea typeface="隶书" pitchFamily="49" charset="-122"/>
                  </a:rPr>
                  <a:t>使用</a:t>
                </a:r>
                <a:r>
                  <a:rPr lang="en-US" altLang="zh-CN" sz="3600" b="1" dirty="0">
                    <a:solidFill>
                      <a:srgbClr val="FF0000"/>
                    </a:solidFill>
                    <a:latin typeface="隶书" pitchFamily="49" charset="-122"/>
                    <a:ea typeface="隶书" pitchFamily="49" charset="-122"/>
                  </a:rPr>
                  <a:t>RSA</a:t>
                </a:r>
                <a:r>
                  <a:rPr lang="zh-CN" altLang="en-US" sz="3600" b="1" dirty="0">
                    <a:solidFill>
                      <a:srgbClr val="FF0000"/>
                    </a:solidFill>
                    <a:latin typeface="隶书" pitchFamily="49" charset="-122"/>
                    <a:ea typeface="隶书" pitchFamily="49" charset="-122"/>
                  </a:rPr>
                  <a:t>公钥密码的通信中</a:t>
                </a:r>
                <a:r>
                  <a:rPr lang="zh-CN" altLang="en-US" sz="3600" b="1" dirty="0" smtClean="0">
                    <a:solidFill>
                      <a:srgbClr val="FF0000"/>
                    </a:solidFill>
                    <a:latin typeface="隶书" pitchFamily="49" charset="-122"/>
                    <a:ea typeface="隶书" pitchFamily="49" charset="-122"/>
                  </a:rPr>
                  <a:t>，不同用户</a:t>
                </a:r>
                <a:r>
                  <a:rPr lang="zh-CN" altLang="en-US" sz="3600" b="1" dirty="0">
                    <a:solidFill>
                      <a:srgbClr val="FF0000"/>
                    </a:solidFill>
                    <a:latin typeface="隶书" pitchFamily="49" charset="-122"/>
                    <a:ea typeface="隶书" pitchFamily="49" charset="-122"/>
                  </a:rPr>
                  <a:t>的密钥不能有相同的模值</a:t>
                </a:r>
                <a:endParaRPr lang="en-US" altLang="zh-CN" sz="3600" b="1" dirty="0">
                  <a:solidFill>
                    <a:srgbClr val="FF0000"/>
                  </a:solidFill>
                  <a:latin typeface="隶书" pitchFamily="49" charset="-122"/>
                  <a:ea typeface="隶书" pitchFamily="49" charset="-122"/>
                </a:endParaRPr>
              </a:p>
              <a:p>
                <a:pPr>
                  <a:lnSpc>
                    <a:spcPct val="90000"/>
                  </a:lnSpc>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2057400"/>
                <a:ext cx="8229600" cy="4267200"/>
              </a:xfrm>
              <a:blipFill rotWithShape="1">
                <a:blip r:embed="rId2" cstate="print"/>
                <a:stretch>
                  <a:fillRect l="-1259" t="-285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10A76A3-B77B-4386-B397-C7229EEC4C6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选择密文攻击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pPr>
                  <a:lnSpc>
                    <a:spcPct val="80000"/>
                  </a:lnSpc>
                  <a:buNone/>
                </a:pPr>
                <a:r>
                  <a:rPr lang="en-US" altLang="zh-CN" b="1" dirty="0" smtClean="0">
                    <a:solidFill>
                      <a:srgbClr val="FF00FF"/>
                    </a:solidFill>
                  </a:rPr>
                  <a:t>RSA</a:t>
                </a:r>
                <a:r>
                  <a:rPr lang="zh-CN" altLang="en-US" b="1" dirty="0" smtClean="0">
                    <a:solidFill>
                      <a:srgbClr val="FF00FF"/>
                    </a:solidFill>
                  </a:rPr>
                  <a:t>模幂运算的性质</a:t>
                </a:r>
                <a:r>
                  <a:rPr lang="zh-CN" altLang="en-US" dirty="0" smtClean="0"/>
                  <a:t>：</a:t>
                </a:r>
                <a:endParaRPr lang="en-US" altLang="zh-CN" dirty="0" smtClean="0"/>
              </a:p>
              <a:p>
                <a:pPr algn="ctr">
                  <a:lnSpc>
                    <a:spcPct val="80000"/>
                  </a:lnSpc>
                  <a:buNone/>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𝑬</m:t>
                          </m:r>
                        </m:e>
                        <m:sub>
                          <m:r>
                            <a:rPr lang="en-US" altLang="zh-CN" b="1" i="1" smtClean="0">
                              <a:solidFill>
                                <a:srgbClr val="FF0000"/>
                              </a:solidFill>
                              <a:latin typeface="Cambria Math"/>
                            </a:rPr>
                            <m:t>𝑲</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𝒂𝒃</m:t>
                          </m:r>
                        </m:e>
                      </m:d>
                      <m:r>
                        <a:rPr lang="en-US" altLang="zh-CN" b="1" i="1" smtClean="0">
                          <a:solidFill>
                            <a:srgbClr val="FF0000"/>
                          </a:solidFill>
                          <a:latin typeface="Cambria Math"/>
                        </a:rPr>
                        <m:t>=</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a:rPr>
                            <m:t>𝑬</m:t>
                          </m:r>
                        </m:e>
                        <m:sub>
                          <m:r>
                            <a:rPr lang="en-US" altLang="zh-CN" b="1" i="1">
                              <a:solidFill>
                                <a:srgbClr val="FF0000"/>
                              </a:solidFill>
                              <a:latin typeface="Cambria Math"/>
                            </a:rPr>
                            <m:t>𝑲</m:t>
                          </m:r>
                        </m:sub>
                      </m:sSub>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𝒂</m:t>
                          </m:r>
                        </m:e>
                      </m:d>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a:rPr>
                            <m:t>𝑬</m:t>
                          </m:r>
                        </m:e>
                        <m:sub>
                          <m:r>
                            <a:rPr lang="en-US" altLang="zh-CN" b="1" i="1">
                              <a:solidFill>
                                <a:srgbClr val="FF0000"/>
                              </a:solidFill>
                              <a:latin typeface="Cambria Math"/>
                            </a:rPr>
                            <m:t>𝑲</m:t>
                          </m:r>
                        </m:sub>
                      </m:sSub>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𝒃</m:t>
                          </m:r>
                        </m:e>
                      </m:d>
                    </m:oMath>
                  </m:oMathPara>
                </a14:m>
                <a:endParaRPr lang="en-US" altLang="zh-CN" b="1" dirty="0" smtClean="0"/>
              </a:p>
              <a:p>
                <a:pPr marL="514350" indent="-514350">
                  <a:lnSpc>
                    <a:spcPct val="80000"/>
                  </a:lnSpc>
                  <a:buFont typeface="+mj-lt"/>
                  <a:buAutoNum type="arabicPeriod"/>
                </a:pPr>
                <a:r>
                  <a:rPr lang="zh-CN" altLang="en-US" dirty="0" smtClean="0">
                    <a:solidFill>
                      <a:srgbClr val="FF0000"/>
                    </a:solidFill>
                  </a:rPr>
                  <a:t>破译密文</a:t>
                </a:r>
              </a:p>
              <a:p>
                <a:pPr lvl="1">
                  <a:lnSpc>
                    <a:spcPct val="80000"/>
                  </a:lnSpc>
                </a:pPr>
                <a:r>
                  <a:rPr lang="zh-CN" altLang="en-US" dirty="0" smtClean="0"/>
                  <a:t>用户</a:t>
                </a:r>
                <a:r>
                  <a:rPr lang="en-US" altLang="zh-CN" dirty="0" smtClean="0"/>
                  <a:t>A</a:t>
                </a:r>
                <a:r>
                  <a:rPr lang="zh-CN" altLang="en-US" dirty="0" smtClean="0"/>
                  <a:t>公钥为</a:t>
                </a:r>
                <a14:m>
                  <m:oMath xmlns:m="http://schemas.openxmlformats.org/officeDocument/2006/math">
                    <m:r>
                      <a:rPr lang="en-US" altLang="zh-CN" i="1" dirty="0" smtClean="0">
                        <a:latin typeface="Cambria Math"/>
                      </a:rPr>
                      <m:t>(</m:t>
                    </m:r>
                    <m:r>
                      <a:rPr lang="en-US" altLang="zh-CN" i="1" dirty="0" err="1" smtClean="0">
                        <a:latin typeface="Cambria Math"/>
                      </a:rPr>
                      <m:t>𝑒</m:t>
                    </m:r>
                    <m:r>
                      <a:rPr lang="en-US" altLang="zh-CN" i="1" dirty="0" err="1" smtClean="0">
                        <a:latin typeface="Cambria Math"/>
                      </a:rPr>
                      <m:t>,</m:t>
                    </m:r>
                    <m:r>
                      <a:rPr lang="en-US" altLang="zh-CN" i="1" dirty="0" err="1" smtClean="0">
                        <a:latin typeface="Cambria Math"/>
                      </a:rPr>
                      <m:t>𝑛</m:t>
                    </m:r>
                    <m:r>
                      <a:rPr lang="en-US" altLang="zh-CN" i="1" dirty="0" smtClean="0">
                        <a:latin typeface="Cambria Math"/>
                      </a:rPr>
                      <m:t>)</m:t>
                    </m:r>
                  </m:oMath>
                </a14:m>
                <a:r>
                  <a:rPr lang="zh-CN" altLang="en-US" dirty="0" smtClean="0"/>
                  <a:t>，攻击者监听到发给</a:t>
                </a:r>
                <a:r>
                  <a:rPr lang="en-US" altLang="zh-CN" dirty="0" smtClean="0"/>
                  <a:t>A</a:t>
                </a:r>
                <a:r>
                  <a:rPr lang="zh-CN" altLang="en-US" dirty="0" smtClean="0"/>
                  <a:t>的密文</a:t>
                </a:r>
                <a14:m>
                  <m:oMath xmlns:m="http://schemas.openxmlformats.org/officeDocument/2006/math">
                    <m:r>
                      <a:rPr lang="en-US" altLang="zh-CN" i="1" dirty="0" smtClean="0">
                        <a:latin typeface="Cambria Math"/>
                      </a:rPr>
                      <m:t>𝑐</m:t>
                    </m:r>
                    <m:r>
                      <a:rPr lang="en-US" altLang="zh-CN" b="0" i="1" dirty="0" smtClean="0">
                        <a:latin typeface="Cambria Math"/>
                      </a:rPr>
                      <m:t>=</m:t>
                    </m:r>
                    <m:r>
                      <a:rPr lang="en-US" altLang="zh-CN" i="1" dirty="0" smtClean="0">
                        <a:latin typeface="Cambria Math"/>
                      </a:rPr>
                      <m:t>𝑚</m:t>
                    </m:r>
                    <m:r>
                      <a:rPr lang="en-US" altLang="zh-CN" i="1" baseline="30000" dirty="0" smtClean="0">
                        <a:latin typeface="Cambria Math"/>
                      </a:rPr>
                      <m:t>𝑒</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oMath>
                </a14:m>
                <a:endParaRPr lang="en-US" altLang="zh-CN" i="1" dirty="0" smtClean="0"/>
              </a:p>
              <a:p>
                <a:pPr lvl="1">
                  <a:lnSpc>
                    <a:spcPct val="80000"/>
                  </a:lnSpc>
                </a:pPr>
                <a:r>
                  <a:rPr lang="zh-CN" altLang="en-US" dirty="0" smtClean="0"/>
                  <a:t>攻击者随机选取一个</a:t>
                </a:r>
                <a14:m>
                  <m:oMath xmlns:m="http://schemas.openxmlformats.org/officeDocument/2006/math">
                    <m:r>
                      <a:rPr lang="en-US" altLang="zh-CN" i="1" dirty="0">
                        <a:latin typeface="Cambria Math"/>
                      </a:rPr>
                      <m:t>𝑟</m:t>
                    </m:r>
                    <m:r>
                      <a:rPr lang="en-US" altLang="zh-CN" i="1" dirty="0">
                        <a:latin typeface="Cambria Math"/>
                      </a:rPr>
                      <m:t> </m:t>
                    </m:r>
                  </m:oMath>
                </a14:m>
                <a:r>
                  <a:rPr lang="en-US" altLang="zh-CN" dirty="0"/>
                  <a:t>&lt;</a:t>
                </a:r>
                <a14:m>
                  <m:oMath xmlns:m="http://schemas.openxmlformats.org/officeDocument/2006/math">
                    <m:r>
                      <a:rPr lang="en-US" altLang="zh-CN" i="1" dirty="0" smtClean="0">
                        <a:latin typeface="Cambria Math"/>
                      </a:rPr>
                      <m:t>𝑛</m:t>
                    </m:r>
                  </m:oMath>
                </a14:m>
                <a:r>
                  <a:rPr lang="zh-CN" altLang="en-US" dirty="0" smtClean="0"/>
                  <a:t>，计算</a:t>
                </a:r>
                <a14:m>
                  <m:oMath xmlns:m="http://schemas.openxmlformats.org/officeDocument/2006/math">
                    <m:r>
                      <a:rPr lang="en-US" altLang="zh-CN" i="1" dirty="0" smtClean="0">
                        <a:latin typeface="Cambria Math"/>
                      </a:rPr>
                      <m:t>𝑦</m:t>
                    </m:r>
                    <m:r>
                      <a:rPr lang="zh-CN" altLang="en-US" i="1" dirty="0" smtClean="0">
                        <a:latin typeface="Cambria Math"/>
                      </a:rPr>
                      <m:t>＝</m:t>
                    </m:r>
                    <m:r>
                      <a:rPr lang="en-US" altLang="zh-CN" i="1" dirty="0" smtClean="0">
                        <a:latin typeface="Cambria Math"/>
                      </a:rPr>
                      <m:t>𝑟</m:t>
                    </m:r>
                    <m:r>
                      <a:rPr lang="en-US" altLang="zh-CN" i="1" baseline="30000" dirty="0" smtClean="0">
                        <a:latin typeface="Cambria Math"/>
                      </a:rPr>
                      <m:t>𝑒</m:t>
                    </m:r>
                    <m:r>
                      <a:rPr lang="en-US" altLang="zh-CN" i="1" baseline="30000"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zh-CN" altLang="en-US" i="1" dirty="0" smtClean="0">
                        <a:latin typeface="Cambria Math"/>
                      </a:rPr>
                      <m:t>，</m:t>
                    </m:r>
                  </m:oMath>
                </a14:m>
                <a:endParaRPr lang="en-US" altLang="zh-CN" i="1" dirty="0" smtClean="0">
                  <a:latin typeface="Cambria Math"/>
                </a:endParaRPr>
              </a:p>
              <a:p>
                <a:pPr marL="457200" lvl="1" indent="0">
                  <a:lnSpc>
                    <a:spcPct val="8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𝑡</m:t>
                      </m:r>
                      <m:r>
                        <a:rPr lang="zh-CN" altLang="en-US" i="1" dirty="0" smtClean="0">
                          <a:latin typeface="Cambria Math"/>
                        </a:rPr>
                        <m:t>＝</m:t>
                      </m:r>
                      <m:r>
                        <a:rPr lang="en-US" altLang="zh-CN" i="1" dirty="0" err="1" smtClean="0">
                          <a:latin typeface="Cambria Math"/>
                        </a:rPr>
                        <m:t>𝑦𝑐</m:t>
                      </m:r>
                      <m:r>
                        <a:rPr lang="en-US" altLang="zh-CN" i="1" dirty="0" smtClean="0">
                          <a:latin typeface="Cambria Math"/>
                        </a:rPr>
                        <m:t> </m:t>
                      </m:r>
                      <m:d>
                        <m:dPr>
                          <m:ctrlPr>
                            <a:rPr lang="en-US" altLang="zh-CN" i="1" dirty="0" smtClean="0">
                              <a:latin typeface="Cambria Math" panose="02040503050406030204" pitchFamily="18" charset="0"/>
                            </a:rPr>
                          </m:ctrlPr>
                        </m:dPr>
                        <m:e>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e>
                      </m:d>
                    </m:oMath>
                  </m:oMathPara>
                </a14:m>
                <a:endParaRPr lang="en-US" altLang="zh-CN" dirty="0" smtClean="0"/>
              </a:p>
              <a:p>
                <a:pPr lvl="1">
                  <a:lnSpc>
                    <a:spcPct val="80000"/>
                  </a:lnSpc>
                </a:pPr>
                <a:r>
                  <a:rPr lang="zh-CN" altLang="en-US" dirty="0" smtClean="0"/>
                  <a:t>攻击者发送</a:t>
                </a:r>
                <a14:m>
                  <m:oMath xmlns:m="http://schemas.openxmlformats.org/officeDocument/2006/math">
                    <m:r>
                      <a:rPr lang="en-US" altLang="zh-CN" i="1" dirty="0" smtClean="0">
                        <a:latin typeface="Cambria Math"/>
                      </a:rPr>
                      <m:t>𝑡</m:t>
                    </m:r>
                  </m:oMath>
                </a14:m>
                <a:r>
                  <a:rPr lang="zh-CN" altLang="en-US" dirty="0" smtClean="0"/>
                  <a:t>给</a:t>
                </a:r>
                <a:r>
                  <a:rPr lang="en-US" altLang="zh-CN" dirty="0" smtClean="0"/>
                  <a:t>A</a:t>
                </a:r>
                <a:r>
                  <a:rPr lang="zh-CN" altLang="en-US" dirty="0" smtClean="0"/>
                  <a:t>，要求</a:t>
                </a:r>
                <a:r>
                  <a:rPr lang="en-US" altLang="zh-CN" dirty="0" smtClean="0"/>
                  <a:t>A</a:t>
                </a:r>
                <a:r>
                  <a:rPr lang="zh-CN" altLang="en-US" dirty="0" smtClean="0"/>
                  <a:t>对消息</a:t>
                </a:r>
                <a14:m>
                  <m:oMath xmlns:m="http://schemas.openxmlformats.org/officeDocument/2006/math">
                    <m:r>
                      <a:rPr lang="en-US" altLang="zh-CN" i="1" dirty="0" smtClean="0">
                        <a:latin typeface="Cambria Math"/>
                      </a:rPr>
                      <m:t>𝑡</m:t>
                    </m:r>
                  </m:oMath>
                </a14:m>
                <a:r>
                  <a:rPr lang="zh-CN" altLang="en-US" dirty="0" smtClean="0"/>
                  <a:t>签名</a:t>
                </a:r>
                <a:r>
                  <a:rPr lang="en-US" altLang="zh-CN" dirty="0" smtClean="0"/>
                  <a:t>(A</a:t>
                </a:r>
                <a:r>
                  <a:rPr lang="zh-CN" altLang="en-US" dirty="0" smtClean="0"/>
                  <a:t>用私钥签名</a:t>
                </a:r>
                <a:r>
                  <a:rPr lang="en-US" altLang="zh-CN" dirty="0" smtClean="0"/>
                  <a:t>)</a:t>
                </a:r>
              </a:p>
              <a:p>
                <a:pPr lvl="1">
                  <a:lnSpc>
                    <a:spcPct val="80000"/>
                  </a:lnSpc>
                </a:pPr>
                <a:r>
                  <a:rPr lang="en-US" altLang="zh-CN" dirty="0" smtClean="0"/>
                  <a:t>A</a:t>
                </a:r>
                <a:r>
                  <a:rPr lang="zh-CN" altLang="en-US" dirty="0" smtClean="0"/>
                  <a:t>把签名返回给攻击者，攻击者就得到了</a:t>
                </a:r>
                <a14:m>
                  <m:oMath xmlns:m="http://schemas.openxmlformats.org/officeDocument/2006/math">
                    <m:r>
                      <a:rPr lang="en-US" altLang="zh-CN" i="1" dirty="0" smtClean="0">
                        <a:latin typeface="Cambria Math"/>
                      </a:rPr>
                      <m:t>𝑠</m:t>
                    </m:r>
                    <m:r>
                      <a:rPr lang="zh-CN" altLang="en-US" i="1" dirty="0" smtClean="0">
                        <a:latin typeface="Cambria Math"/>
                      </a:rPr>
                      <m:t>＝</m:t>
                    </m:r>
                    <m:r>
                      <a:rPr lang="en-US" altLang="zh-CN" i="1" dirty="0" smtClean="0">
                        <a:latin typeface="Cambria Math"/>
                      </a:rPr>
                      <m:t>𝑡</m:t>
                    </m:r>
                    <m:r>
                      <a:rPr lang="en-US" altLang="zh-CN" i="1" baseline="30000" dirty="0" smtClean="0">
                        <a:latin typeface="Cambria Math"/>
                      </a:rPr>
                      <m:t>𝑑</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oMath>
                </a14:m>
                <a:r>
                  <a:rPr lang="zh-CN" altLang="en-US" dirty="0" smtClean="0"/>
                  <a:t>。攻击者计算：</a:t>
                </a:r>
                <a:endParaRPr lang="zh-CN" altLang="da-DK" i="1" dirty="0" smtClean="0"/>
              </a:p>
              <a:p>
                <a:pPr lvl="1" algn="ctr">
                  <a:lnSpc>
                    <a:spcPct val="80000"/>
                  </a:lnSpc>
                  <a:buNone/>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𝑟</m:t>
                          </m:r>
                        </m:e>
                        <m:sup>
                          <m:r>
                            <a:rPr lang="en-US" altLang="zh-CN" i="1" dirty="0">
                              <a:latin typeface="Cambria Math"/>
                            </a:rPr>
                            <m:t>−1</m:t>
                          </m:r>
                        </m:sup>
                      </m:sSup>
                      <m:r>
                        <a:rPr lang="da-DK" altLang="zh-CN" i="1" dirty="0" smtClean="0">
                          <a:latin typeface="Cambria Math"/>
                        </a:rPr>
                        <m:t>𝑠</m:t>
                      </m:r>
                      <m:r>
                        <a:rPr lang="da-DK" altLang="zh-CN" i="1" dirty="0" smtClean="0">
                          <a:latin typeface="Cambria Math"/>
                        </a:rPr>
                        <m:t> (</m:t>
                      </m:r>
                      <m:r>
                        <a:rPr lang="da-DK" altLang="zh-CN" i="1" dirty="0" smtClean="0">
                          <a:latin typeface="Cambria Math"/>
                        </a:rPr>
                        <m:t>𝑚𝑜𝑑</m:t>
                      </m:r>
                      <m:r>
                        <a:rPr lang="da-DK" altLang="zh-CN" i="1" dirty="0" smtClean="0">
                          <a:latin typeface="Cambria Math"/>
                        </a:rPr>
                        <m:t> </m:t>
                      </m:r>
                      <m:r>
                        <a:rPr lang="da-DK" altLang="zh-CN" i="1" dirty="0" smtClean="0">
                          <a:latin typeface="Cambria Math"/>
                        </a:rPr>
                        <m:t>𝑛</m:t>
                      </m:r>
                      <m:r>
                        <a:rPr lang="da-DK" altLang="zh-CN" i="1" dirty="0" smtClean="0">
                          <a:latin typeface="Cambria Math"/>
                        </a:rPr>
                        <m:t>)</m:t>
                      </m:r>
                      <m:r>
                        <a:rPr lang="zh-CN" altLang="da-DK" i="1" dirty="0" smtClean="0">
                          <a:latin typeface="Cambria Math"/>
                        </a:rPr>
                        <m:t>＝</m:t>
                      </m:r>
                      <m:sSup>
                        <m:sSupPr>
                          <m:ctrlPr>
                            <a:rPr lang="en-US" altLang="zh-CN" i="1" dirty="0" smtClean="0">
                              <a:latin typeface="Cambria Math" panose="02040503050406030204" pitchFamily="18" charset="0"/>
                            </a:rPr>
                          </m:ctrlPr>
                        </m:sSupPr>
                        <m:e>
                          <m:r>
                            <a:rPr lang="en-US" altLang="zh-CN" b="0" i="1" dirty="0" smtClean="0">
                              <a:latin typeface="Cambria Math"/>
                            </a:rPr>
                            <m:t>𝑦</m:t>
                          </m:r>
                        </m:e>
                        <m:sup>
                          <m:r>
                            <a:rPr lang="en-US" altLang="zh-CN" b="0" i="1" dirty="0" smtClean="0">
                              <a:latin typeface="Cambria Math"/>
                            </a:rPr>
                            <m:t>−</m:t>
                          </m:r>
                          <m:r>
                            <a:rPr lang="en-US" altLang="zh-CN" b="0" i="1" dirty="0" smtClean="0">
                              <a:latin typeface="Cambria Math"/>
                            </a:rPr>
                            <m:t>𝑑</m:t>
                          </m:r>
                        </m:sup>
                      </m:sSup>
                      <m:r>
                        <a:rPr lang="da-DK" altLang="zh-CN" i="1" dirty="0" smtClean="0">
                          <a:latin typeface="Cambria Math"/>
                        </a:rPr>
                        <m:t>×</m:t>
                      </m:r>
                      <m:sSup>
                        <m:sSupPr>
                          <m:ctrlPr>
                            <a:rPr lang="da-DK" altLang="zh-CN" i="1" dirty="0" smtClean="0">
                              <a:latin typeface="Cambria Math" panose="02040503050406030204" pitchFamily="18" charset="0"/>
                            </a:rPr>
                          </m:ctrlPr>
                        </m:sSupPr>
                        <m:e>
                          <m:r>
                            <a:rPr lang="en-US" altLang="zh-CN" b="0" i="1" dirty="0" smtClean="0">
                              <a:latin typeface="Cambria Math"/>
                            </a:rPr>
                            <m:t>𝑡</m:t>
                          </m:r>
                        </m:e>
                        <m:sup>
                          <m:r>
                            <a:rPr lang="en-US" altLang="zh-CN" b="0" i="1" dirty="0" smtClean="0">
                              <a:latin typeface="Cambria Math"/>
                            </a:rPr>
                            <m:t>𝑑</m:t>
                          </m:r>
                        </m:sup>
                      </m:sSup>
                      <m:r>
                        <a:rPr lang="da-DK" altLang="zh-CN" i="1" dirty="0" smtClean="0">
                          <a:latin typeface="Cambria Math"/>
                        </a:rPr>
                        <m:t> (</m:t>
                      </m:r>
                      <m:r>
                        <a:rPr lang="da-DK" altLang="zh-CN" i="1" dirty="0" smtClean="0">
                          <a:latin typeface="Cambria Math"/>
                        </a:rPr>
                        <m:t>𝑚𝑜𝑑</m:t>
                      </m:r>
                      <m:r>
                        <a:rPr lang="da-DK" altLang="zh-CN" i="1" dirty="0" smtClean="0">
                          <a:latin typeface="Cambria Math"/>
                        </a:rPr>
                        <m:t> </m:t>
                      </m:r>
                      <m:r>
                        <a:rPr lang="da-DK" altLang="zh-CN" i="1" dirty="0" smtClean="0">
                          <a:latin typeface="Cambria Math"/>
                        </a:rPr>
                        <m:t>𝑛</m:t>
                      </m:r>
                      <m:r>
                        <a:rPr lang="da-DK" altLang="zh-CN" i="1" dirty="0" smtClean="0">
                          <a:latin typeface="Cambria Math"/>
                        </a:rPr>
                        <m:t>)</m:t>
                      </m:r>
                    </m:oMath>
                  </m:oMathPara>
                </a14:m>
                <a:endParaRPr lang="da-DK" altLang="zh-CN" dirty="0" smtClean="0"/>
              </a:p>
              <a:p>
                <a:pPr lvl="1" algn="ctr">
                  <a:lnSpc>
                    <a:spcPct val="80000"/>
                  </a:lnSpc>
                  <a:buNone/>
                </a:pPr>
                <a14:m>
                  <m:oMath xmlns:m="http://schemas.openxmlformats.org/officeDocument/2006/math">
                    <m:r>
                      <a:rPr lang="zh-CN" altLang="da-DK" i="1" dirty="0" smtClean="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𝑦</m:t>
                        </m:r>
                      </m:e>
                      <m:sup>
                        <m:r>
                          <a:rPr lang="en-US" altLang="zh-CN" i="1" dirty="0">
                            <a:latin typeface="Cambria Math"/>
                          </a:rPr>
                          <m:t>−</m:t>
                        </m:r>
                        <m:r>
                          <a:rPr lang="en-US" altLang="zh-CN" i="1" dirty="0">
                            <a:latin typeface="Cambria Math"/>
                          </a:rPr>
                          <m:t>𝑑</m:t>
                        </m:r>
                      </m:sup>
                    </m:sSup>
                    <m:r>
                      <a:rPr lang="da-DK" altLang="zh-CN" i="1" dirty="0" smtClean="0">
                        <a:latin typeface="Cambria Math"/>
                      </a:rPr>
                      <m:t>×</m:t>
                    </m:r>
                    <m:sSup>
                      <m:sSupPr>
                        <m:ctrlPr>
                          <a:rPr lang="da-DK" altLang="zh-CN" i="1" dirty="0" smtClean="0">
                            <a:latin typeface="Cambria Math" panose="02040503050406030204" pitchFamily="18" charset="0"/>
                          </a:rPr>
                        </m:ctrlPr>
                      </m:sSupPr>
                      <m:e>
                        <m:r>
                          <a:rPr lang="en-US" altLang="zh-CN" b="0" i="1" dirty="0" smtClean="0">
                            <a:latin typeface="Cambria Math"/>
                          </a:rPr>
                          <m:t>𝑦</m:t>
                        </m:r>
                      </m:e>
                      <m:sup>
                        <m:r>
                          <a:rPr lang="en-US" altLang="zh-CN" b="0" i="1" dirty="0" smtClean="0">
                            <a:latin typeface="Cambria Math"/>
                          </a:rPr>
                          <m:t>𝑑</m:t>
                        </m:r>
                      </m:sup>
                    </m:sSup>
                    <m:r>
                      <a:rPr lang="da-DK" altLang="zh-CN" i="1" dirty="0" smtClean="0">
                        <a:latin typeface="Cambria Math"/>
                      </a:rPr>
                      <m:t>×</m:t>
                    </m:r>
                    <m:sSup>
                      <m:sSupPr>
                        <m:ctrlPr>
                          <a:rPr lang="da-DK" altLang="zh-CN" i="1" dirty="0">
                            <a:latin typeface="Cambria Math" panose="02040503050406030204" pitchFamily="18" charset="0"/>
                          </a:rPr>
                        </m:ctrlPr>
                      </m:sSupPr>
                      <m:e>
                        <m:r>
                          <a:rPr lang="en-US" altLang="zh-CN" b="0" i="1" dirty="0" smtClean="0">
                            <a:latin typeface="Cambria Math"/>
                          </a:rPr>
                          <m:t>𝑐</m:t>
                        </m:r>
                      </m:e>
                      <m:sup>
                        <m:r>
                          <a:rPr lang="en-US" altLang="zh-CN" i="1" dirty="0">
                            <a:latin typeface="Cambria Math"/>
                          </a:rPr>
                          <m:t>𝑑</m:t>
                        </m:r>
                      </m:sup>
                    </m:sSup>
                    <m:r>
                      <a:rPr lang="da-DK" altLang="zh-CN" i="1" dirty="0" smtClean="0">
                        <a:latin typeface="Cambria Math"/>
                      </a:rPr>
                      <m:t>(</m:t>
                    </m:r>
                    <m:r>
                      <a:rPr lang="da-DK" altLang="zh-CN" i="1" dirty="0" smtClean="0">
                        <a:latin typeface="Cambria Math"/>
                      </a:rPr>
                      <m:t>𝑚𝑜𝑑</m:t>
                    </m:r>
                    <m:r>
                      <a:rPr lang="da-DK" altLang="zh-CN" i="1" dirty="0" smtClean="0">
                        <a:latin typeface="Cambria Math"/>
                      </a:rPr>
                      <m:t> </m:t>
                    </m:r>
                    <m:r>
                      <a:rPr lang="da-DK" altLang="zh-CN" i="1" dirty="0" smtClean="0">
                        <a:latin typeface="Cambria Math"/>
                      </a:rPr>
                      <m:t>𝑛</m:t>
                    </m:r>
                    <m:r>
                      <a:rPr lang="da-DK" altLang="zh-CN" i="1" dirty="0" smtClean="0">
                        <a:latin typeface="Cambria Math"/>
                      </a:rPr>
                      <m:t>)</m:t>
                    </m:r>
                    <m:r>
                      <a:rPr lang="zh-CN" altLang="da-DK" i="1" dirty="0" smtClean="0">
                        <a:latin typeface="Cambria Math"/>
                      </a:rPr>
                      <m:t>＝</m:t>
                    </m:r>
                    <m:sSup>
                      <m:sSupPr>
                        <m:ctrlPr>
                          <a:rPr lang="da-DK" altLang="zh-CN" i="1" dirty="0">
                            <a:latin typeface="Cambria Math" panose="02040503050406030204" pitchFamily="18" charset="0"/>
                          </a:rPr>
                        </m:ctrlPr>
                      </m:sSupPr>
                      <m:e>
                        <m:r>
                          <a:rPr lang="en-US" altLang="zh-CN" i="1" dirty="0">
                            <a:latin typeface="Cambria Math"/>
                          </a:rPr>
                          <m:t>𝑐</m:t>
                        </m:r>
                      </m:e>
                      <m:sup>
                        <m:r>
                          <a:rPr lang="en-US" altLang="zh-CN" i="1" dirty="0">
                            <a:latin typeface="Cambria Math"/>
                          </a:rPr>
                          <m:t>𝑑</m:t>
                        </m:r>
                      </m:sup>
                    </m:sSup>
                    <m:r>
                      <a:rPr lang="da-DK" altLang="zh-CN" i="1" dirty="0" smtClean="0">
                        <a:latin typeface="Cambria Math"/>
                      </a:rPr>
                      <m:t>𝑚𝑜𝑑</m:t>
                    </m:r>
                    <m:r>
                      <a:rPr lang="da-DK" altLang="zh-CN" i="1" dirty="0" smtClean="0">
                        <a:latin typeface="Cambria Math"/>
                      </a:rPr>
                      <m:t> </m:t>
                    </m:r>
                    <m:r>
                      <a:rPr lang="da-DK" altLang="zh-CN" i="1" dirty="0" smtClean="0">
                        <a:latin typeface="Cambria Math"/>
                      </a:rPr>
                      <m:t>𝑛</m:t>
                    </m:r>
                    <m:r>
                      <a:rPr lang="zh-CN" altLang="da-DK" i="1" dirty="0" smtClean="0">
                        <a:latin typeface="Cambria Math"/>
                      </a:rPr>
                      <m:t>＝</m:t>
                    </m:r>
                    <m:r>
                      <a:rPr lang="da-DK" altLang="zh-CN" i="1" dirty="0" smtClean="0">
                        <a:latin typeface="Cambria Math"/>
                      </a:rPr>
                      <m:t>𝑚</m:t>
                    </m:r>
                  </m:oMath>
                </a14:m>
                <a:r>
                  <a:rPr lang="zh-CN" altLang="da-DK" dirty="0" smtClean="0"/>
                  <a:t>，</a:t>
                </a:r>
              </a:p>
              <a:p>
                <a:pPr lvl="1">
                  <a:lnSpc>
                    <a:spcPct val="80000"/>
                  </a:lnSpc>
                  <a:buNone/>
                </a:pPr>
                <a:r>
                  <a:rPr lang="zh-CN" altLang="da-DK" dirty="0" smtClean="0"/>
                  <a:t>   于是攻击者获得了明文</a:t>
                </a:r>
                <a14:m>
                  <m:oMath xmlns:m="http://schemas.openxmlformats.org/officeDocument/2006/math">
                    <m:r>
                      <a:rPr lang="en-US" altLang="zh-CN" i="1" dirty="0" smtClean="0">
                        <a:latin typeface="Cambria Math"/>
                      </a:rPr>
                      <m:t>𝑚</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cstate="print"/>
                <a:stretch>
                  <a:fillRect l="-1481" t="-3539" r="-1037" b="-10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07A027A-79F4-41C8-9F11-7C191EAE1FDC}"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514350" indent="-514350">
                  <a:lnSpc>
                    <a:spcPct val="90000"/>
                  </a:lnSpc>
                  <a:buFont typeface="+mj-lt"/>
                  <a:buAutoNum type="arabicPeriod" startAt="2"/>
                </a:pPr>
                <a:r>
                  <a:rPr lang="zh-CN" altLang="en-US" dirty="0" smtClean="0">
                    <a:solidFill>
                      <a:srgbClr val="FF0000"/>
                    </a:solidFill>
                  </a:rPr>
                  <a:t>骗取签名</a:t>
                </a:r>
              </a:p>
              <a:p>
                <a:pPr lvl="1">
                  <a:lnSpc>
                    <a:spcPct val="90000"/>
                  </a:lnSpc>
                </a:pPr>
                <a:r>
                  <a:rPr lang="zh-CN" altLang="en-US" dirty="0" smtClean="0"/>
                  <a:t>攻击者有非法消息</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𝑚</m:t>
                        </m:r>
                      </m:e>
                      <m:sub>
                        <m:r>
                          <a:rPr lang="en-US" altLang="zh-CN" i="1" dirty="0">
                            <a:latin typeface="Cambria Math"/>
                          </a:rPr>
                          <m:t>𝑖</m:t>
                        </m:r>
                      </m:sub>
                    </m:sSub>
                  </m:oMath>
                </a14:m>
                <a:r>
                  <a:rPr lang="zh-CN" altLang="en-US" dirty="0" smtClean="0"/>
                  <a:t>要获得</a:t>
                </a:r>
                <a:r>
                  <a:rPr lang="en-US" altLang="zh-CN" dirty="0" smtClean="0"/>
                  <a:t>A</a:t>
                </a:r>
                <a:r>
                  <a:rPr lang="zh-CN" altLang="en-US" dirty="0" smtClean="0"/>
                  <a:t>的签名，但</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𝑚</m:t>
                        </m:r>
                      </m:e>
                      <m:sub>
                        <m:r>
                          <a:rPr lang="en-US" altLang="zh-CN" i="1" dirty="0">
                            <a:latin typeface="Cambria Math"/>
                          </a:rPr>
                          <m:t>𝑖</m:t>
                        </m:r>
                      </m:sub>
                    </m:sSub>
                  </m:oMath>
                </a14:m>
                <a:r>
                  <a:rPr lang="zh-CN" altLang="en-US" dirty="0" smtClean="0"/>
                  <a:t>直接给</a:t>
                </a:r>
                <a:r>
                  <a:rPr lang="en-US" altLang="zh-CN" dirty="0" smtClean="0"/>
                  <a:t>A</a:t>
                </a:r>
                <a:r>
                  <a:rPr lang="zh-CN" altLang="en-US" dirty="0" smtClean="0"/>
                  <a:t>不能被接受，于是攻击者选择一个</a:t>
                </a:r>
                <a14:m>
                  <m:oMath xmlns:m="http://schemas.openxmlformats.org/officeDocument/2006/math">
                    <m:r>
                      <a:rPr lang="en-US" altLang="zh-CN" i="1" dirty="0" smtClean="0">
                        <a:latin typeface="Cambria Math"/>
                      </a:rPr>
                      <m:t>𝑟</m:t>
                    </m:r>
                  </m:oMath>
                </a14:m>
                <a:r>
                  <a:rPr lang="zh-CN" altLang="en-US" dirty="0" smtClean="0"/>
                  <a:t>，算得</a:t>
                </a:r>
                <a14:m>
                  <m:oMath xmlns:m="http://schemas.openxmlformats.org/officeDocument/2006/math">
                    <m:r>
                      <a:rPr lang="en-US" altLang="zh-CN" i="1" dirty="0" smtClean="0">
                        <a:latin typeface="Cambria Math"/>
                      </a:rPr>
                      <m:t>𝑦</m:t>
                    </m:r>
                    <m:r>
                      <a:rPr lang="zh-CN" altLang="en-US" i="1" dirty="0" smtClean="0">
                        <a:latin typeface="Cambria Math"/>
                      </a:rPr>
                      <m:t>＝</m:t>
                    </m:r>
                    <m:r>
                      <a:rPr lang="en-US" altLang="zh-CN" i="1" dirty="0" smtClean="0">
                        <a:latin typeface="Cambria Math"/>
                      </a:rPr>
                      <m:t>𝑟</m:t>
                    </m:r>
                    <m:r>
                      <a:rPr lang="en-US" altLang="zh-CN" i="1" baseline="30000" dirty="0" smtClean="0">
                        <a:latin typeface="Cambria Math"/>
                      </a:rPr>
                      <m:t>𝑒</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dirty="0" smtClean="0">
                        <a:latin typeface="Cambria Math"/>
                      </a:rPr>
                      <m:t>)</m:t>
                    </m:r>
                  </m:oMath>
                </a14:m>
                <a:r>
                  <a:rPr lang="zh-CN" altLang="en-US" dirty="0" smtClean="0"/>
                  <a:t>，再计算</a:t>
                </a:r>
                <a14:m>
                  <m:oMath xmlns:m="http://schemas.openxmlformats.org/officeDocument/2006/math">
                    <m:r>
                      <a:rPr lang="en-US" altLang="zh-CN" i="1" dirty="0" smtClean="0">
                        <a:latin typeface="Cambria Math"/>
                      </a:rPr>
                      <m:t>𝑚</m:t>
                    </m:r>
                    <m:r>
                      <a:rPr lang="zh-CN" altLang="en-US" i="1" dirty="0" smtClean="0">
                        <a:latin typeface="Cambria Math"/>
                      </a:rPr>
                      <m:t>＝</m:t>
                    </m:r>
                    <m:r>
                      <a:rPr lang="en-US" altLang="zh-CN" i="1" dirty="0" smtClean="0">
                        <a:latin typeface="Cambria Math"/>
                      </a:rPr>
                      <m:t>𝑦</m:t>
                    </m:r>
                    <m:r>
                      <a:rPr lang="en-US" altLang="zh-CN" i="1" dirty="0" smtClean="0">
                        <a:latin typeface="Cambria Math"/>
                      </a:rPr>
                      <m:t>∗</m:t>
                    </m:r>
                    <m:sSub>
                      <m:sSubPr>
                        <m:ctrlPr>
                          <a:rPr lang="en-US" altLang="zh-CN" i="1" dirty="0" smtClean="0">
                            <a:latin typeface="Cambria Math" panose="02040503050406030204" pitchFamily="18" charset="0"/>
                          </a:rPr>
                        </m:ctrlPr>
                      </m:sSubPr>
                      <m:e>
                        <m:r>
                          <a:rPr lang="en-US" altLang="zh-CN" b="0" i="1" dirty="0" smtClean="0">
                            <a:latin typeface="Cambria Math"/>
                          </a:rPr>
                          <m:t>𝑚</m:t>
                        </m:r>
                      </m:e>
                      <m:sub>
                        <m:r>
                          <a:rPr lang="en-US" altLang="zh-CN" b="0" i="1" dirty="0" smtClean="0">
                            <a:latin typeface="Cambria Math"/>
                          </a:rPr>
                          <m:t>𝑖</m:t>
                        </m:r>
                      </m:sub>
                    </m:sSub>
                    <m:r>
                      <a:rPr lang="en-US" altLang="zh-CN" sz="1200" i="1" dirty="0" smtClean="0">
                        <a:latin typeface="Cambria Math"/>
                      </a:rPr>
                      <m:t> </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dirty="0" smtClean="0">
                        <a:latin typeface="Cambria Math"/>
                      </a:rPr>
                      <m:t> )</m:t>
                    </m:r>
                  </m:oMath>
                </a14:m>
                <a:r>
                  <a:rPr lang="zh-CN" altLang="en-US" dirty="0" smtClean="0"/>
                  <a:t>，将</a:t>
                </a:r>
                <a14:m>
                  <m:oMath xmlns:m="http://schemas.openxmlformats.org/officeDocument/2006/math">
                    <m:r>
                      <a:rPr lang="en-US" altLang="zh-CN" i="1" dirty="0" smtClean="0">
                        <a:latin typeface="Cambria Math"/>
                      </a:rPr>
                      <m:t>𝑚</m:t>
                    </m:r>
                  </m:oMath>
                </a14:m>
                <a:r>
                  <a:rPr lang="zh-CN" altLang="en-US" dirty="0" smtClean="0"/>
                  <a:t>给</a:t>
                </a:r>
                <a:r>
                  <a:rPr lang="en-US" altLang="zh-CN" dirty="0" smtClean="0"/>
                  <a:t>A</a:t>
                </a:r>
                <a:r>
                  <a:rPr lang="zh-CN" altLang="en-US" dirty="0" smtClean="0"/>
                  <a:t>签名，获得</a:t>
                </a:r>
                <a14:m>
                  <m:oMath xmlns:m="http://schemas.openxmlformats.org/officeDocument/2006/math">
                    <m:r>
                      <a:rPr lang="en-US" altLang="zh-CN" i="1" dirty="0" smtClean="0">
                        <a:latin typeface="Cambria Math"/>
                      </a:rPr>
                      <m:t>𝑠</m:t>
                    </m:r>
                    <m:r>
                      <a:rPr lang="zh-CN" altLang="en-US" i="1" dirty="0" smtClean="0">
                        <a:latin typeface="Cambria Math"/>
                      </a:rPr>
                      <m:t>＝</m:t>
                    </m:r>
                    <m:r>
                      <a:rPr lang="en-US" altLang="zh-CN" i="1" dirty="0" err="1" smtClean="0">
                        <a:latin typeface="Cambria Math"/>
                      </a:rPr>
                      <m:t>𝑚</m:t>
                    </m:r>
                    <m:r>
                      <a:rPr lang="en-US" altLang="zh-CN" i="1" baseline="30000" dirty="0" err="1" smtClean="0">
                        <a:latin typeface="Cambria Math"/>
                      </a:rPr>
                      <m:t>𝑑</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dirty="0" smtClean="0">
                        <a:latin typeface="Cambria Math"/>
                      </a:rPr>
                      <m:t>)</m:t>
                    </m:r>
                  </m:oMath>
                </a14:m>
                <a:r>
                  <a:rPr lang="zh-CN" altLang="en-US" dirty="0" smtClean="0"/>
                  <a:t>，计算</a:t>
                </a:r>
                <a:endParaRPr lang="zh-CN" altLang="de-DE" i="1" dirty="0" smtClean="0"/>
              </a:p>
              <a:p>
                <a:pPr algn="ctr">
                  <a:lnSpc>
                    <a:spcPct val="90000"/>
                  </a:lnSpc>
                  <a:buNone/>
                </a:pPr>
                <a:r>
                  <a:rPr lang="de-DE" altLang="zh-CN" i="1" dirty="0" smtClean="0"/>
                  <a:t>   </a:t>
                </a:r>
                <a14:m>
                  <m:oMath xmlns:m="http://schemas.openxmlformats.org/officeDocument/2006/math">
                    <m:sSup>
                      <m:sSupPr>
                        <m:ctrlPr>
                          <a:rPr lang="de-DE" altLang="zh-CN" i="1" dirty="0" smtClean="0">
                            <a:latin typeface="Cambria Math" panose="02040503050406030204" pitchFamily="18" charset="0"/>
                          </a:rPr>
                        </m:ctrlPr>
                      </m:sSupPr>
                      <m:e>
                        <m:r>
                          <a:rPr lang="en-US" altLang="zh-CN" b="0" i="1" dirty="0" smtClean="0">
                            <a:latin typeface="Cambria Math"/>
                          </a:rPr>
                          <m:t>𝑠𝑟</m:t>
                        </m:r>
                      </m:e>
                      <m:sup>
                        <m:r>
                          <a:rPr lang="en-US" altLang="zh-CN" b="0" i="1" dirty="0" smtClean="0">
                            <a:latin typeface="Cambria Math"/>
                          </a:rPr>
                          <m:t>−1</m:t>
                        </m:r>
                      </m:sup>
                    </m:sSup>
                    <m:r>
                      <a:rPr lang="zh-CN" altLang="de-DE" i="1" dirty="0" smtClean="0">
                        <a:latin typeface="Cambria Math"/>
                      </a:rPr>
                      <m:t>＝</m:t>
                    </m:r>
                    <m:r>
                      <a:rPr lang="de-DE" altLang="zh-CN" i="1" dirty="0" smtClean="0">
                        <a:latin typeface="Cambria Math"/>
                      </a:rPr>
                      <m:t>𝑦</m:t>
                    </m:r>
                    <m:r>
                      <a:rPr lang="de-DE" altLang="zh-CN" i="1" baseline="30000" dirty="0" smtClean="0">
                        <a:latin typeface="Cambria Math"/>
                      </a:rPr>
                      <m:t>𝑑</m:t>
                    </m:r>
                    <m:sSub>
                      <m:sSubPr>
                        <m:ctrlPr>
                          <a:rPr lang="en-US" altLang="zh-CN" i="1" dirty="0">
                            <a:latin typeface="Cambria Math" panose="02040503050406030204" pitchFamily="18" charset="0"/>
                          </a:rPr>
                        </m:ctrlPr>
                      </m:sSubPr>
                      <m:e>
                        <m:r>
                          <a:rPr lang="en-US" altLang="zh-CN" i="1" dirty="0">
                            <a:latin typeface="Cambria Math"/>
                          </a:rPr>
                          <m:t>𝑚</m:t>
                        </m:r>
                      </m:e>
                      <m:sub>
                        <m:r>
                          <a:rPr lang="en-US" altLang="zh-CN" i="1" dirty="0">
                            <a:latin typeface="Cambria Math"/>
                          </a:rPr>
                          <m:t>𝑖</m:t>
                        </m:r>
                      </m:sub>
                    </m:sSub>
                    <m:r>
                      <a:rPr lang="de-DE" altLang="zh-CN" i="1" baseline="30000" dirty="0" smtClean="0">
                        <a:latin typeface="Cambria Math"/>
                      </a:rPr>
                      <m:t>𝑑</m:t>
                    </m:r>
                    <m:r>
                      <a:rPr lang="de-DE" altLang="zh-CN" i="1" baseline="30000" dirty="0" smtClean="0">
                        <a:latin typeface="Cambria Math"/>
                      </a:rPr>
                      <m:t> </m:t>
                    </m:r>
                    <m:sSup>
                      <m:sSupPr>
                        <m:ctrlPr>
                          <a:rPr lang="de-DE" altLang="zh-CN" i="1" dirty="0" smtClean="0">
                            <a:latin typeface="Cambria Math" panose="02040503050406030204" pitchFamily="18" charset="0"/>
                          </a:rPr>
                        </m:ctrlPr>
                      </m:sSupPr>
                      <m:e>
                        <m:r>
                          <a:rPr lang="en-US" altLang="zh-CN" b="0" i="1" dirty="0" smtClean="0">
                            <a:latin typeface="Cambria Math"/>
                          </a:rPr>
                          <m:t>𝑟</m:t>
                        </m:r>
                      </m:e>
                      <m:sup>
                        <m:r>
                          <a:rPr lang="en-US" altLang="zh-CN" b="0" i="1" dirty="0" smtClean="0">
                            <a:latin typeface="Cambria Math"/>
                          </a:rPr>
                          <m:t>−1</m:t>
                        </m:r>
                      </m:sup>
                    </m:sSup>
                    <m:r>
                      <a:rPr lang="de-DE" altLang="zh-CN" i="1" dirty="0" smtClean="0">
                        <a:latin typeface="Cambria Math"/>
                      </a:rPr>
                      <m:t> (</m:t>
                    </m:r>
                    <m:r>
                      <a:rPr lang="de-DE" altLang="zh-CN" i="1" dirty="0" smtClean="0">
                        <a:latin typeface="Cambria Math"/>
                      </a:rPr>
                      <m:t>𝑚𝑜𝑑</m:t>
                    </m:r>
                    <m:r>
                      <a:rPr lang="de-DE" altLang="zh-CN" i="1" dirty="0" smtClean="0">
                        <a:latin typeface="Cambria Math"/>
                      </a:rPr>
                      <m:t> </m:t>
                    </m:r>
                    <m:r>
                      <a:rPr lang="de-DE" altLang="zh-CN" i="1" dirty="0" smtClean="0">
                        <a:latin typeface="Cambria Math"/>
                      </a:rPr>
                      <m:t>𝑛</m:t>
                    </m:r>
                    <m:r>
                      <a:rPr lang="de-DE" altLang="zh-CN" i="1" dirty="0" smtClean="0">
                        <a:latin typeface="Cambria Math"/>
                      </a:rPr>
                      <m:t>)</m:t>
                    </m:r>
                  </m:oMath>
                </a14:m>
                <a:endParaRPr lang="de-DE" altLang="zh-CN" dirty="0" smtClean="0"/>
              </a:p>
              <a:p>
                <a:pPr algn="ctr">
                  <a:lnSpc>
                    <a:spcPct val="90000"/>
                  </a:lnSpc>
                  <a:buNone/>
                </a:pPr>
                <a14:m>
                  <m:oMath xmlns:m="http://schemas.openxmlformats.org/officeDocument/2006/math">
                    <m:r>
                      <a:rPr lang="zh-CN" altLang="de-DE" i="1" dirty="0" smtClean="0">
                        <a:latin typeface="Cambria Math"/>
                      </a:rPr>
                      <m:t>＝</m:t>
                    </m:r>
                    <m:r>
                      <a:rPr lang="de-DE" altLang="zh-CN" i="1" dirty="0" smtClean="0">
                        <a:latin typeface="Cambria Math"/>
                      </a:rPr>
                      <m:t>𝑟</m:t>
                    </m:r>
                    <m:r>
                      <a:rPr lang="de-DE" altLang="zh-CN" i="1" dirty="0" smtClean="0">
                        <a:latin typeface="Cambria Math"/>
                      </a:rPr>
                      <m:t>×</m:t>
                    </m:r>
                    <m:sSup>
                      <m:sSupPr>
                        <m:ctrlPr>
                          <a:rPr lang="de-DE" altLang="zh-CN" i="1" dirty="0">
                            <a:latin typeface="Cambria Math" panose="02040503050406030204" pitchFamily="18" charset="0"/>
                          </a:rPr>
                        </m:ctrlPr>
                      </m:sSupPr>
                      <m:e>
                        <m:r>
                          <a:rPr lang="en-US" altLang="zh-CN" i="1" dirty="0">
                            <a:latin typeface="Cambria Math"/>
                          </a:rPr>
                          <m:t>𝑟</m:t>
                        </m:r>
                      </m:e>
                      <m:sup>
                        <m:r>
                          <a:rPr lang="en-US" altLang="zh-CN" i="1" dirty="0">
                            <a:latin typeface="Cambria Math"/>
                          </a:rPr>
                          <m:t>−1</m:t>
                        </m:r>
                      </m:sup>
                    </m:sSup>
                    <m:r>
                      <a:rPr lang="de-DE" altLang="zh-CN" i="1" dirty="0" smtClean="0">
                        <a:latin typeface="Cambria Math"/>
                      </a:rPr>
                      <m:t>×</m:t>
                    </m:r>
                    <m:sSub>
                      <m:sSubPr>
                        <m:ctrlPr>
                          <a:rPr lang="en-US" altLang="zh-CN" i="1" dirty="0">
                            <a:latin typeface="Cambria Math" panose="02040503050406030204" pitchFamily="18" charset="0"/>
                          </a:rPr>
                        </m:ctrlPr>
                      </m:sSubPr>
                      <m:e>
                        <m:r>
                          <a:rPr lang="en-US" altLang="zh-CN" i="1" dirty="0">
                            <a:latin typeface="Cambria Math"/>
                          </a:rPr>
                          <m:t>𝑚</m:t>
                        </m:r>
                      </m:e>
                      <m:sub>
                        <m:r>
                          <a:rPr lang="en-US" altLang="zh-CN" i="1" dirty="0">
                            <a:latin typeface="Cambria Math"/>
                          </a:rPr>
                          <m:t>𝑖</m:t>
                        </m:r>
                      </m:sub>
                    </m:sSub>
                    <m:r>
                      <a:rPr lang="de-DE" altLang="zh-CN" i="1" baseline="30000" dirty="0" smtClean="0">
                        <a:latin typeface="Cambria Math"/>
                      </a:rPr>
                      <m:t>𝑑</m:t>
                    </m:r>
                    <m:r>
                      <a:rPr lang="de-DE" altLang="zh-CN" i="1" dirty="0" smtClean="0">
                        <a:latin typeface="Cambria Math"/>
                      </a:rPr>
                      <m:t> (</m:t>
                    </m:r>
                    <m:r>
                      <a:rPr lang="de-DE" altLang="zh-CN" i="1" dirty="0" smtClean="0">
                        <a:latin typeface="Cambria Math"/>
                      </a:rPr>
                      <m:t>𝑚𝑜𝑑</m:t>
                    </m:r>
                    <m:r>
                      <a:rPr lang="de-DE" altLang="zh-CN" i="1" dirty="0" smtClean="0">
                        <a:latin typeface="Cambria Math"/>
                      </a:rPr>
                      <m:t> </m:t>
                    </m:r>
                    <m:r>
                      <a:rPr lang="de-DE" altLang="zh-CN" i="1" dirty="0" smtClean="0">
                        <a:latin typeface="Cambria Math"/>
                      </a:rPr>
                      <m:t>𝑛</m:t>
                    </m:r>
                    <m:r>
                      <a:rPr lang="de-DE" altLang="zh-CN" i="1" dirty="0" smtClean="0">
                        <a:latin typeface="Cambria Math"/>
                      </a:rPr>
                      <m:t>)</m:t>
                    </m:r>
                    <m:r>
                      <a:rPr lang="zh-CN" altLang="de-DE" i="1" dirty="0" smtClean="0">
                        <a:latin typeface="Cambria Math"/>
                      </a:rPr>
                      <m:t>＝</m:t>
                    </m:r>
                    <m:sSub>
                      <m:sSubPr>
                        <m:ctrlPr>
                          <a:rPr lang="en-US" altLang="zh-CN" i="1" dirty="0">
                            <a:latin typeface="Cambria Math" panose="02040503050406030204" pitchFamily="18" charset="0"/>
                          </a:rPr>
                        </m:ctrlPr>
                      </m:sSubPr>
                      <m:e>
                        <m:r>
                          <a:rPr lang="en-US" altLang="zh-CN" i="1" dirty="0">
                            <a:latin typeface="Cambria Math"/>
                          </a:rPr>
                          <m:t>𝑚</m:t>
                        </m:r>
                      </m:e>
                      <m:sub>
                        <m:r>
                          <a:rPr lang="en-US" altLang="zh-CN" i="1" dirty="0">
                            <a:latin typeface="Cambria Math"/>
                          </a:rPr>
                          <m:t>𝑖</m:t>
                        </m:r>
                      </m:sub>
                    </m:sSub>
                    <m:r>
                      <a:rPr lang="de-DE" altLang="zh-CN" i="1" baseline="30000" dirty="0" smtClean="0">
                        <a:latin typeface="Cambria Math"/>
                      </a:rPr>
                      <m:t>𝑑</m:t>
                    </m:r>
                    <m:r>
                      <a:rPr lang="de-DE" altLang="zh-CN" i="1" baseline="30000" dirty="0" smtClean="0">
                        <a:latin typeface="Cambria Math"/>
                      </a:rPr>
                      <m:t> (</m:t>
                    </m:r>
                    <m:r>
                      <a:rPr lang="de-DE" altLang="zh-CN" i="1" dirty="0" smtClean="0">
                        <a:latin typeface="Cambria Math"/>
                      </a:rPr>
                      <m:t>𝑚𝑜𝑑</m:t>
                    </m:r>
                    <m:r>
                      <a:rPr lang="de-DE" altLang="zh-CN" i="1" dirty="0" smtClean="0">
                        <a:latin typeface="Cambria Math"/>
                      </a:rPr>
                      <m:t> </m:t>
                    </m:r>
                    <m:r>
                      <a:rPr lang="de-DE" altLang="zh-CN" i="1" dirty="0" smtClean="0">
                        <a:latin typeface="Cambria Math"/>
                      </a:rPr>
                      <m:t>𝑛</m:t>
                    </m:r>
                    <m:r>
                      <a:rPr lang="de-DE" altLang="zh-CN" i="1" dirty="0" smtClean="0">
                        <a:latin typeface="Cambria Math"/>
                      </a:rPr>
                      <m:t>)</m:t>
                    </m:r>
                  </m:oMath>
                </a14:m>
                <a:r>
                  <a:rPr lang="zh-CN" altLang="de-DE" dirty="0" smtClean="0"/>
                  <a:t>，</a:t>
                </a:r>
              </a:p>
              <a:p>
                <a:pPr>
                  <a:lnSpc>
                    <a:spcPct val="90000"/>
                  </a:lnSpc>
                  <a:buNone/>
                </a:pPr>
                <a:r>
                  <a:rPr lang="zh-CN" altLang="de-DE" dirty="0" smtClean="0"/>
                  <a:t>        </a:t>
                </a:r>
                <a:r>
                  <a:rPr lang="zh-CN" altLang="de-DE" sz="2400" dirty="0" smtClean="0"/>
                  <a:t>于是攻击者得到了</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𝑚</m:t>
                        </m:r>
                      </m:e>
                      <m:sub>
                        <m:r>
                          <a:rPr lang="en-US" altLang="zh-CN" sz="2400" i="1" dirty="0">
                            <a:latin typeface="Cambria Math"/>
                          </a:rPr>
                          <m:t>𝑖</m:t>
                        </m:r>
                      </m:sub>
                    </m:sSub>
                  </m:oMath>
                </a14:m>
                <a:r>
                  <a:rPr lang="zh-CN" altLang="en-US" sz="2400" dirty="0" smtClean="0"/>
                  <a:t>的签名</a:t>
                </a:r>
                <a:endParaRPr lang="en-US" altLang="zh-CN" sz="2400" dirty="0" smtClean="0"/>
              </a:p>
              <a:p>
                <a:pPr>
                  <a:lnSpc>
                    <a:spcPct val="90000"/>
                  </a:lnSpc>
                  <a:buNone/>
                </a:pPr>
                <a:endParaRPr lang="en-US" altLang="zh-CN" sz="2400" dirty="0" smtClean="0"/>
              </a:p>
              <a:p>
                <a:pPr marL="457200" lvl="1" indent="0">
                  <a:lnSpc>
                    <a:spcPct val="90000"/>
                  </a:lnSpc>
                  <a:buNone/>
                </a:pPr>
                <a:r>
                  <a:rPr lang="zh-CN" altLang="en-US" dirty="0" smtClean="0">
                    <a:solidFill>
                      <a:srgbClr val="FF0000"/>
                    </a:solidFill>
                  </a:rPr>
                  <a:t>∴</a:t>
                </a:r>
                <a:r>
                  <a:rPr lang="zh-CN" altLang="en-US" b="1" dirty="0" smtClean="0">
                    <a:solidFill>
                      <a:srgbClr val="FF00FF"/>
                    </a:solidFill>
                  </a:rPr>
                  <a:t>不要给陌生人提交的随机文件签名</a:t>
                </a:r>
                <a:endParaRPr lang="zh-CN" altLang="en-US" b="1"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2710"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638877E-4F5C-4886-902F-2BDB93D48F84}"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低加密指数攻击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828800"/>
                <a:ext cx="8229600" cy="4495800"/>
              </a:xfrm>
            </p:spPr>
            <p:txBody>
              <a:bodyPr/>
              <a:lstStyle/>
              <a:p>
                <a:pPr>
                  <a:lnSpc>
                    <a:spcPct val="90000"/>
                  </a:lnSpc>
                </a:pPr>
                <a:r>
                  <a:rPr lang="zh-CN" altLang="en-US" sz="2400" b="1" dirty="0" smtClean="0">
                    <a:solidFill>
                      <a:srgbClr val="FF0000"/>
                    </a:solidFill>
                  </a:rPr>
                  <a:t>小的公钥</a:t>
                </a:r>
                <a:r>
                  <a:rPr lang="zh-CN" altLang="en-US" sz="2400" dirty="0" smtClean="0"/>
                  <a:t>可加快加密的速度，但过小的公钥易受到攻击</a:t>
                </a:r>
                <a:endParaRPr lang="en-US" altLang="zh-CN" sz="2400" dirty="0" smtClean="0"/>
              </a:p>
              <a:p>
                <a:pPr lvl="1">
                  <a:lnSpc>
                    <a:spcPct val="90000"/>
                  </a:lnSpc>
                </a:pPr>
                <a:r>
                  <a:rPr lang="zh-CN" altLang="en-US" dirty="0" smtClean="0"/>
                  <a:t>如果</a:t>
                </a:r>
                <a:r>
                  <a:rPr lang="en-US" altLang="zh-CN" dirty="0" smtClean="0"/>
                  <a:t>3</a:t>
                </a:r>
                <a:r>
                  <a:rPr lang="zh-CN" altLang="en-US" dirty="0" smtClean="0"/>
                  <a:t>个用户都使用</a:t>
                </a:r>
                <a:r>
                  <a:rPr lang="en-US" altLang="zh-CN" dirty="0" smtClean="0"/>
                  <a:t>3</a:t>
                </a:r>
                <a:r>
                  <a:rPr lang="zh-CN" altLang="en-US" dirty="0" smtClean="0"/>
                  <a:t>作为公钥，对同一个明文</a:t>
                </a:r>
                <a14:m>
                  <m:oMath xmlns:m="http://schemas.openxmlformats.org/officeDocument/2006/math">
                    <m:r>
                      <a:rPr lang="en-US" altLang="zh-CN" i="1" dirty="0" smtClean="0">
                        <a:latin typeface="Cambria Math"/>
                      </a:rPr>
                      <m:t>𝑚</m:t>
                    </m:r>
                  </m:oMath>
                </a14:m>
                <a:r>
                  <a:rPr lang="zh-CN" altLang="en-US" dirty="0" smtClean="0"/>
                  <a:t>加密，则</a:t>
                </a:r>
                <a14:m>
                  <m:oMath xmlns:m="http://schemas.openxmlformats.org/officeDocument/2006/math">
                    <m:r>
                      <a:rPr lang="en-US" altLang="zh-CN" i="1" dirty="0" smtClean="0">
                        <a:latin typeface="Cambria Math"/>
                      </a:rPr>
                      <m:t>𝑐</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𝑚</m:t>
                    </m:r>
                    <m:r>
                      <a:rPr lang="en-US" altLang="zh-CN" i="1" baseline="30000" dirty="0" smtClean="0">
                        <a:latin typeface="Cambria Math"/>
                      </a:rPr>
                      <m:t>3</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baseline="-25000" dirty="0" smtClean="0">
                        <a:latin typeface="Cambria Math"/>
                      </a:rPr>
                      <m:t>1</m:t>
                    </m:r>
                    <m:r>
                      <a:rPr lang="en-US" altLang="zh-CN" i="1" dirty="0" smtClean="0">
                        <a:latin typeface="Cambria Math"/>
                      </a:rPr>
                      <m:t>)</m:t>
                    </m:r>
                    <m:r>
                      <a:rPr lang="zh-CN" altLang="en-US" i="1" dirty="0" smtClean="0">
                        <a:latin typeface="Cambria Math"/>
                      </a:rPr>
                      <m:t>，</m:t>
                    </m:r>
                    <m:r>
                      <a:rPr lang="en-US" altLang="zh-CN" i="1" dirty="0" smtClean="0">
                        <a:latin typeface="Cambria Math"/>
                      </a:rPr>
                      <m:t>𝑐</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𝑚</m:t>
                    </m:r>
                    <m:r>
                      <a:rPr lang="en-US" altLang="zh-CN" i="1" baseline="30000" dirty="0" smtClean="0">
                        <a:latin typeface="Cambria Math"/>
                      </a:rPr>
                      <m:t>3</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baseline="-25000" dirty="0" smtClean="0">
                        <a:latin typeface="Cambria Math"/>
                      </a:rPr>
                      <m:t>2</m:t>
                    </m:r>
                    <m:r>
                      <a:rPr lang="en-US" altLang="zh-CN" i="1" dirty="0" smtClean="0">
                        <a:latin typeface="Cambria Math"/>
                      </a:rPr>
                      <m:t>)</m:t>
                    </m:r>
                  </m:oMath>
                </a14:m>
                <a:r>
                  <a:rPr lang="zh-CN" altLang="en-US" dirty="0" smtClean="0"/>
                  <a:t>，</a:t>
                </a:r>
                <a14:m>
                  <m:oMath xmlns:m="http://schemas.openxmlformats.org/officeDocument/2006/math">
                    <m:r>
                      <a:rPr lang="en-US" altLang="zh-CN" i="1" dirty="0" smtClean="0">
                        <a:latin typeface="Cambria Math"/>
                      </a:rPr>
                      <m:t>𝑐</m:t>
                    </m:r>
                    <m:r>
                      <a:rPr lang="en-US" altLang="zh-CN" i="1" baseline="-25000" dirty="0" smtClean="0">
                        <a:latin typeface="Cambria Math"/>
                      </a:rPr>
                      <m:t>3</m:t>
                    </m:r>
                    <m:r>
                      <a:rPr lang="zh-CN" altLang="en-US" i="1" dirty="0" smtClean="0">
                        <a:latin typeface="Cambria Math"/>
                      </a:rPr>
                      <m:t>＝</m:t>
                    </m:r>
                    <m:r>
                      <a:rPr lang="en-US" altLang="zh-CN" i="1" dirty="0" smtClean="0">
                        <a:latin typeface="Cambria Math"/>
                      </a:rPr>
                      <m:t>𝑚</m:t>
                    </m:r>
                    <m:r>
                      <a:rPr lang="en-US" altLang="zh-CN" i="1" baseline="30000" dirty="0" smtClean="0">
                        <a:latin typeface="Cambria Math"/>
                      </a:rPr>
                      <m:t>3</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baseline="-25000" dirty="0" smtClean="0">
                        <a:latin typeface="Cambria Math"/>
                      </a:rPr>
                      <m:t>3</m:t>
                    </m:r>
                    <m:r>
                      <a:rPr lang="en-US" altLang="zh-CN" i="1" dirty="0" smtClean="0">
                        <a:latin typeface="Cambria Math"/>
                      </a:rPr>
                      <m:t>)</m:t>
                    </m:r>
                    <m:r>
                      <a:rPr lang="zh-CN" altLang="en-US" i="1" dirty="0" smtClean="0">
                        <a:latin typeface="Cambria Math"/>
                      </a:rPr>
                      <m:t>，</m:t>
                    </m:r>
                    <m:r>
                      <a:rPr lang="en-US" altLang="zh-CN" i="1" dirty="0" smtClean="0">
                        <a:latin typeface="Cambria Math"/>
                      </a:rPr>
                      <m:t> </m:t>
                    </m:r>
                    <m:r>
                      <m:rPr>
                        <m:sty m:val="p"/>
                      </m:rPr>
                      <a:rPr lang="en-US" altLang="zh-CN" i="1" dirty="0" err="1" smtClean="0">
                        <a:latin typeface="Cambria Math"/>
                      </a:rPr>
                      <m:t>gcd</m:t>
                    </m:r>
                    <m:r>
                      <a:rPr lang="en-US" altLang="zh-CN" i="1" dirty="0" smtClean="0">
                        <a:latin typeface="Cambria Math"/>
                      </a:rPr>
                      <m:t>⁡(</m:t>
                    </m:r>
                    <m:r>
                      <a:rPr lang="en-US" altLang="zh-CN" i="1" dirty="0" smtClean="0">
                        <a:latin typeface="Cambria Math"/>
                      </a:rPr>
                      <m:t>𝑛</m:t>
                    </m:r>
                    <m:r>
                      <a:rPr lang="en-US" altLang="zh-CN" i="1" baseline="-25000" dirty="0" smtClean="0">
                        <a:latin typeface="Cambria Math"/>
                      </a:rPr>
                      <m:t>1</m:t>
                    </m:r>
                    <m:r>
                      <a:rPr lang="en-US" altLang="zh-CN" i="1" dirty="0" smtClean="0">
                        <a:latin typeface="Cambria Math"/>
                      </a:rPr>
                      <m:t>,</m:t>
                    </m:r>
                    <m:r>
                      <a:rPr lang="en-US" altLang="zh-CN" i="1" dirty="0" smtClean="0">
                        <a:latin typeface="Cambria Math"/>
                      </a:rPr>
                      <m:t>𝑛</m:t>
                    </m:r>
                    <m:r>
                      <a:rPr lang="en-US" altLang="zh-CN" i="1" baseline="-25000" dirty="0" smtClean="0">
                        <a:latin typeface="Cambria Math"/>
                      </a:rPr>
                      <m:t>2</m:t>
                    </m:r>
                    <m:r>
                      <a:rPr lang="en-US" altLang="zh-CN" i="1" dirty="0" smtClean="0">
                        <a:latin typeface="Cambria Math"/>
                      </a:rPr>
                      <m:t>,</m:t>
                    </m:r>
                    <m:r>
                      <a:rPr lang="en-US" altLang="zh-CN" i="1" dirty="0" smtClean="0">
                        <a:latin typeface="Cambria Math"/>
                      </a:rPr>
                      <m:t>𝑛</m:t>
                    </m:r>
                    <m:r>
                      <a:rPr lang="en-US" altLang="zh-CN" i="1" baseline="-25000" dirty="0" smtClean="0">
                        <a:latin typeface="Cambria Math"/>
                      </a:rPr>
                      <m:t>3</m:t>
                    </m:r>
                    <m:r>
                      <a:rPr lang="en-US" altLang="zh-CN" i="1" dirty="0" smtClean="0">
                        <a:latin typeface="Cambria Math"/>
                      </a:rPr>
                      <m:t>)=1 </m:t>
                    </m:r>
                  </m:oMath>
                </a14:m>
                <a:r>
                  <a:rPr lang="zh-CN" altLang="en-US" dirty="0" smtClean="0"/>
                  <a:t>，且</a:t>
                </a:r>
                <a14:m>
                  <m:oMath xmlns:m="http://schemas.openxmlformats.org/officeDocument/2006/math">
                    <m:r>
                      <a:rPr lang="en-US" altLang="zh-CN" i="1" dirty="0" smtClean="0">
                        <a:latin typeface="Cambria Math"/>
                      </a:rPr>
                      <m:t>𝑚</m:t>
                    </m:r>
                    <m:r>
                      <a:rPr lang="zh-CN" altLang="en-US" i="1" dirty="0" smtClean="0">
                        <a:latin typeface="Cambria Math"/>
                      </a:rPr>
                      <m:t>＜</m:t>
                    </m:r>
                    <m:r>
                      <a:rPr lang="en-US" altLang="zh-CN" i="1" dirty="0" smtClean="0">
                        <a:latin typeface="Cambria Math"/>
                      </a:rPr>
                      <m:t>𝑛</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𝑚</m:t>
                    </m:r>
                    <m:r>
                      <a:rPr lang="zh-CN" altLang="en-US" i="1" dirty="0" smtClean="0">
                        <a:latin typeface="Cambria Math"/>
                      </a:rPr>
                      <m:t>＜</m:t>
                    </m:r>
                    <m:r>
                      <a:rPr lang="en-US" altLang="zh-CN" i="1" dirty="0" smtClean="0">
                        <a:latin typeface="Cambria Math"/>
                      </a:rPr>
                      <m:t>𝑛</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𝑚</m:t>
                    </m:r>
                    <m:r>
                      <a:rPr lang="zh-CN" altLang="en-US" i="1" dirty="0" smtClean="0">
                        <a:latin typeface="Cambria Math"/>
                      </a:rPr>
                      <m:t>＜</m:t>
                    </m:r>
                    <m:r>
                      <a:rPr lang="en-US" altLang="zh-CN" i="1" dirty="0" smtClean="0">
                        <a:latin typeface="Cambria Math"/>
                      </a:rPr>
                      <m:t>𝑛</m:t>
                    </m:r>
                    <m:r>
                      <a:rPr lang="en-US" altLang="zh-CN" i="1" baseline="-25000" dirty="0" smtClean="0">
                        <a:latin typeface="Cambria Math"/>
                      </a:rPr>
                      <m:t>3</m:t>
                    </m:r>
                  </m:oMath>
                </a14:m>
                <a:endParaRPr lang="en-US" altLang="zh-CN" dirty="0" smtClean="0"/>
              </a:p>
              <a:p>
                <a:pPr lvl="1">
                  <a:lnSpc>
                    <a:spcPct val="90000"/>
                  </a:lnSpc>
                </a:pPr>
                <a:r>
                  <a:rPr lang="zh-CN" altLang="en-US" dirty="0" smtClean="0"/>
                  <a:t>由</a:t>
                </a:r>
                <a:r>
                  <a:rPr lang="zh-CN" altLang="en-US" b="1" dirty="0" smtClean="0">
                    <a:solidFill>
                      <a:srgbClr val="FF0000"/>
                    </a:solidFill>
                  </a:rPr>
                  <a:t>中国剩余定理</a:t>
                </a:r>
                <a:r>
                  <a:rPr lang="zh-CN" altLang="en-US" dirty="0" smtClean="0"/>
                  <a:t>可从</a:t>
                </a:r>
                <a14:m>
                  <m:oMath xmlns:m="http://schemas.openxmlformats.org/officeDocument/2006/math">
                    <m:r>
                      <a:rPr lang="en-US" altLang="zh-CN" i="1" dirty="0" smtClean="0">
                        <a:latin typeface="Cambria Math"/>
                      </a:rPr>
                      <m:t>𝑐</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𝑐</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𝑐</m:t>
                    </m:r>
                    <m:r>
                      <a:rPr lang="en-US" altLang="zh-CN" i="1" baseline="-25000" dirty="0" smtClean="0">
                        <a:latin typeface="Cambria Math"/>
                      </a:rPr>
                      <m:t>3</m:t>
                    </m:r>
                  </m:oMath>
                </a14:m>
                <a:r>
                  <a:rPr lang="zh-CN" altLang="en-US" dirty="0" smtClean="0"/>
                  <a:t>计算出</a:t>
                </a:r>
                <a14:m>
                  <m:oMath xmlns:m="http://schemas.openxmlformats.org/officeDocument/2006/math">
                    <m:r>
                      <a:rPr lang="en-US" altLang="zh-CN" i="1" dirty="0" smtClean="0">
                        <a:latin typeface="Cambria Math"/>
                      </a:rPr>
                      <m:t>𝑐</m:t>
                    </m:r>
                  </m:oMath>
                </a14:m>
                <a:r>
                  <a:rPr lang="zh-CN" altLang="en-US" dirty="0" smtClean="0"/>
                  <a:t>，且</a:t>
                </a:r>
                <a14:m>
                  <m:oMath xmlns:m="http://schemas.openxmlformats.org/officeDocument/2006/math">
                    <m:r>
                      <a:rPr lang="en-US" altLang="zh-CN" i="1" dirty="0" smtClean="0">
                        <a:latin typeface="Cambria Math"/>
                      </a:rPr>
                      <m:t>𝑐</m:t>
                    </m:r>
                    <m:r>
                      <a:rPr lang="zh-CN" altLang="en-US" i="1" dirty="0" smtClean="0">
                        <a:latin typeface="Cambria Math"/>
                      </a:rPr>
                      <m:t>＝</m:t>
                    </m:r>
                    <m:r>
                      <a:rPr lang="en-US" altLang="zh-CN" i="1" dirty="0" smtClean="0">
                        <a:latin typeface="Cambria Math"/>
                      </a:rPr>
                      <m:t>𝑚</m:t>
                    </m:r>
                    <m:r>
                      <a:rPr lang="en-US" altLang="zh-CN" i="1" baseline="30000" dirty="0" smtClean="0">
                        <a:latin typeface="Cambria Math"/>
                      </a:rPr>
                      <m:t>3 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baseline="-25000" dirty="0" smtClean="0">
                        <a:latin typeface="Cambria Math"/>
                      </a:rPr>
                      <m:t>1</m:t>
                    </m:r>
                    <m:r>
                      <a:rPr lang="en-US" altLang="zh-CN" i="1" dirty="0" smtClean="0">
                        <a:latin typeface="Cambria Math"/>
                      </a:rPr>
                      <m:t>𝑛</m:t>
                    </m:r>
                    <m:r>
                      <a:rPr lang="en-US" altLang="zh-CN" i="1" baseline="-25000" dirty="0" smtClean="0">
                        <a:latin typeface="Cambria Math"/>
                      </a:rPr>
                      <m:t>2</m:t>
                    </m:r>
                    <m:r>
                      <a:rPr lang="en-US" altLang="zh-CN" i="1" dirty="0" smtClean="0">
                        <a:latin typeface="Cambria Math"/>
                      </a:rPr>
                      <m:t>𝑛</m:t>
                    </m:r>
                    <m:r>
                      <a:rPr lang="en-US" altLang="zh-CN" i="1" baseline="-25000" dirty="0" smtClean="0">
                        <a:latin typeface="Cambria Math"/>
                      </a:rPr>
                      <m:t>3 </m:t>
                    </m:r>
                    <m:r>
                      <a:rPr lang="en-US" altLang="zh-CN" i="1" dirty="0" smtClean="0">
                        <a:latin typeface="Cambria Math"/>
                      </a:rPr>
                      <m:t>)</m:t>
                    </m:r>
                  </m:oMath>
                </a14:m>
                <a:r>
                  <a:rPr lang="zh-CN" altLang="en-US" dirty="0" smtClean="0"/>
                  <a:t>，显然</a:t>
                </a:r>
                <a14:m>
                  <m:oMath xmlns:m="http://schemas.openxmlformats.org/officeDocument/2006/math">
                    <m:r>
                      <a:rPr lang="en-US" altLang="zh-CN" i="1" dirty="0" smtClean="0">
                        <a:latin typeface="Cambria Math"/>
                      </a:rPr>
                      <m:t>𝑚</m:t>
                    </m:r>
                    <m:r>
                      <a:rPr lang="en-US" altLang="zh-CN" i="1" baseline="30000" dirty="0" smtClean="0">
                        <a:latin typeface="Cambria Math"/>
                      </a:rPr>
                      <m:t>3</m:t>
                    </m:r>
                    <m:r>
                      <a:rPr lang="zh-CN" altLang="en-US" i="1" dirty="0" smtClean="0">
                        <a:latin typeface="Cambria Math"/>
                      </a:rPr>
                      <m:t>＜</m:t>
                    </m:r>
                    <m:r>
                      <a:rPr lang="en-US" altLang="zh-CN" i="1" dirty="0" smtClean="0">
                        <a:latin typeface="Cambria Math"/>
                      </a:rPr>
                      <m:t>𝑛</m:t>
                    </m:r>
                    <m:r>
                      <a:rPr lang="en-US" altLang="zh-CN" i="1" baseline="-25000" dirty="0" smtClean="0">
                        <a:latin typeface="Cambria Math"/>
                      </a:rPr>
                      <m:t>1</m:t>
                    </m:r>
                    <m:r>
                      <a:rPr lang="en-US" altLang="zh-CN" i="1" dirty="0" smtClean="0">
                        <a:latin typeface="Cambria Math"/>
                      </a:rPr>
                      <m:t>𝑛</m:t>
                    </m:r>
                    <m:r>
                      <a:rPr lang="en-US" altLang="zh-CN" i="1" baseline="-25000" dirty="0" smtClean="0">
                        <a:latin typeface="Cambria Math"/>
                      </a:rPr>
                      <m:t>2</m:t>
                    </m:r>
                    <m:r>
                      <a:rPr lang="en-US" altLang="zh-CN" i="1" dirty="0" smtClean="0">
                        <a:latin typeface="Cambria Math"/>
                      </a:rPr>
                      <m:t>𝑛</m:t>
                    </m:r>
                    <m:r>
                      <a:rPr lang="en-US" altLang="zh-CN" i="1" baseline="-25000" dirty="0" smtClean="0">
                        <a:latin typeface="Cambria Math"/>
                      </a:rPr>
                      <m:t>3</m:t>
                    </m:r>
                  </m:oMath>
                </a14:m>
                <a:r>
                  <a:rPr lang="zh-CN" altLang="en-US" dirty="0" smtClean="0"/>
                  <a:t>，所以</a:t>
                </a:r>
                <a14:m>
                  <m:oMath xmlns:m="http://schemas.openxmlformats.org/officeDocument/2006/math">
                    <m:r>
                      <a:rPr lang="en-US" altLang="zh-CN" i="1" dirty="0" smtClean="0">
                        <a:latin typeface="Cambria Math"/>
                      </a:rPr>
                      <m:t>𝑚</m:t>
                    </m:r>
                    <m:r>
                      <a:rPr lang="zh-CN" altLang="en-US" i="1" dirty="0" smtClean="0">
                        <a:latin typeface="Cambria Math"/>
                      </a:rPr>
                      <m:t>＝</m:t>
                    </m:r>
                    <m:sSup>
                      <m:sSupPr>
                        <m:ctrlPr>
                          <a:rPr lang="en-US" altLang="zh-CN" i="1" dirty="0" smtClean="0">
                            <a:latin typeface="Cambria Math" panose="02040503050406030204" pitchFamily="18" charset="0"/>
                          </a:rPr>
                        </m:ctrlPr>
                      </m:sSupPr>
                      <m:e>
                        <m:r>
                          <a:rPr lang="en-US" altLang="zh-CN" b="0" i="1" dirty="0" smtClean="0">
                            <a:latin typeface="Cambria Math"/>
                          </a:rPr>
                          <m:t>𝑐</m:t>
                        </m:r>
                      </m:e>
                      <m:sup>
                        <m:r>
                          <a:rPr lang="en-US" altLang="zh-CN" b="0" i="1" dirty="0" smtClean="0">
                            <a:latin typeface="Cambria Math"/>
                          </a:rPr>
                          <m:t>1/3</m:t>
                        </m:r>
                      </m:sup>
                    </m:sSup>
                  </m:oMath>
                </a14:m>
                <a:endParaRPr lang="en-US" altLang="zh-CN" sz="2200" dirty="0" smtClean="0">
                  <a:solidFill>
                    <a:srgbClr val="FF0000"/>
                  </a:solidFill>
                </a:endParaRPr>
              </a:p>
              <a:p>
                <a:pPr lvl="1">
                  <a:lnSpc>
                    <a:spcPct val="90000"/>
                  </a:lnSpc>
                </a:pPr>
                <a:r>
                  <a:rPr lang="en-US" altLang="zh-CN" sz="2200" dirty="0" err="1" smtClean="0">
                    <a:solidFill>
                      <a:srgbClr val="FF0000"/>
                    </a:solidFill>
                  </a:rPr>
                  <a:t>Hastad</a:t>
                </a:r>
                <a:r>
                  <a:rPr lang="zh-CN" altLang="en-US" sz="2200" dirty="0" smtClean="0">
                    <a:solidFill>
                      <a:srgbClr val="FF0000"/>
                    </a:solidFill>
                  </a:rPr>
                  <a:t>证明</a:t>
                </a:r>
                <a:r>
                  <a:rPr lang="zh-CN" altLang="en-US" sz="2200" dirty="0" smtClean="0"/>
                  <a:t>如果采用不同的模</a:t>
                </a:r>
                <a14:m>
                  <m:oMath xmlns:m="http://schemas.openxmlformats.org/officeDocument/2006/math">
                    <m:r>
                      <a:rPr lang="en-US" altLang="zh-CN" sz="2200" i="1" dirty="0" smtClean="0">
                        <a:latin typeface="Cambria Math"/>
                      </a:rPr>
                      <m:t>𝑛</m:t>
                    </m:r>
                  </m:oMath>
                </a14:m>
                <a:r>
                  <a:rPr lang="zh-CN" altLang="en-US" sz="2200" dirty="0" smtClean="0"/>
                  <a:t>，相同的公钥</a:t>
                </a:r>
                <a14:m>
                  <m:oMath xmlns:m="http://schemas.openxmlformats.org/officeDocument/2006/math">
                    <m:r>
                      <a:rPr lang="en-US" altLang="zh-CN" sz="2200" i="1" dirty="0" smtClean="0">
                        <a:latin typeface="Cambria Math"/>
                      </a:rPr>
                      <m:t>𝑒</m:t>
                    </m:r>
                  </m:oMath>
                </a14:m>
                <a:r>
                  <a:rPr lang="zh-CN" altLang="en-US" sz="2200" dirty="0" smtClean="0"/>
                  <a:t>，则对</a:t>
                </a:r>
                <a:endParaRPr lang="en-US" altLang="zh-CN" sz="2200" dirty="0" smtClean="0"/>
              </a:p>
              <a:p>
                <a:pPr marL="715963" lvl="1" indent="-258763">
                  <a:lnSpc>
                    <a:spcPct val="90000"/>
                  </a:lnSpc>
                  <a:buNone/>
                </a:pPr>
                <a:r>
                  <a:rPr lang="en-US" altLang="zh-CN" sz="2200" i="1" dirty="0" smtClean="0"/>
                  <a:t>   </a:t>
                </a:r>
                <a14:m>
                  <m:oMath xmlns:m="http://schemas.openxmlformats.org/officeDocument/2006/math">
                    <m:r>
                      <a:rPr lang="en-US" altLang="zh-CN" sz="2200" i="1" dirty="0" smtClean="0">
                        <a:latin typeface="Cambria Math"/>
                      </a:rPr>
                      <m:t>𝑒</m:t>
                    </m:r>
                    <m:r>
                      <a:rPr lang="en-US" altLang="zh-CN" sz="2200" i="1" dirty="0" smtClean="0">
                        <a:latin typeface="Cambria Math"/>
                      </a:rPr>
                      <m:t>(</m:t>
                    </m:r>
                    <m:r>
                      <a:rPr lang="en-US" altLang="zh-CN" sz="2200" i="1" dirty="0" smtClean="0">
                        <a:latin typeface="Cambria Math"/>
                      </a:rPr>
                      <m:t>𝑒</m:t>
                    </m:r>
                    <m:r>
                      <a:rPr lang="zh-CN" altLang="en-US" sz="2200" i="1" dirty="0" smtClean="0">
                        <a:latin typeface="Cambria Math"/>
                      </a:rPr>
                      <m:t>＋</m:t>
                    </m:r>
                    <m:r>
                      <a:rPr lang="en-US" altLang="zh-CN" sz="2200" i="1" dirty="0" smtClean="0">
                        <a:latin typeface="Cambria Math"/>
                      </a:rPr>
                      <m:t>1)/2</m:t>
                    </m:r>
                  </m:oMath>
                </a14:m>
                <a:r>
                  <a:rPr lang="zh-CN" altLang="en-US" sz="2200" dirty="0" smtClean="0"/>
                  <a:t>个线性相关的消息加密，系统就会受到威胁。      所以一般选取</a:t>
                </a:r>
                <a:r>
                  <a:rPr lang="en-US" altLang="zh-CN" sz="2200" dirty="0" smtClean="0"/>
                  <a:t>16</a:t>
                </a:r>
                <a:r>
                  <a:rPr lang="zh-CN" altLang="en-US" sz="2200" dirty="0" smtClean="0"/>
                  <a:t>位以上素数</a:t>
                </a:r>
                <a:r>
                  <a:rPr lang="en-US" altLang="zh-CN" sz="2200" dirty="0" smtClean="0"/>
                  <a:t>(</a:t>
                </a:r>
                <a:r>
                  <a:rPr lang="zh-CN" altLang="en-US" sz="2200" dirty="0" smtClean="0"/>
                  <a:t>速度快且可防止攻击</a:t>
                </a:r>
                <a:r>
                  <a:rPr lang="en-US" altLang="zh-CN" sz="2200" dirty="0" smtClean="0"/>
                  <a:t>)</a:t>
                </a:r>
              </a:p>
              <a:p>
                <a:pPr lvl="1">
                  <a:lnSpc>
                    <a:spcPct val="90000"/>
                  </a:lnSpc>
                </a:pPr>
                <a:r>
                  <a:rPr lang="zh-CN" altLang="en-US" dirty="0" smtClean="0"/>
                  <a:t>对短消息，</a:t>
                </a:r>
                <a:r>
                  <a:rPr lang="zh-CN" altLang="en-US" b="1" dirty="0" smtClean="0">
                    <a:solidFill>
                      <a:srgbClr val="FF0000"/>
                    </a:solidFill>
                  </a:rPr>
                  <a:t>用随机数填充</a:t>
                </a:r>
                <a:r>
                  <a:rPr lang="zh-CN" altLang="en-US" dirty="0" smtClean="0"/>
                  <a:t>以保证</a:t>
                </a:r>
                <a14:m>
                  <m:oMath xmlns:m="http://schemas.openxmlformats.org/officeDocument/2006/math">
                    <m:r>
                      <a:rPr lang="en-US" altLang="zh-CN" i="1" dirty="0" smtClean="0">
                        <a:latin typeface="Cambria Math"/>
                      </a:rPr>
                      <m:t>𝑚</m:t>
                    </m:r>
                    <m:r>
                      <a:rPr lang="en-US" altLang="zh-CN" i="1" baseline="30000" dirty="0" smtClean="0">
                        <a:latin typeface="Cambria Math"/>
                      </a:rPr>
                      <m:t>𝑒</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𝑛</m:t>
                    </m:r>
                    <m:r>
                      <a:rPr lang="en-US" altLang="zh-CN" i="1" dirty="0" smtClean="0">
                        <a:latin typeface="Cambria Math"/>
                      </a:rPr>
                      <m:t>)≠</m:t>
                    </m:r>
                    <m:sSup>
                      <m:sSupPr>
                        <m:ctrlPr>
                          <a:rPr lang="en-US" altLang="zh-CN" i="1" dirty="0" smtClean="0">
                            <a:latin typeface="Cambria Math" panose="02040503050406030204" pitchFamily="18" charset="0"/>
                          </a:rPr>
                        </m:ctrlPr>
                      </m:sSupPr>
                      <m:e>
                        <m:r>
                          <a:rPr lang="en-US" altLang="zh-CN" b="0" i="1" dirty="0" smtClean="0">
                            <a:latin typeface="Cambria Math"/>
                          </a:rPr>
                          <m:t>𝑚</m:t>
                        </m:r>
                      </m:e>
                      <m:sup>
                        <m:r>
                          <a:rPr lang="en-US" altLang="zh-CN" b="0" i="1" dirty="0" smtClean="0">
                            <a:latin typeface="Cambria Math"/>
                          </a:rPr>
                          <m:t>𝑒</m:t>
                        </m:r>
                      </m:sup>
                    </m:sSup>
                  </m:oMath>
                </a14:m>
                <a:r>
                  <a:rPr lang="zh-CN" altLang="en-US" dirty="0" smtClean="0"/>
                  <a:t>，从而杜绝低加密指数攻击</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828800"/>
                <a:ext cx="8229600" cy="4495800"/>
              </a:xfrm>
              <a:blipFill rotWithShape="1">
                <a:blip r:embed="rId2" cstate="print"/>
                <a:stretch>
                  <a:fillRect l="-963" t="-2304"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2228A24-AD37-4418-A5DD-F4CACC58146C}"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199" y="3261210"/>
            <a:ext cx="4558975" cy="192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时间攻击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zh-CN" altLang="en-US" sz="2400" b="1" dirty="0" smtClean="0">
                    <a:solidFill>
                      <a:srgbClr val="FF0000"/>
                    </a:solidFill>
                  </a:rPr>
                  <a:t>时间攻击</a:t>
                </a:r>
                <a:r>
                  <a:rPr lang="zh-CN" altLang="en-US" sz="2400" dirty="0" smtClean="0"/>
                  <a:t>主要针对</a:t>
                </a:r>
                <a:r>
                  <a:rPr lang="en-US" altLang="zh-CN" sz="2400" dirty="0" smtClean="0"/>
                  <a:t>RSA</a:t>
                </a:r>
                <a:r>
                  <a:rPr lang="zh-CN" altLang="en-US" sz="2400" dirty="0" smtClean="0"/>
                  <a:t>核心运算是非常耗时的</a:t>
                </a:r>
                <a:r>
                  <a:rPr lang="zh-CN" altLang="en-US" sz="2400" dirty="0" smtClean="0">
                    <a:solidFill>
                      <a:srgbClr val="FF0000"/>
                    </a:solidFill>
                  </a:rPr>
                  <a:t>模乘</a:t>
                </a:r>
                <a:r>
                  <a:rPr lang="zh-CN" altLang="en-US" sz="2400" dirty="0" smtClean="0"/>
                  <a:t>，只要能够精确监视</a:t>
                </a:r>
                <a:r>
                  <a:rPr lang="en-US" altLang="zh-CN" sz="2400" dirty="0" smtClean="0"/>
                  <a:t>RSA</a:t>
                </a:r>
                <a:r>
                  <a:rPr lang="zh-CN" altLang="en-US" sz="2400" dirty="0" smtClean="0"/>
                  <a:t>的解密过程，就能估算出私有密钥</a:t>
                </a:r>
                <a14:m>
                  <m:oMath xmlns:m="http://schemas.openxmlformats.org/officeDocument/2006/math">
                    <m:r>
                      <a:rPr lang="en-US" altLang="zh-CN" sz="2400" i="1" dirty="0" smtClean="0">
                        <a:latin typeface="Cambria Math"/>
                      </a:rPr>
                      <m:t>𝑑</m:t>
                    </m:r>
                  </m:oMath>
                </a14:m>
                <a:endParaRPr lang="en-US" altLang="zh-CN" sz="2400" dirty="0" smtClean="0"/>
              </a:p>
              <a:p>
                <a:pPr lvl="1"/>
                <a:r>
                  <a:rPr lang="zh-CN" altLang="en-US" b="1" dirty="0" smtClean="0">
                    <a:solidFill>
                      <a:srgbClr val="FF00FF"/>
                    </a:solidFill>
                  </a:rPr>
                  <a:t>模幂</a:t>
                </a:r>
                <a:r>
                  <a:rPr lang="zh-CN" altLang="en-US" dirty="0" smtClean="0"/>
                  <a:t>是</a:t>
                </a:r>
                <a:r>
                  <a:rPr lang="zh-CN" altLang="en-US" b="1" dirty="0" smtClean="0">
                    <a:solidFill>
                      <a:srgbClr val="FF0000"/>
                    </a:solidFill>
                  </a:rPr>
                  <a:t>按位</a:t>
                </a:r>
                <a:r>
                  <a:rPr lang="zh-CN" altLang="en-US" dirty="0" smtClean="0"/>
                  <a:t>计算的，每次迭代执行一</a:t>
                </a:r>
                <a:r>
                  <a:rPr lang="zh-CN" altLang="en-US" dirty="0" smtClean="0">
                    <a:solidFill>
                      <a:srgbClr val="FF0000"/>
                    </a:solidFill>
                  </a:rPr>
                  <a:t>次模平方</a:t>
                </a:r>
                <a:r>
                  <a:rPr lang="zh-CN" altLang="en-US" dirty="0" smtClean="0"/>
                  <a:t>，并且如果当前位是</a:t>
                </a:r>
                <a:r>
                  <a:rPr lang="en-US" altLang="zh-CN" dirty="0" smtClean="0"/>
                  <a:t>1</a:t>
                </a:r>
                <a:r>
                  <a:rPr lang="zh-CN" altLang="en-US" dirty="0" smtClean="0"/>
                  <a:t>，则还需要进行一次</a:t>
                </a:r>
                <a:r>
                  <a:rPr lang="zh-CN" altLang="en-US" dirty="0" smtClean="0">
                    <a:solidFill>
                      <a:srgbClr val="FF0000"/>
                    </a:solidFill>
                  </a:rPr>
                  <a:t>模乘</a:t>
                </a:r>
                <a:endParaRPr lang="en-US" altLang="zh-CN" dirty="0" smtClean="0">
                  <a:solidFill>
                    <a:srgbClr val="FF0000"/>
                  </a:solidFill>
                </a:endParaRPr>
              </a:p>
              <a:p>
                <a:pPr lvl="1"/>
                <a:endParaRPr lang="en-US" altLang="zh-CN" dirty="0">
                  <a:solidFill>
                    <a:srgbClr val="FF0000"/>
                  </a:solidFill>
                </a:endParaRPr>
              </a:p>
              <a:p>
                <a:pPr lvl="1"/>
                <a:endParaRPr lang="en-US" altLang="zh-CN" dirty="0" smtClean="0">
                  <a:solidFill>
                    <a:srgbClr val="FF0000"/>
                  </a:solidFill>
                </a:endParaRPr>
              </a:p>
              <a:p>
                <a:pPr lvl="1"/>
                <a:endParaRPr lang="en-US" altLang="zh-CN" dirty="0"/>
              </a:p>
              <a:p>
                <a:pPr lvl="1"/>
                <a:endParaRPr lang="en-US" altLang="zh-CN" dirty="0" smtClean="0"/>
              </a:p>
              <a:p>
                <a:pPr lvl="1"/>
                <a:r>
                  <a:rPr lang="zh-CN" altLang="en-US" b="1" dirty="0" smtClean="0">
                    <a:solidFill>
                      <a:srgbClr val="FF00FF"/>
                    </a:solidFill>
                  </a:rPr>
                  <a:t>实际操作很困难</a:t>
                </a:r>
                <a:r>
                  <a:rPr lang="zh-CN" altLang="en-US" dirty="0" smtClean="0"/>
                  <a:t>。如果加密前对数据做</a:t>
                </a:r>
                <a:r>
                  <a:rPr lang="zh-CN" altLang="en-US" b="1" dirty="0" smtClean="0">
                    <a:solidFill>
                      <a:srgbClr val="FF0000"/>
                    </a:solidFill>
                  </a:rPr>
                  <a:t>盲化</a:t>
                </a:r>
                <a:r>
                  <a:rPr lang="zh-CN" altLang="en-US" dirty="0" smtClean="0"/>
                  <a:t>处理，使得加密时间具有随机性，最后进行</a:t>
                </a:r>
                <a:r>
                  <a:rPr lang="zh-CN" altLang="en-US" b="1" dirty="0" smtClean="0">
                    <a:solidFill>
                      <a:srgbClr val="FF0000"/>
                    </a:solidFill>
                  </a:rPr>
                  <a:t>去盲</a:t>
                </a:r>
                <a:r>
                  <a:rPr lang="zh-CN" altLang="en-US" dirty="0" smtClean="0"/>
                  <a:t>，</a:t>
                </a:r>
                <a:r>
                  <a:rPr lang="zh-CN" altLang="en-US" dirty="0"/>
                  <a:t>即</a:t>
                </a:r>
                <a:r>
                  <a:rPr lang="zh-CN" altLang="en-US" dirty="0" smtClean="0"/>
                  <a:t>可抵抗定时攻击，但增加了数据处理步骤</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3" cstate="print"/>
                <a:stretch>
                  <a:fillRect l="-963" t="-1442" r="-519" b="-52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8877376-5E85-4E00-8443-ED58A759F38B}"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综上所述，使用</a:t>
                </a:r>
                <a:r>
                  <a:rPr lang="en-US" altLang="zh-CN" dirty="0" smtClean="0"/>
                  <a:t>RSA</a:t>
                </a:r>
                <a:r>
                  <a:rPr lang="zh-CN" altLang="en-US" dirty="0" smtClean="0"/>
                  <a:t>体制时必须注意以下问题：</a:t>
                </a:r>
              </a:p>
              <a:p>
                <a:pPr marL="914400" lvl="1" indent="-457200">
                  <a:buFont typeface="+mj-lt"/>
                  <a:buAutoNum type="arabicPeriod"/>
                </a:pPr>
                <a:r>
                  <a:rPr lang="zh-CN" altLang="en-US" dirty="0" smtClean="0"/>
                  <a:t>选择素数</a:t>
                </a:r>
                <a14:m>
                  <m:oMath xmlns:m="http://schemas.openxmlformats.org/officeDocument/2006/math">
                    <m:r>
                      <a:rPr lang="en-US" altLang="zh-CN" i="1" dirty="0" smtClean="0">
                        <a:latin typeface="Cambria Math"/>
                      </a:rPr>
                      <m:t>𝑝</m:t>
                    </m:r>
                  </m:oMath>
                </a14:m>
                <a:r>
                  <a:rPr lang="zh-CN" altLang="en-US" dirty="0" smtClean="0"/>
                  <a:t>和</a:t>
                </a:r>
                <a14:m>
                  <m:oMath xmlns:m="http://schemas.openxmlformats.org/officeDocument/2006/math">
                    <m:r>
                      <a:rPr lang="en-US" altLang="zh-CN" i="1" dirty="0" smtClean="0">
                        <a:latin typeface="Cambria Math"/>
                      </a:rPr>
                      <m:t>𝑞</m:t>
                    </m:r>
                  </m:oMath>
                </a14:m>
                <a:r>
                  <a:rPr lang="zh-CN" altLang="en-US" dirty="0" smtClean="0"/>
                  <a:t>时，应使其欧拉函数</a:t>
                </a:r>
                <a14:m>
                  <m:oMath xmlns:m="http://schemas.openxmlformats.org/officeDocument/2006/math">
                    <m:r>
                      <a:rPr lang="zh-CN" altLang="en-US" i="1" dirty="0" smtClean="0">
                        <a:latin typeface="Cambria Math"/>
                        <a:sym typeface="Symbol" pitchFamily="18" charset="2"/>
                      </a:rPr>
                      <m:t></m:t>
                    </m:r>
                    <m:r>
                      <a:rPr lang="en-US" altLang="zh-CN" i="1" dirty="0" smtClean="0">
                        <a:latin typeface="Cambria Math"/>
                      </a:rPr>
                      <m:t>(</m:t>
                    </m:r>
                    <m:r>
                      <a:rPr lang="en-US" altLang="zh-CN" i="1" dirty="0" smtClean="0">
                        <a:latin typeface="Cambria Math"/>
                      </a:rPr>
                      <m:t>𝑝</m:t>
                    </m:r>
                    <m:r>
                      <a:rPr lang="en-US" altLang="zh-CN" i="1" dirty="0" smtClean="0">
                        <a:latin typeface="Cambria Math"/>
                      </a:rPr>
                      <m:t>)</m:t>
                    </m:r>
                    <m:r>
                      <a:rPr lang="zh-CN" altLang="en-US" i="1" dirty="0" smtClean="0">
                        <a:latin typeface="Cambria Math"/>
                      </a:rPr>
                      <m:t>和</m:t>
                    </m:r>
                    <m:r>
                      <a:rPr lang="zh-CN" altLang="en-US" i="1" dirty="0" smtClean="0">
                        <a:latin typeface="Cambria Math"/>
                        <a:sym typeface="Symbol" pitchFamily="18" charset="2"/>
                      </a:rPr>
                      <m:t></m:t>
                    </m:r>
                    <m:r>
                      <a:rPr lang="en-US" altLang="zh-CN" i="1" dirty="0" smtClean="0">
                        <a:latin typeface="Cambria Math"/>
                      </a:rPr>
                      <m:t>(</m:t>
                    </m:r>
                    <m:r>
                      <a:rPr lang="en-US" altLang="zh-CN" i="1" dirty="0" smtClean="0">
                        <a:latin typeface="Cambria Math"/>
                      </a:rPr>
                      <m:t>𝑞</m:t>
                    </m:r>
                    <m:r>
                      <a:rPr lang="en-US" altLang="zh-CN" i="1" dirty="0" smtClean="0">
                        <a:latin typeface="Cambria Math"/>
                      </a:rPr>
                      <m:t>)</m:t>
                    </m:r>
                  </m:oMath>
                </a14:m>
                <a:r>
                  <a:rPr lang="zh-CN" altLang="en-US" dirty="0" smtClean="0"/>
                  <a:t>的最小公倍数尽可能大</a:t>
                </a:r>
                <a:r>
                  <a:rPr lang="en-US" altLang="zh-CN" dirty="0" smtClean="0"/>
                  <a:t>(</a:t>
                </a:r>
                <a14:m>
                  <m:oMath xmlns:m="http://schemas.openxmlformats.org/officeDocument/2006/math">
                    <m:r>
                      <a:rPr lang="zh-CN" altLang="en-US" b="1" i="1" dirty="0" smtClean="0">
                        <a:solidFill>
                          <a:srgbClr val="FF0000"/>
                        </a:solidFill>
                        <a:latin typeface="Cambria Math"/>
                        <a:sym typeface="Symbol" pitchFamily="18" charset="2"/>
                      </a:rPr>
                      <m:t></m:t>
                    </m:r>
                    <m:r>
                      <a:rPr lang="en-US" altLang="zh-CN" b="1" i="1" dirty="0" smtClean="0">
                        <a:solidFill>
                          <a:srgbClr val="FF0000"/>
                        </a:solidFill>
                        <a:latin typeface="Cambria Math"/>
                      </a:rPr>
                      <m:t>(</m:t>
                    </m:r>
                    <m:r>
                      <a:rPr lang="en-US" altLang="zh-CN" b="1" i="1" dirty="0" smtClean="0">
                        <a:solidFill>
                          <a:srgbClr val="FF0000"/>
                        </a:solidFill>
                        <a:latin typeface="Cambria Math"/>
                      </a:rPr>
                      <m:t>𝒑</m:t>
                    </m:r>
                    <m:r>
                      <a:rPr lang="en-US" altLang="zh-CN" b="1" i="1" dirty="0" smtClean="0">
                        <a:solidFill>
                          <a:srgbClr val="FF0000"/>
                        </a:solidFill>
                        <a:latin typeface="Cambria Math"/>
                      </a:rPr>
                      <m:t>)</m:t>
                    </m:r>
                    <m:r>
                      <a:rPr lang="zh-CN" altLang="en-US" b="1" i="1" dirty="0" smtClean="0">
                        <a:solidFill>
                          <a:srgbClr val="FF0000"/>
                        </a:solidFill>
                        <a:latin typeface="Cambria Math"/>
                      </a:rPr>
                      <m:t>和</m:t>
                    </m:r>
                    <m:r>
                      <a:rPr lang="zh-CN" altLang="en-US" b="1" i="1" dirty="0" smtClean="0">
                        <a:solidFill>
                          <a:srgbClr val="FF0000"/>
                        </a:solidFill>
                        <a:latin typeface="Cambria Math"/>
                        <a:sym typeface="Symbol" pitchFamily="18" charset="2"/>
                      </a:rPr>
                      <m:t></m:t>
                    </m:r>
                    <m:r>
                      <a:rPr lang="en-US" altLang="zh-CN" b="1" i="1" dirty="0" smtClean="0">
                        <a:solidFill>
                          <a:srgbClr val="FF0000"/>
                        </a:solidFill>
                        <a:latin typeface="Cambria Math"/>
                      </a:rPr>
                      <m:t>(</m:t>
                    </m:r>
                    <m:r>
                      <a:rPr lang="en-US" altLang="zh-CN" b="1" i="1" dirty="0" smtClean="0">
                        <a:solidFill>
                          <a:srgbClr val="FF0000"/>
                        </a:solidFill>
                        <a:latin typeface="Cambria Math"/>
                      </a:rPr>
                      <m:t>𝒒</m:t>
                    </m:r>
                    <m:r>
                      <a:rPr lang="en-US" altLang="zh-CN" b="1" i="1" dirty="0" smtClean="0">
                        <a:solidFill>
                          <a:srgbClr val="FF0000"/>
                        </a:solidFill>
                        <a:latin typeface="Cambria Math"/>
                      </a:rPr>
                      <m:t>) </m:t>
                    </m:r>
                  </m:oMath>
                </a14:m>
                <a:r>
                  <a:rPr lang="zh-CN" altLang="en-US" b="1" dirty="0" smtClean="0">
                    <a:solidFill>
                      <a:srgbClr val="FF0000"/>
                    </a:solidFill>
                  </a:rPr>
                  <a:t>有大的素因子</a:t>
                </a:r>
                <a:r>
                  <a:rPr lang="en-US" altLang="zh-CN" dirty="0" smtClean="0"/>
                  <a:t>)</a:t>
                </a:r>
                <a:r>
                  <a:rPr lang="zh-CN" altLang="en-US" dirty="0" smtClean="0"/>
                  <a:t>。最小公倍数越大，幂剩余函数的周期就越长</a:t>
                </a:r>
                <a:r>
                  <a:rPr lang="en-US" altLang="zh-CN" dirty="0" smtClean="0"/>
                  <a:t>—</a:t>
                </a:r>
                <a:r>
                  <a:rPr lang="zh-CN" altLang="en-US" b="1" dirty="0" smtClean="0">
                    <a:solidFill>
                      <a:srgbClr val="FF0000"/>
                    </a:solidFill>
                  </a:rPr>
                  <a:t>避免循环攻击</a:t>
                </a:r>
                <a:endParaRPr lang="en-US" altLang="zh-CN" b="1" dirty="0" smtClean="0">
                  <a:solidFill>
                    <a:srgbClr val="FF0000"/>
                  </a:solidFill>
                </a:endParaRPr>
              </a:p>
              <a:p>
                <a:pPr marL="914400" lvl="1" indent="-457200">
                  <a:buFont typeface="+mj-lt"/>
                  <a:buAutoNum type="arabicPeriod"/>
                </a:pPr>
                <a:endParaRPr lang="zh-CN" altLang="en-US" b="1" dirty="0" smtClean="0">
                  <a:solidFill>
                    <a:srgbClr val="FF0000"/>
                  </a:solidFill>
                </a:endParaRPr>
              </a:p>
              <a:p>
                <a:pPr marL="914400" lvl="1" indent="-457200">
                  <a:buFont typeface="+mj-lt"/>
                  <a:buAutoNum type="arabicPeriod"/>
                </a:pPr>
                <a:r>
                  <a:rPr lang="zh-CN" altLang="en-US" dirty="0" smtClean="0"/>
                  <a:t>密钥中的各项参数应选得足够大</a:t>
                </a:r>
                <a:r>
                  <a:rPr lang="en-US" altLang="zh-CN" dirty="0" smtClean="0"/>
                  <a:t>—</a:t>
                </a:r>
                <a:r>
                  <a:rPr lang="zh-CN" altLang="en-US" b="1" dirty="0" smtClean="0">
                    <a:solidFill>
                      <a:srgbClr val="FF0000"/>
                    </a:solidFill>
                  </a:rPr>
                  <a:t>避免穷举攻击</a:t>
                </a:r>
                <a:endParaRPr lang="en-US" altLang="zh-CN" b="1" dirty="0" smtClean="0">
                  <a:solidFill>
                    <a:srgbClr val="FF0000"/>
                  </a:solidFill>
                </a:endParaRPr>
              </a:p>
              <a:p>
                <a:pPr marL="914400" lvl="1" indent="-457200">
                  <a:buFont typeface="+mj-lt"/>
                  <a:buAutoNum type="arabicPeriod"/>
                </a:pPr>
                <a:endParaRPr lang="zh-CN" altLang="en-US" b="1" dirty="0" smtClean="0">
                  <a:solidFill>
                    <a:srgbClr val="FF0000"/>
                  </a:solidFill>
                </a:endParaRPr>
              </a:p>
              <a:p>
                <a:pPr marL="914400" lvl="1" indent="-457200">
                  <a:buFont typeface="+mj-lt"/>
                  <a:buAutoNum type="arabicPeriod"/>
                </a:pPr>
                <a:r>
                  <a:rPr lang="zh-CN" altLang="en-US" dirty="0" smtClean="0"/>
                  <a:t>在同一个通信网络中，不同的用户不应该使用共同的模数</a:t>
                </a:r>
                <a:r>
                  <a:rPr lang="en-US" altLang="zh-CN" dirty="0" smtClean="0"/>
                  <a:t>—</a:t>
                </a:r>
                <a:r>
                  <a:rPr lang="zh-CN" altLang="en-US" b="1" dirty="0" smtClean="0">
                    <a:solidFill>
                      <a:srgbClr val="FF0000"/>
                    </a:solidFill>
                  </a:rPr>
                  <a:t>避免同模攻击</a:t>
                </a:r>
                <a:endParaRPr lang="zh-CN" altLang="en-US" b="1"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1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565C0B7-E6CD-47F4-A077-67FD214B26A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47</a:t>
            </a:fld>
            <a:endParaRPr lang="en-US" altLang="zh-C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RSA-OAEP</a:t>
            </a:r>
            <a:r>
              <a:rPr lang="zh-CN" altLang="en-US" dirty="0" smtClean="0"/>
              <a:t>：最佳非对称加密填充</a:t>
            </a:r>
            <a:endParaRPr lang="zh-CN" altLang="en-US" dirty="0"/>
          </a:p>
        </p:txBody>
      </p:sp>
      <p:sp>
        <p:nvSpPr>
          <p:cNvPr id="3" name="内容占位符 2"/>
          <p:cNvSpPr>
            <a:spLocks noGrp="1"/>
          </p:cNvSpPr>
          <p:nvPr>
            <p:ph idx="1"/>
          </p:nvPr>
        </p:nvSpPr>
        <p:spPr/>
        <p:txBody>
          <a:bodyPr/>
          <a:lstStyle/>
          <a:p>
            <a:r>
              <a:rPr lang="en-US" altLang="zh-CN" sz="2600" b="1" dirty="0" smtClean="0">
                <a:solidFill>
                  <a:srgbClr val="FF0000"/>
                </a:solidFill>
              </a:rPr>
              <a:t>RSA-OAEP</a:t>
            </a:r>
            <a:r>
              <a:rPr lang="zh-CN" altLang="en-US" sz="2600" b="1" dirty="0" smtClean="0">
                <a:solidFill>
                  <a:srgbClr val="FF0000"/>
                </a:solidFill>
              </a:rPr>
              <a:t>：</a:t>
            </a:r>
            <a:r>
              <a:rPr lang="zh-CN" altLang="en-US" sz="2600" dirty="0" smtClean="0"/>
              <a:t>对消息编码的一种方法，由</a:t>
            </a:r>
            <a:r>
              <a:rPr lang="en-US" altLang="zh-CN" sz="2600" dirty="0" smtClean="0"/>
              <a:t>M. </a:t>
            </a:r>
            <a:r>
              <a:rPr lang="en-US" altLang="zh-CN" sz="2600" dirty="0" err="1" smtClean="0"/>
              <a:t>Bellare</a:t>
            </a:r>
            <a:r>
              <a:rPr lang="en-US" altLang="zh-CN" sz="2600" dirty="0" smtClean="0"/>
              <a:t> </a:t>
            </a:r>
            <a:r>
              <a:rPr lang="zh-CN" altLang="en-US" sz="2600" dirty="0" smtClean="0"/>
              <a:t>和 </a:t>
            </a:r>
            <a:r>
              <a:rPr lang="en-US" altLang="zh-CN" sz="2600" dirty="0" smtClean="0"/>
              <a:t>P. </a:t>
            </a:r>
            <a:r>
              <a:rPr lang="en-US" altLang="zh-CN" sz="2600" dirty="0" err="1" smtClean="0"/>
              <a:t>Rogaway</a:t>
            </a:r>
            <a:r>
              <a:rPr lang="zh-CN" altLang="en-US" sz="2600" dirty="0" smtClean="0"/>
              <a:t>提出</a:t>
            </a:r>
            <a:endParaRPr lang="en-US" altLang="zh-CN" sz="2600" dirty="0" smtClean="0"/>
          </a:p>
          <a:p>
            <a:pPr lvl="1"/>
            <a:r>
              <a:rPr lang="zh-CN" altLang="en-US" dirty="0" smtClean="0"/>
              <a:t>首先对消息进行</a:t>
            </a:r>
            <a:r>
              <a:rPr lang="zh-CN" altLang="en-US" b="1" dirty="0" smtClean="0">
                <a:solidFill>
                  <a:srgbClr val="FF0000"/>
                </a:solidFill>
              </a:rPr>
              <a:t>填充</a:t>
            </a:r>
            <a:r>
              <a:rPr lang="zh-CN" altLang="en-US" dirty="0" smtClean="0"/>
              <a:t>，然后用</a:t>
            </a:r>
            <a:r>
              <a:rPr lang="en-US" altLang="zh-CN" dirty="0" smtClean="0"/>
              <a:t>RSA</a:t>
            </a:r>
            <a:r>
              <a:rPr lang="zh-CN" altLang="en-US" dirty="0" smtClean="0"/>
              <a:t>进行加密</a:t>
            </a:r>
            <a:endParaRPr lang="en-US" altLang="zh-CN" dirty="0" smtClean="0"/>
          </a:p>
          <a:p>
            <a:pPr lvl="1"/>
            <a:r>
              <a:rPr lang="zh-CN" altLang="en-US" dirty="0" smtClean="0"/>
              <a:t>该方法是</a:t>
            </a:r>
            <a:r>
              <a:rPr lang="zh-CN" altLang="en-US" b="1" dirty="0" smtClean="0">
                <a:solidFill>
                  <a:srgbClr val="FF0000"/>
                </a:solidFill>
              </a:rPr>
              <a:t>可证明安全</a:t>
            </a:r>
            <a:r>
              <a:rPr lang="zh-CN" altLang="en-US" dirty="0" smtClean="0"/>
              <a:t>的</a:t>
            </a:r>
            <a:endParaRPr lang="en-US" altLang="zh-CN" dirty="0" smtClean="0"/>
          </a:p>
          <a:p>
            <a:pPr lvl="1"/>
            <a:endParaRPr lang="en-US" altLang="zh-CN" dirty="0" smtClean="0"/>
          </a:p>
          <a:p>
            <a:r>
              <a:rPr lang="zh-CN" altLang="en-US" b="1" dirty="0" smtClean="0">
                <a:solidFill>
                  <a:srgbClr val="FF00FF"/>
                </a:solidFill>
              </a:rPr>
              <a:t>加密操作</a:t>
            </a:r>
            <a:r>
              <a:rPr lang="zh-CN" altLang="en-US" dirty="0" smtClean="0"/>
              <a:t>由</a:t>
            </a:r>
            <a:r>
              <a:rPr lang="en-US" altLang="zh-CN" dirty="0" smtClean="0"/>
              <a:t>3</a:t>
            </a:r>
            <a:r>
              <a:rPr lang="zh-CN" altLang="en-US" dirty="0" smtClean="0"/>
              <a:t>步组成：</a:t>
            </a:r>
            <a:endParaRPr lang="en-US" altLang="zh-CN" dirty="0" smtClean="0"/>
          </a:p>
          <a:p>
            <a:pPr lvl="1"/>
            <a:r>
              <a:rPr lang="zh-CN" altLang="en-US" dirty="0" smtClean="0"/>
              <a:t>长度检查</a:t>
            </a:r>
            <a:endParaRPr lang="en-US" altLang="zh-CN" dirty="0" smtClean="0"/>
          </a:p>
          <a:p>
            <a:pPr lvl="1"/>
            <a:r>
              <a:rPr lang="en-US" altLang="zh-CN" dirty="0" smtClean="0"/>
              <a:t>EME-OAEP</a:t>
            </a:r>
            <a:r>
              <a:rPr lang="zh-CN" altLang="en-US" dirty="0" smtClean="0"/>
              <a:t>编码</a:t>
            </a:r>
            <a:endParaRPr lang="en-US" altLang="zh-CN" dirty="0" smtClean="0"/>
          </a:p>
          <a:p>
            <a:pPr lvl="1"/>
            <a:r>
              <a:rPr lang="en-US" altLang="zh-CN" dirty="0" smtClean="0"/>
              <a:t>RSA</a:t>
            </a:r>
            <a:r>
              <a:rPr lang="zh-CN" altLang="en-US" dirty="0" smtClean="0"/>
              <a:t>加密</a:t>
            </a:r>
            <a:endParaRPr lang="zh-CN" altLang="en-US" dirty="0"/>
          </a:p>
        </p:txBody>
      </p:sp>
      <p:sp>
        <p:nvSpPr>
          <p:cNvPr id="4" name="日期占位符 3"/>
          <p:cNvSpPr>
            <a:spLocks noGrp="1"/>
          </p:cNvSpPr>
          <p:nvPr>
            <p:ph type="dt" sz="half" idx="10"/>
          </p:nvPr>
        </p:nvSpPr>
        <p:spPr/>
        <p:txBody>
          <a:bodyPr/>
          <a:lstStyle/>
          <a:p>
            <a:fld id="{CDEF58B8-886D-490F-BD41-2D154FD6E67C}"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48</a:t>
            </a:fld>
            <a:endParaRPr lang="en-US" altLang="zh-C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endParaRPr lang="en-US" altLang="zh-CN" dirty="0"/>
          </a:p>
        </p:txBody>
      </p:sp>
      <p:pic>
        <p:nvPicPr>
          <p:cNvPr id="31" name="图片 30" descr="oaep.jpg"/>
          <p:cNvPicPr>
            <a:picLocks noChangeAspect="1"/>
          </p:cNvPicPr>
          <p:nvPr/>
        </p:nvPicPr>
        <p:blipFill>
          <a:blip r:embed="rId2" cstate="print"/>
          <a:stretch>
            <a:fillRect/>
          </a:stretch>
        </p:blipFill>
        <p:spPr>
          <a:xfrm>
            <a:off x="1066800" y="736600"/>
            <a:ext cx="6858000" cy="5664200"/>
          </a:xfrm>
          <a:prstGeom prst="rect">
            <a:avLst/>
          </a:prstGeom>
        </p:spPr>
      </p:pic>
      <p:sp>
        <p:nvSpPr>
          <p:cNvPr id="2" name="日期占位符 1"/>
          <p:cNvSpPr>
            <a:spLocks noGrp="1"/>
          </p:cNvSpPr>
          <p:nvPr>
            <p:ph type="dt" sz="half" idx="10"/>
          </p:nvPr>
        </p:nvSpPr>
        <p:spPr/>
        <p:txBody>
          <a:bodyPr/>
          <a:lstStyle/>
          <a:p>
            <a:fld id="{DE477183-DA8A-4CEF-867F-376DF03A52D4}" type="datetime1">
              <a:rPr lang="zh-CN" altLang="en-US" smtClean="0"/>
              <a:pPr/>
              <a:t>2018/12/10</a:t>
            </a:fld>
            <a:endParaRPr lang="en-US" altLang="zh-CN" dirty="0"/>
          </a:p>
        </p:txBody>
      </p:sp>
      <p:sp>
        <p:nvSpPr>
          <p:cNvPr id="3" name="页脚占位符 2"/>
          <p:cNvSpPr>
            <a:spLocks noGrp="1"/>
          </p:cNvSpPr>
          <p:nvPr>
            <p:ph type="ftr" sz="quarter" idx="11"/>
          </p:nvPr>
        </p:nvSpPr>
        <p:spPr/>
        <p:txBody>
          <a:bodyPr/>
          <a:lstStyle/>
          <a:p>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fld id="{836EB55C-C677-4EB3-8CB1-5A0CE917D7BA}" type="slidenum">
              <a:rPr lang="en-US" altLang="zh-CN" smtClean="0"/>
              <a:pPr/>
              <a:t>49</a:t>
            </a:fld>
            <a:endParaRPr lang="en-US" altLang="zh-CN" dirty="0"/>
          </a:p>
        </p:txBody>
      </p:sp>
      <p:sp>
        <p:nvSpPr>
          <p:cNvPr id="5" name="矩形 4"/>
          <p:cNvSpPr/>
          <p:nvPr/>
        </p:nvSpPr>
        <p:spPr>
          <a:xfrm>
            <a:off x="4495800" y="1371600"/>
            <a:ext cx="3429000" cy="5029200"/>
          </a:xfrm>
          <a:prstGeom prst="rect">
            <a:avLst/>
          </a:prstGeom>
          <a:ln>
            <a:headEnd type="none" w="med" len="med"/>
            <a:tailEnd type="arrow"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9737D7B6-6D9B-47EE-A39D-18A54A46593B}" type="datetime1">
              <a:rPr lang="zh-CN" altLang="en-US" smtClean="0"/>
              <a:pPr/>
              <a:t>2018/12/10</a:t>
            </a:fld>
            <a:endParaRPr lang="en-US" altLang="zh-CN" dirty="0"/>
          </a:p>
        </p:txBody>
      </p:sp>
      <p:sp>
        <p:nvSpPr>
          <p:cNvPr id="32" name="页脚占位符 4"/>
          <p:cNvSpPr>
            <a:spLocks noGrp="1"/>
          </p:cNvSpPr>
          <p:nvPr>
            <p:ph type="ftr" sz="quarter" idx="11"/>
          </p:nvPr>
        </p:nvSpPr>
        <p:spPr/>
        <p:txBody>
          <a:bodyPr/>
          <a:lstStyle/>
          <a:p>
            <a:r>
              <a:rPr lang="zh-CN" altLang="en-US"/>
              <a:t>计算机科学与技术学院</a:t>
            </a:r>
            <a:endParaRPr lang="en-US" altLang="zh-CN" dirty="0"/>
          </a:p>
        </p:txBody>
      </p:sp>
      <p:sp>
        <p:nvSpPr>
          <p:cNvPr id="33" name="灯片编号占位符 5"/>
          <p:cNvSpPr>
            <a:spLocks noGrp="1"/>
          </p:cNvSpPr>
          <p:nvPr>
            <p:ph type="sldNum" sz="quarter" idx="12"/>
          </p:nvPr>
        </p:nvSpPr>
        <p:spPr/>
        <p:txBody>
          <a:bodyPr/>
          <a:lstStyle/>
          <a:p>
            <a:fld id="{EC1226F6-1BE5-4943-8E3E-F3516FB7B088}" type="slidenum">
              <a:rPr lang="en-US" altLang="zh-CN"/>
              <a:pPr/>
              <a:t>5</a:t>
            </a:fld>
            <a:endParaRPr lang="en-US" altLang="zh-CN" dirty="0"/>
          </a:p>
        </p:txBody>
      </p:sp>
      <p:sp>
        <p:nvSpPr>
          <p:cNvPr id="40962" name="Rectangle 2"/>
          <p:cNvSpPr>
            <a:spLocks noGrp="1" noChangeArrowheads="1"/>
          </p:cNvSpPr>
          <p:nvPr>
            <p:ph type="title"/>
          </p:nvPr>
        </p:nvSpPr>
        <p:spPr/>
        <p:txBody>
          <a:bodyPr/>
          <a:lstStyle/>
          <a:p>
            <a:r>
              <a:rPr lang="zh-CN" altLang="en-US" sz="4000">
                <a:ea typeface="宋体" pitchFamily="2" charset="-122"/>
              </a:rPr>
              <a:t>主要内容</a:t>
            </a:r>
            <a:endParaRPr lang="zh-CN" altLang="en-US" sz="2400">
              <a:solidFill>
                <a:schemeClr val="accent1"/>
              </a:solidFill>
              <a:ea typeface="宋体" pitchFamily="2" charset="-122"/>
            </a:endParaRPr>
          </a:p>
        </p:txBody>
      </p:sp>
      <p:grpSp>
        <p:nvGrpSpPr>
          <p:cNvPr id="40963" name="Group 3"/>
          <p:cNvGrpSpPr>
            <a:grpSpLocks/>
          </p:cNvGrpSpPr>
          <p:nvPr/>
        </p:nvGrpSpPr>
        <p:grpSpPr bwMode="auto">
          <a:xfrm>
            <a:off x="1828800" y="175260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67" name="Group 7"/>
          <p:cNvGrpSpPr>
            <a:grpSpLocks/>
          </p:cNvGrpSpPr>
          <p:nvPr/>
        </p:nvGrpSpPr>
        <p:grpSpPr bwMode="auto">
          <a:xfrm>
            <a:off x="1828800" y="2667000"/>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71" name="Line 11"/>
          <p:cNvSpPr>
            <a:spLocks noChangeShapeType="1"/>
          </p:cNvSpPr>
          <p:nvPr/>
        </p:nvSpPr>
        <p:spPr bwMode="auto">
          <a:xfrm>
            <a:off x="2438400" y="2362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2" name="Text Box 12"/>
          <p:cNvSpPr txBox="1">
            <a:spLocks noChangeArrowheads="1"/>
          </p:cNvSpPr>
          <p:nvPr/>
        </p:nvSpPr>
        <p:spPr bwMode="auto">
          <a:xfrm>
            <a:off x="2667000" y="1828800"/>
            <a:ext cx="2954655"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公钥密码学基本概念</a:t>
            </a:r>
            <a:endParaRPr lang="en-US" altLang="zh-CN" sz="2400" dirty="0"/>
          </a:p>
        </p:txBody>
      </p:sp>
      <p:sp>
        <p:nvSpPr>
          <p:cNvPr id="40973" name="Text Box 13"/>
          <p:cNvSpPr txBox="1">
            <a:spLocks noChangeArrowheads="1"/>
          </p:cNvSpPr>
          <p:nvPr/>
        </p:nvSpPr>
        <p:spPr bwMode="gray">
          <a:xfrm>
            <a:off x="2025650" y="1851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sp>
        <p:nvSpPr>
          <p:cNvPr id="40974" name="Line 14"/>
          <p:cNvSpPr>
            <a:spLocks noChangeShapeType="1"/>
          </p:cNvSpPr>
          <p:nvPr/>
        </p:nvSpPr>
        <p:spPr bwMode="auto">
          <a:xfrm>
            <a:off x="2438400" y="3276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5" name="Text Box 15"/>
          <p:cNvSpPr txBox="1">
            <a:spLocks noChangeArrowheads="1"/>
          </p:cNvSpPr>
          <p:nvPr/>
        </p:nvSpPr>
        <p:spPr bwMode="auto">
          <a:xfrm>
            <a:off x="2667000" y="2743200"/>
            <a:ext cx="2048959" cy="461665"/>
          </a:xfrm>
          <a:prstGeom prst="rect">
            <a:avLst/>
          </a:prstGeom>
          <a:noFill/>
          <a:ln w="9525" algn="ctr">
            <a:noFill/>
            <a:miter lim="800000"/>
            <a:headEnd/>
            <a:tailEnd/>
          </a:ln>
          <a:effectLst/>
        </p:spPr>
        <p:txBody>
          <a:bodyPr wrap="none">
            <a:spAutoFit/>
          </a:bodyPr>
          <a:lstStyle/>
          <a:p>
            <a:pPr eaLnBrk="0" hangingPunct="0"/>
            <a:r>
              <a:rPr lang="en-US" altLang="zh-CN" sz="2400" dirty="0" smtClean="0"/>
              <a:t>RSA</a:t>
            </a:r>
            <a:r>
              <a:rPr lang="zh-CN" altLang="en-US" sz="2400" dirty="0" smtClean="0"/>
              <a:t>密码体制</a:t>
            </a:r>
            <a:endParaRPr lang="en-US" altLang="zh-CN" sz="2400" dirty="0"/>
          </a:p>
        </p:txBody>
      </p:sp>
      <p:sp>
        <p:nvSpPr>
          <p:cNvPr id="40976" name="Text Box 16"/>
          <p:cNvSpPr txBox="1">
            <a:spLocks noChangeArrowheads="1"/>
          </p:cNvSpPr>
          <p:nvPr/>
        </p:nvSpPr>
        <p:spPr bwMode="gray">
          <a:xfrm>
            <a:off x="2025650" y="2765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2</a:t>
            </a:r>
          </a:p>
        </p:txBody>
      </p:sp>
      <p:grpSp>
        <p:nvGrpSpPr>
          <p:cNvPr id="40977" name="Group 17"/>
          <p:cNvGrpSpPr>
            <a:grpSpLocks/>
          </p:cNvGrpSpPr>
          <p:nvPr/>
        </p:nvGrpSpPr>
        <p:grpSpPr bwMode="auto">
          <a:xfrm>
            <a:off x="1828800" y="3559175"/>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81" name="Group 21"/>
          <p:cNvGrpSpPr>
            <a:grpSpLocks/>
          </p:cNvGrpSpPr>
          <p:nvPr/>
        </p:nvGrpSpPr>
        <p:grpSpPr bwMode="auto">
          <a:xfrm>
            <a:off x="1828800" y="4473575"/>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85" name="Line 25"/>
          <p:cNvSpPr>
            <a:spLocks noChangeShapeType="1"/>
          </p:cNvSpPr>
          <p:nvPr/>
        </p:nvSpPr>
        <p:spPr bwMode="auto">
          <a:xfrm>
            <a:off x="2438400" y="4168775"/>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6" name="Text Box 26"/>
          <p:cNvSpPr txBox="1">
            <a:spLocks noChangeArrowheads="1"/>
          </p:cNvSpPr>
          <p:nvPr/>
        </p:nvSpPr>
        <p:spPr bwMode="auto">
          <a:xfrm>
            <a:off x="2667000" y="3635375"/>
            <a:ext cx="2529860" cy="461665"/>
          </a:xfrm>
          <a:prstGeom prst="rect">
            <a:avLst/>
          </a:prstGeom>
          <a:noFill/>
          <a:ln w="9525" algn="ctr">
            <a:noFill/>
            <a:miter lim="800000"/>
            <a:headEnd/>
            <a:tailEnd/>
          </a:ln>
          <a:effectLst/>
        </p:spPr>
        <p:txBody>
          <a:bodyPr wrap="none">
            <a:spAutoFit/>
          </a:bodyPr>
          <a:lstStyle/>
          <a:p>
            <a:pPr eaLnBrk="0" hangingPunct="0"/>
            <a:r>
              <a:rPr lang="en-US" altLang="zh-CN" sz="2400" dirty="0" err="1" smtClean="0"/>
              <a:t>Elgamal</a:t>
            </a:r>
            <a:r>
              <a:rPr lang="zh-CN" altLang="en-US" sz="2400" dirty="0" smtClean="0"/>
              <a:t>密码体制</a:t>
            </a:r>
            <a:endParaRPr lang="en-US" altLang="zh-CN" sz="2400" dirty="0"/>
          </a:p>
        </p:txBody>
      </p:sp>
      <p:sp>
        <p:nvSpPr>
          <p:cNvPr id="40987" name="Text Box 27"/>
          <p:cNvSpPr txBox="1">
            <a:spLocks noChangeArrowheads="1"/>
          </p:cNvSpPr>
          <p:nvPr/>
        </p:nvSpPr>
        <p:spPr bwMode="gray">
          <a:xfrm>
            <a:off x="2025650" y="36576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3</a:t>
            </a:r>
          </a:p>
        </p:txBody>
      </p:sp>
      <p:sp>
        <p:nvSpPr>
          <p:cNvPr id="40988" name="Line 28"/>
          <p:cNvSpPr>
            <a:spLocks noChangeShapeType="1"/>
          </p:cNvSpPr>
          <p:nvPr/>
        </p:nvSpPr>
        <p:spPr bwMode="auto">
          <a:xfrm>
            <a:off x="2438400" y="51054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9" name="Text Box 29"/>
          <p:cNvSpPr txBox="1">
            <a:spLocks noChangeArrowheads="1"/>
          </p:cNvSpPr>
          <p:nvPr/>
        </p:nvSpPr>
        <p:spPr bwMode="auto">
          <a:xfrm>
            <a:off x="2667000" y="4549775"/>
            <a:ext cx="329769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椭圆曲线密码体制</a:t>
            </a:r>
            <a:r>
              <a:rPr lang="en-US" altLang="zh-CN" sz="2400" dirty="0" smtClean="0"/>
              <a:t>ECC</a:t>
            </a:r>
            <a:endParaRPr lang="en-US" altLang="zh-CN" sz="2400" dirty="0"/>
          </a:p>
        </p:txBody>
      </p:sp>
      <p:sp>
        <p:nvSpPr>
          <p:cNvPr id="40990" name="Text Box 30"/>
          <p:cNvSpPr txBox="1">
            <a:spLocks noChangeArrowheads="1"/>
          </p:cNvSpPr>
          <p:nvPr/>
        </p:nvSpPr>
        <p:spPr bwMode="gray">
          <a:xfrm>
            <a:off x="2025650" y="4572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4</a:t>
            </a:r>
          </a:p>
        </p:txBody>
      </p:sp>
      <p:grpSp>
        <p:nvGrpSpPr>
          <p:cNvPr id="34" name="Group 21"/>
          <p:cNvGrpSpPr>
            <a:grpSpLocks/>
          </p:cNvGrpSpPr>
          <p:nvPr/>
        </p:nvGrpSpPr>
        <p:grpSpPr bwMode="auto">
          <a:xfrm>
            <a:off x="1828800" y="5334000"/>
            <a:ext cx="762000" cy="665162"/>
            <a:chOff x="3174" y="2656"/>
            <a:chExt cx="1549" cy="1351"/>
          </a:xfrm>
        </p:grpSpPr>
        <p:sp>
          <p:nvSpPr>
            <p:cNvPr id="35"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36"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37"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38" name="Line 28"/>
          <p:cNvSpPr>
            <a:spLocks noChangeShapeType="1"/>
          </p:cNvSpPr>
          <p:nvPr/>
        </p:nvSpPr>
        <p:spPr bwMode="auto">
          <a:xfrm>
            <a:off x="2438400" y="5943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39" name="Text Box 29"/>
          <p:cNvSpPr txBox="1">
            <a:spLocks noChangeArrowheads="1"/>
          </p:cNvSpPr>
          <p:nvPr/>
        </p:nvSpPr>
        <p:spPr bwMode="auto">
          <a:xfrm>
            <a:off x="2667000" y="5410200"/>
            <a:ext cx="2954655"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基于身份的加密体制</a:t>
            </a:r>
            <a:endParaRPr lang="en-US" altLang="zh-CN" sz="2400" dirty="0"/>
          </a:p>
        </p:txBody>
      </p:sp>
      <p:sp>
        <p:nvSpPr>
          <p:cNvPr id="40" name="Text Box 30"/>
          <p:cNvSpPr txBox="1">
            <a:spLocks noChangeArrowheads="1"/>
          </p:cNvSpPr>
          <p:nvPr/>
        </p:nvSpPr>
        <p:spPr bwMode="gray">
          <a:xfrm>
            <a:off x="2025650" y="5432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5</a:t>
            </a:r>
            <a:endParaRPr lang="en-US" altLang="zh-CN" sz="2400" b="1" dirty="0">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公钥密码体制</a:t>
            </a:r>
            <a:r>
              <a:rPr lang="en-US" altLang="zh-CN" dirty="0" err="1" smtClean="0"/>
              <a:t>ElGamal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r>
                  <a:rPr kumimoji="1" lang="en-US" altLang="zh-CN" b="1" dirty="0" smtClean="0">
                    <a:solidFill>
                      <a:srgbClr val="FF0000"/>
                    </a:solidFill>
                    <a:latin typeface="Tahoma" pitchFamily="34" charset="0"/>
                  </a:rPr>
                  <a:t>ElGamal</a:t>
                </a:r>
                <a:r>
                  <a:rPr kumimoji="1" lang="zh-CN" altLang="en-US" b="1" dirty="0" smtClean="0">
                    <a:solidFill>
                      <a:srgbClr val="FF0000"/>
                    </a:solidFill>
                    <a:latin typeface="Tahoma" pitchFamily="34" charset="0"/>
                  </a:rPr>
                  <a:t>密码体制</a:t>
                </a:r>
                <a:r>
                  <a:rPr kumimoji="1" lang="zh-CN" altLang="en-US" dirty="0" smtClean="0">
                    <a:latin typeface="Tahoma" pitchFamily="34" charset="0"/>
                  </a:rPr>
                  <a:t>是</a:t>
                </a:r>
                <a:r>
                  <a:rPr kumimoji="1" lang="en-US" altLang="zh-CN" dirty="0" smtClean="0">
                    <a:latin typeface="Tahoma" pitchFamily="34" charset="0"/>
                  </a:rPr>
                  <a:t>T. </a:t>
                </a:r>
                <a:r>
                  <a:rPr kumimoji="1" lang="en-US" altLang="zh-CN" dirty="0" err="1" smtClean="0">
                    <a:latin typeface="Tahoma" pitchFamily="34" charset="0"/>
                  </a:rPr>
                  <a:t>ElGamal</a:t>
                </a:r>
                <a:r>
                  <a:rPr kumimoji="1" lang="zh-CN" altLang="en-US" dirty="0" smtClean="0">
                    <a:latin typeface="Tahoma" pitchFamily="34" charset="0"/>
                  </a:rPr>
                  <a:t>于198</a:t>
                </a:r>
                <a:r>
                  <a:rPr kumimoji="1" lang="en-US" altLang="zh-CN" dirty="0" smtClean="0">
                    <a:latin typeface="Tahoma" pitchFamily="34" charset="0"/>
                  </a:rPr>
                  <a:t>4</a:t>
                </a:r>
                <a:r>
                  <a:rPr kumimoji="1" lang="zh-CN" altLang="en-US" dirty="0" smtClean="0">
                    <a:latin typeface="Tahoma" pitchFamily="34" charset="0"/>
                  </a:rPr>
                  <a:t>年提出，安全性</a:t>
                </a:r>
                <a:r>
                  <a:rPr kumimoji="1" lang="zh-CN" altLang="en-US" b="1" dirty="0" smtClean="0">
                    <a:solidFill>
                      <a:srgbClr val="FF0000"/>
                    </a:solidFill>
                    <a:latin typeface="Tahoma" pitchFamily="34" charset="0"/>
                  </a:rPr>
                  <a:t>基于离散对数问题</a:t>
                </a:r>
                <a:endParaRPr kumimoji="1" lang="zh-CN" altLang="en-US" dirty="0" smtClean="0">
                  <a:latin typeface="Tahoma" pitchFamily="34" charset="0"/>
                </a:endParaRPr>
              </a:p>
              <a:p>
                <a:r>
                  <a:rPr kumimoji="1" lang="zh-CN" altLang="en-US" sz="2400" b="1" dirty="0" smtClean="0">
                    <a:solidFill>
                      <a:srgbClr val="FF0000"/>
                    </a:solidFill>
                    <a:latin typeface="Tahoma" pitchFamily="34" charset="0"/>
                  </a:rPr>
                  <a:t>离散对数问题</a:t>
                </a:r>
                <a:r>
                  <a:rPr kumimoji="1" lang="zh-CN" altLang="en-US" sz="2400" dirty="0" smtClean="0">
                    <a:latin typeface="Tahoma" pitchFamily="34" charset="0"/>
                  </a:rPr>
                  <a:t>：</a:t>
                </a:r>
                <a:r>
                  <a:rPr lang="zh-CN" altLang="en-US" sz="2400" dirty="0" smtClean="0">
                    <a:solidFill>
                      <a:schemeClr val="accent5">
                        <a:lumMod val="10000"/>
                      </a:schemeClr>
                    </a:solidFill>
                    <a:latin typeface="Tahoma" pitchFamily="34" charset="0"/>
                  </a:rPr>
                  <a:t>设</a:t>
                </a:r>
                <a14:m>
                  <m:oMath xmlns:m="http://schemas.openxmlformats.org/officeDocument/2006/math">
                    <m:r>
                      <a:rPr lang="en-US" altLang="zh-CN" sz="2400" i="1" dirty="0" smtClean="0">
                        <a:solidFill>
                          <a:schemeClr val="accent5">
                            <a:lumMod val="10000"/>
                          </a:schemeClr>
                        </a:solidFill>
                        <a:latin typeface="Cambria Math"/>
                      </a:rPr>
                      <m:t>𝑝</m:t>
                    </m:r>
                  </m:oMath>
                </a14:m>
                <a:r>
                  <a:rPr lang="zh-CN" altLang="en-US" sz="2400" dirty="0" smtClean="0">
                    <a:solidFill>
                      <a:schemeClr val="accent5">
                        <a:lumMod val="10000"/>
                      </a:schemeClr>
                    </a:solidFill>
                    <a:latin typeface="Tahoma" pitchFamily="34" charset="0"/>
                  </a:rPr>
                  <a:t>至少是150位的十进制素数，</a:t>
                </a:r>
                <a14:m>
                  <m:oMath xmlns:m="http://schemas.openxmlformats.org/officeDocument/2006/math">
                    <m:r>
                      <a:rPr lang="en-US" altLang="zh-CN" sz="2400" i="1" dirty="0" smtClean="0">
                        <a:solidFill>
                          <a:schemeClr val="accent5">
                            <a:lumMod val="10000"/>
                          </a:schemeClr>
                        </a:solidFill>
                        <a:latin typeface="Cambria Math"/>
                      </a:rPr>
                      <m:t>𝑝</m:t>
                    </m:r>
                    <m:r>
                      <a:rPr lang="en-US" altLang="zh-CN" sz="2400" i="1" dirty="0" smtClean="0">
                        <a:solidFill>
                          <a:schemeClr val="accent5">
                            <a:lumMod val="10000"/>
                          </a:schemeClr>
                        </a:solidFill>
                        <a:latin typeface="Cambria Math"/>
                      </a:rPr>
                      <m:t>−1</m:t>
                    </m:r>
                  </m:oMath>
                </a14:m>
                <a:r>
                  <a:rPr lang="zh-CN" altLang="en-US" sz="2400" dirty="0" smtClean="0">
                    <a:solidFill>
                      <a:schemeClr val="accent5">
                        <a:lumMod val="10000"/>
                      </a:schemeClr>
                    </a:solidFill>
                    <a:latin typeface="Tahoma" pitchFamily="34" charset="0"/>
                  </a:rPr>
                  <a:t>有大素因子。</a:t>
                </a:r>
                <a14:m>
                  <m:oMath xmlns:m="http://schemas.openxmlformats.org/officeDocument/2006/math">
                    <m:r>
                      <a:rPr lang="en-US" altLang="zh-CN" sz="2400" i="1" dirty="0" smtClean="0">
                        <a:solidFill>
                          <a:schemeClr val="accent5">
                            <a:lumMod val="10000"/>
                          </a:schemeClr>
                        </a:solidFill>
                        <a:latin typeface="Cambria Math"/>
                      </a:rPr>
                      <m:t>𝑍</m:t>
                    </m:r>
                    <m:r>
                      <a:rPr lang="en-US" altLang="zh-CN" sz="2400" i="1" baseline="-25000" dirty="0" err="1" smtClean="0">
                        <a:solidFill>
                          <a:schemeClr val="accent5">
                            <a:lumMod val="10000"/>
                          </a:schemeClr>
                        </a:solidFill>
                        <a:latin typeface="Cambria Math"/>
                      </a:rPr>
                      <m:t>𝑝</m:t>
                    </m:r>
                  </m:oMath>
                </a14:m>
                <a:r>
                  <a:rPr lang="zh-CN" altLang="en-US" sz="2400" dirty="0" smtClean="0">
                    <a:solidFill>
                      <a:schemeClr val="accent5">
                        <a:lumMod val="10000"/>
                      </a:schemeClr>
                    </a:solidFill>
                    <a:latin typeface="Tahoma" pitchFamily="34" charset="0"/>
                  </a:rPr>
                  <a:t>为有限域，若</a:t>
                </a:r>
                <a14:m>
                  <m:oMath xmlns:m="http://schemas.openxmlformats.org/officeDocument/2006/math">
                    <m:r>
                      <a:rPr lang="en-US" altLang="zh-CN" sz="2400" i="1" dirty="0" smtClean="0">
                        <a:solidFill>
                          <a:schemeClr val="accent5">
                            <a:lumMod val="10000"/>
                          </a:schemeClr>
                        </a:solidFill>
                        <a:latin typeface="Cambria Math"/>
                      </a:rPr>
                      <m:t>𝑔</m:t>
                    </m:r>
                    <m:r>
                      <a:rPr lang="zh-CN" altLang="en-US" sz="2400" i="1" dirty="0" smtClean="0">
                        <a:solidFill>
                          <a:schemeClr val="accent5">
                            <a:lumMod val="10000"/>
                          </a:schemeClr>
                        </a:solidFill>
                        <a:latin typeface="Cambria Math"/>
                      </a:rPr>
                      <m:t>为</m:t>
                    </m:r>
                    <m:r>
                      <a:rPr lang="en-US" altLang="zh-CN" sz="2400" i="1" dirty="0" err="1" smtClean="0">
                        <a:solidFill>
                          <a:schemeClr val="accent5">
                            <a:lumMod val="10000"/>
                          </a:schemeClr>
                        </a:solidFill>
                        <a:latin typeface="Cambria Math"/>
                      </a:rPr>
                      <m:t>𝑍</m:t>
                    </m:r>
                    <m:r>
                      <a:rPr lang="en-US" altLang="zh-CN" sz="2400" i="1" baseline="-25000" dirty="0" err="1" smtClean="0">
                        <a:solidFill>
                          <a:schemeClr val="accent5">
                            <a:lumMod val="10000"/>
                          </a:schemeClr>
                        </a:solidFill>
                        <a:latin typeface="Cambria Math"/>
                      </a:rPr>
                      <m:t>𝑝</m:t>
                    </m:r>
                  </m:oMath>
                </a14:m>
                <a:r>
                  <a:rPr lang="zh-CN" altLang="en-US" sz="2400" dirty="0" smtClean="0">
                    <a:solidFill>
                      <a:schemeClr val="accent5">
                        <a:lumMod val="10000"/>
                      </a:schemeClr>
                    </a:solidFill>
                    <a:latin typeface="Tahoma" pitchFamily="34" charset="0"/>
                  </a:rPr>
                  <a:t>中的</a:t>
                </a:r>
                <a:r>
                  <a:rPr lang="zh-CN" altLang="en-US" sz="2400" b="1" dirty="0" smtClean="0">
                    <a:solidFill>
                      <a:srgbClr val="FF00FF"/>
                    </a:solidFill>
                    <a:latin typeface="Tahoma" pitchFamily="34" charset="0"/>
                  </a:rPr>
                  <a:t>本原元</a:t>
                </a:r>
                <a:r>
                  <a:rPr lang="en-US" altLang="zh-CN" sz="2400" b="1" dirty="0" smtClean="0">
                    <a:solidFill>
                      <a:srgbClr val="FF00FF"/>
                    </a:solidFill>
                    <a:latin typeface="Tahoma" pitchFamily="34" charset="0"/>
                  </a:rPr>
                  <a:t>/</a:t>
                </a:r>
                <a:r>
                  <a:rPr lang="zh-CN" altLang="en-US" sz="2400" b="1" dirty="0" smtClean="0">
                    <a:solidFill>
                      <a:srgbClr val="FF00FF"/>
                    </a:solidFill>
                    <a:latin typeface="Tahoma" pitchFamily="34" charset="0"/>
                  </a:rPr>
                  <a:t>生成元</a:t>
                </a:r>
                <a:r>
                  <a:rPr lang="en-US" altLang="zh-CN" sz="2400" b="1" dirty="0" smtClean="0">
                    <a:solidFill>
                      <a:srgbClr val="FF00FF"/>
                    </a:solidFill>
                    <a:latin typeface="Tahoma" pitchFamily="34" charset="0"/>
                  </a:rPr>
                  <a:t>/</a:t>
                </a:r>
                <a:r>
                  <a:rPr lang="zh-CN" altLang="en-US" sz="2400" b="1" dirty="0" smtClean="0">
                    <a:solidFill>
                      <a:srgbClr val="FF00FF"/>
                    </a:solidFill>
                    <a:latin typeface="Tahoma" pitchFamily="34" charset="0"/>
                  </a:rPr>
                  <a:t>原根</a:t>
                </a:r>
                <a:r>
                  <a:rPr lang="zh-CN" altLang="en-US" sz="2400" dirty="0" smtClean="0">
                    <a:solidFill>
                      <a:schemeClr val="accent5">
                        <a:lumMod val="10000"/>
                      </a:schemeClr>
                    </a:solidFill>
                    <a:latin typeface="Tahoma" pitchFamily="34" charset="0"/>
                  </a:rPr>
                  <a:t>，有</a:t>
                </a:r>
              </a:p>
              <a:p>
                <a:pPr>
                  <a:buFontTx/>
                  <a:buNone/>
                </a:pPr>
                <a14:m>
                  <m:oMathPara xmlns:m="http://schemas.openxmlformats.org/officeDocument/2006/math">
                    <m:oMathParaPr>
                      <m:jc m:val="centerGroup"/>
                    </m:oMathParaPr>
                    <m:oMath xmlns:m="http://schemas.openxmlformats.org/officeDocument/2006/math">
                      <m:r>
                        <a:rPr lang="en-US" altLang="zh-CN" sz="2400" i="1" dirty="0" smtClean="0">
                          <a:solidFill>
                            <a:schemeClr val="accent5">
                              <a:lumMod val="10000"/>
                            </a:schemeClr>
                          </a:solidFill>
                          <a:latin typeface="Cambria Math"/>
                        </a:rPr>
                        <m:t>                      </m:t>
                      </m:r>
                      <m:sSup>
                        <m:sSupPr>
                          <m:ctrlPr>
                            <a:rPr lang="en-US" altLang="zh-CN" sz="2400" i="1" dirty="0" smtClean="0">
                              <a:solidFill>
                                <a:schemeClr val="accent5">
                                  <a:lumMod val="10000"/>
                                </a:schemeClr>
                              </a:solidFill>
                              <a:latin typeface="Cambria Math" panose="02040503050406030204" pitchFamily="18" charset="0"/>
                            </a:rPr>
                          </m:ctrlPr>
                        </m:sSupPr>
                        <m:e>
                          <m:sSub>
                            <m:sSubPr>
                              <m:ctrlPr>
                                <a:rPr lang="en-US" altLang="zh-CN" sz="2400" i="1" dirty="0" smtClean="0">
                                  <a:solidFill>
                                    <a:schemeClr val="accent5">
                                      <a:lumMod val="10000"/>
                                    </a:schemeClr>
                                  </a:solidFill>
                                  <a:latin typeface="Cambria Math" panose="02040503050406030204" pitchFamily="18" charset="0"/>
                                </a:rPr>
                              </m:ctrlPr>
                            </m:sSubPr>
                            <m:e>
                              <m:r>
                                <a:rPr lang="en-US" altLang="zh-CN" sz="2400" b="0" i="1" dirty="0" smtClean="0">
                                  <a:solidFill>
                                    <a:schemeClr val="accent5">
                                      <a:lumMod val="10000"/>
                                    </a:schemeClr>
                                  </a:solidFill>
                                  <a:latin typeface="Cambria Math"/>
                                </a:rPr>
                                <m:t>𝑍</m:t>
                              </m:r>
                            </m:e>
                            <m:sub>
                              <m:r>
                                <a:rPr lang="en-US" altLang="zh-CN" sz="2400" b="0" i="1" dirty="0" smtClean="0">
                                  <a:solidFill>
                                    <a:schemeClr val="accent5">
                                      <a:lumMod val="10000"/>
                                    </a:schemeClr>
                                  </a:solidFill>
                                  <a:latin typeface="Cambria Math"/>
                                </a:rPr>
                                <m:t>𝑝</m:t>
                              </m:r>
                            </m:sub>
                          </m:sSub>
                        </m:e>
                        <m:sup>
                          <m:r>
                            <a:rPr lang="zh-CN" altLang="en-US" sz="2400" b="0" i="1" dirty="0" smtClean="0">
                              <a:solidFill>
                                <a:schemeClr val="accent5">
                                  <a:lumMod val="10000"/>
                                </a:schemeClr>
                              </a:solidFill>
                              <a:latin typeface="Cambria Math"/>
                            </a:rPr>
                            <m:t>∗</m:t>
                          </m:r>
                        </m:sup>
                      </m:sSup>
                      <m:r>
                        <a:rPr lang="en-US" altLang="zh-CN" sz="2400" i="1" baseline="30000" dirty="0" smtClean="0">
                          <a:solidFill>
                            <a:schemeClr val="accent5">
                              <a:lumMod val="10000"/>
                            </a:schemeClr>
                          </a:solidFill>
                          <a:latin typeface="Cambria Math"/>
                        </a:rPr>
                        <m:t> </m:t>
                      </m:r>
                      <m:r>
                        <a:rPr lang="en-US" altLang="zh-CN" sz="2400" i="1" dirty="0" smtClean="0">
                          <a:solidFill>
                            <a:schemeClr val="accent5">
                              <a:lumMod val="10000"/>
                            </a:schemeClr>
                          </a:solidFill>
                          <a:latin typeface="Cambria Math"/>
                        </a:rPr>
                        <m:t>＝</m:t>
                      </m:r>
                      <m:r>
                        <a:rPr lang="en-US" altLang="zh-CN" sz="2400" i="1" dirty="0" smtClean="0">
                          <a:solidFill>
                            <a:schemeClr val="accent5">
                              <a:lumMod val="10000"/>
                            </a:schemeClr>
                          </a:solidFill>
                          <a:latin typeface="Cambria Math"/>
                        </a:rPr>
                        <m:t>&lt;</m:t>
                      </m:r>
                      <m:r>
                        <a:rPr lang="en-US" altLang="zh-CN" sz="2400" i="1" dirty="0" smtClean="0">
                          <a:solidFill>
                            <a:schemeClr val="accent5">
                              <a:lumMod val="10000"/>
                            </a:schemeClr>
                          </a:solidFill>
                          <a:latin typeface="Cambria Math"/>
                        </a:rPr>
                        <m:t>𝑔</m:t>
                      </m:r>
                      <m:r>
                        <a:rPr lang="en-US" altLang="zh-CN" sz="2400" i="1" dirty="0" smtClean="0">
                          <a:solidFill>
                            <a:schemeClr val="accent5">
                              <a:lumMod val="10000"/>
                            </a:schemeClr>
                          </a:solidFill>
                          <a:latin typeface="Cambria Math"/>
                        </a:rPr>
                        <m:t>&gt;</m:t>
                      </m:r>
                    </m:oMath>
                  </m:oMathPara>
                </a14:m>
                <a:endParaRPr lang="zh-CN" altLang="en-US" sz="2400" dirty="0" smtClean="0">
                  <a:solidFill>
                    <a:schemeClr val="accent5">
                      <a:lumMod val="10000"/>
                    </a:schemeClr>
                  </a:solidFill>
                  <a:latin typeface="Tahoma" pitchFamily="34" charset="0"/>
                </a:endParaRPr>
              </a:p>
              <a:p>
                <a:pPr>
                  <a:buFontTx/>
                  <a:buNone/>
                </a:pPr>
                <a:r>
                  <a:rPr lang="zh-CN" altLang="en-US" sz="2400" dirty="0" smtClean="0">
                    <a:solidFill>
                      <a:schemeClr val="accent5">
                        <a:lumMod val="10000"/>
                      </a:schemeClr>
                    </a:solidFill>
                    <a:latin typeface="Tahoma" pitchFamily="34" charset="0"/>
                  </a:rPr>
                  <a:t>   </a:t>
                </a:r>
                <a14:m>
                  <m:oMath xmlns:m="http://schemas.openxmlformats.org/officeDocument/2006/math">
                    <m:r>
                      <a:rPr lang="en-US" altLang="zh-CN" sz="2400" i="1" dirty="0" smtClean="0">
                        <a:solidFill>
                          <a:schemeClr val="accent5">
                            <a:lumMod val="10000"/>
                          </a:schemeClr>
                        </a:solidFill>
                        <a:latin typeface="Cambria Math"/>
                      </a:rPr>
                      <m:t>𝛽</m:t>
                    </m:r>
                    <m:r>
                      <a:rPr lang="en-US" altLang="zh-CN" sz="2400" i="1" dirty="0" smtClean="0">
                        <a:solidFill>
                          <a:schemeClr val="accent5">
                            <a:lumMod val="10000"/>
                          </a:schemeClr>
                        </a:solidFill>
                        <a:latin typeface="Cambria Math"/>
                      </a:rPr>
                      <m:t>∈</m:t>
                    </m:r>
                    <m:sSup>
                      <m:sSupPr>
                        <m:ctrlPr>
                          <a:rPr lang="en-US" altLang="zh-CN" sz="2400" i="1" dirty="0">
                            <a:solidFill>
                              <a:schemeClr val="accent5">
                                <a:lumMod val="10000"/>
                              </a:schemeClr>
                            </a:solidFill>
                            <a:latin typeface="Cambria Math" panose="02040503050406030204" pitchFamily="18" charset="0"/>
                          </a:rPr>
                        </m:ctrlPr>
                      </m:sSupPr>
                      <m:e>
                        <m:sSub>
                          <m:sSubPr>
                            <m:ctrlPr>
                              <a:rPr lang="en-US" altLang="zh-CN" sz="2400" i="1" dirty="0">
                                <a:solidFill>
                                  <a:schemeClr val="accent5">
                                    <a:lumMod val="10000"/>
                                  </a:schemeClr>
                                </a:solidFill>
                                <a:latin typeface="Cambria Math" panose="02040503050406030204" pitchFamily="18" charset="0"/>
                              </a:rPr>
                            </m:ctrlPr>
                          </m:sSubPr>
                          <m:e>
                            <m:r>
                              <a:rPr lang="en-US" altLang="zh-CN" sz="2400" i="1" dirty="0">
                                <a:solidFill>
                                  <a:schemeClr val="accent5">
                                    <a:lumMod val="10000"/>
                                  </a:schemeClr>
                                </a:solidFill>
                                <a:latin typeface="Cambria Math"/>
                              </a:rPr>
                              <m:t>𝑍</m:t>
                            </m:r>
                          </m:e>
                          <m:sub>
                            <m:r>
                              <a:rPr lang="en-US" altLang="zh-CN" sz="2400" i="1" dirty="0">
                                <a:solidFill>
                                  <a:schemeClr val="accent5">
                                    <a:lumMod val="10000"/>
                                  </a:schemeClr>
                                </a:solidFill>
                                <a:latin typeface="Cambria Math"/>
                              </a:rPr>
                              <m:t>𝑝</m:t>
                            </m:r>
                          </m:sub>
                        </m:sSub>
                      </m:e>
                      <m:sup>
                        <m:r>
                          <a:rPr lang="zh-CN" altLang="en-US" sz="2400" i="1" dirty="0">
                            <a:solidFill>
                              <a:schemeClr val="accent5">
                                <a:lumMod val="10000"/>
                              </a:schemeClr>
                            </a:solidFill>
                            <a:latin typeface="Cambria Math"/>
                          </a:rPr>
                          <m:t>∗</m:t>
                        </m:r>
                      </m:sup>
                    </m:sSup>
                    <m:r>
                      <a:rPr lang="en-US" altLang="zh-CN" sz="2400" i="1" dirty="0" smtClean="0">
                        <a:solidFill>
                          <a:schemeClr val="accent5">
                            <a:lumMod val="10000"/>
                          </a:schemeClr>
                        </a:solidFill>
                        <a:latin typeface="Cambria Math"/>
                      </a:rPr>
                      <m:t>=</m:t>
                    </m:r>
                    <m:r>
                      <a:rPr lang="en-US" altLang="zh-CN" sz="2400" i="1" dirty="0" err="1" smtClean="0">
                        <a:solidFill>
                          <a:schemeClr val="accent5">
                            <a:lumMod val="10000"/>
                          </a:schemeClr>
                        </a:solidFill>
                        <a:latin typeface="Cambria Math"/>
                      </a:rPr>
                      <m:t>𝑍</m:t>
                    </m:r>
                    <m:r>
                      <a:rPr lang="en-US" altLang="zh-CN" sz="2400" i="1" baseline="-25000" dirty="0" err="1" smtClean="0">
                        <a:solidFill>
                          <a:schemeClr val="accent5">
                            <a:lumMod val="10000"/>
                          </a:schemeClr>
                        </a:solidFill>
                        <a:latin typeface="Cambria Math"/>
                      </a:rPr>
                      <m:t>𝑝</m:t>
                    </m:r>
                    <m:r>
                      <a:rPr lang="en-US" altLang="zh-CN" sz="2400" i="1" dirty="0">
                        <a:solidFill>
                          <a:schemeClr val="accent5">
                            <a:lumMod val="10000"/>
                          </a:schemeClr>
                        </a:solidFill>
                        <a:latin typeface="Cambria Math"/>
                      </a:rPr>
                      <m:t>\</m:t>
                    </m:r>
                    <m:r>
                      <m:rPr>
                        <m:lit/>
                      </m:rPr>
                      <a:rPr lang="en-US" altLang="zh-CN" sz="2400" i="1" dirty="0" smtClean="0">
                        <a:solidFill>
                          <a:schemeClr val="accent5">
                            <a:lumMod val="10000"/>
                          </a:schemeClr>
                        </a:solidFill>
                        <a:latin typeface="Cambria Math"/>
                      </a:rPr>
                      <m:t>{</m:t>
                    </m:r>
                    <m:r>
                      <a:rPr lang="en-US" altLang="zh-CN" sz="2400" i="1" dirty="0" smtClean="0">
                        <a:solidFill>
                          <a:schemeClr val="accent5">
                            <a:lumMod val="10000"/>
                          </a:schemeClr>
                        </a:solidFill>
                        <a:latin typeface="Cambria Math"/>
                      </a:rPr>
                      <m:t>0}</m:t>
                    </m:r>
                    <m:r>
                      <a:rPr lang="en-US" altLang="zh-CN" sz="2400" i="1" dirty="0" smtClean="0">
                        <a:solidFill>
                          <a:schemeClr val="accent5">
                            <a:lumMod val="10000"/>
                          </a:schemeClr>
                        </a:solidFill>
                        <a:latin typeface="Cambria Math"/>
                      </a:rPr>
                      <m:t>，</m:t>
                    </m:r>
                  </m:oMath>
                </a14:m>
                <a:r>
                  <a:rPr lang="zh-CN" altLang="en-US" sz="2400" dirty="0" smtClean="0">
                    <a:solidFill>
                      <a:schemeClr val="accent5">
                        <a:lumMod val="10000"/>
                      </a:schemeClr>
                    </a:solidFill>
                    <a:latin typeface="Tahoma" pitchFamily="34" charset="0"/>
                  </a:rPr>
                  <a:t>求唯一的整数</a:t>
                </a:r>
                <a14:m>
                  <m:oMath xmlns:m="http://schemas.openxmlformats.org/officeDocument/2006/math">
                    <m:r>
                      <a:rPr lang="en-US" altLang="zh-CN" sz="2400" i="1" dirty="0" smtClean="0">
                        <a:solidFill>
                          <a:schemeClr val="accent5">
                            <a:lumMod val="10000"/>
                          </a:schemeClr>
                        </a:solidFill>
                        <a:latin typeface="Cambria Math"/>
                      </a:rPr>
                      <m:t>𝑎</m:t>
                    </m:r>
                    <m:r>
                      <a:rPr lang="en-US" altLang="zh-CN" sz="2400" i="1" dirty="0" smtClean="0">
                        <a:solidFill>
                          <a:schemeClr val="accent5">
                            <a:lumMod val="10000"/>
                          </a:schemeClr>
                        </a:solidFill>
                        <a:latin typeface="Cambria Math"/>
                      </a:rPr>
                      <m:t>(0≤</m:t>
                    </m:r>
                    <m:r>
                      <a:rPr lang="en-US" altLang="zh-CN" sz="2400" i="1" dirty="0" smtClean="0">
                        <a:solidFill>
                          <a:schemeClr val="accent5">
                            <a:lumMod val="10000"/>
                          </a:schemeClr>
                        </a:solidFill>
                        <a:latin typeface="Cambria Math"/>
                      </a:rPr>
                      <m:t>𝑎</m:t>
                    </m:r>
                    <m:r>
                      <a:rPr lang="en-US" altLang="zh-CN" sz="2400" i="1" dirty="0" smtClean="0">
                        <a:solidFill>
                          <a:schemeClr val="accent5">
                            <a:lumMod val="10000"/>
                          </a:schemeClr>
                        </a:solidFill>
                        <a:latin typeface="Cambria Math"/>
                      </a:rPr>
                      <m:t>≤</m:t>
                    </m:r>
                    <m:r>
                      <a:rPr lang="en-US" altLang="zh-CN" sz="2400" i="1" dirty="0" smtClean="0">
                        <a:solidFill>
                          <a:schemeClr val="accent5">
                            <a:lumMod val="10000"/>
                          </a:schemeClr>
                        </a:solidFill>
                        <a:latin typeface="Cambria Math"/>
                      </a:rPr>
                      <m:t>𝑝</m:t>
                    </m:r>
                    <m:r>
                      <a:rPr lang="en-US" altLang="zh-CN" sz="2400" i="1" dirty="0" smtClean="0">
                        <a:solidFill>
                          <a:schemeClr val="accent5">
                            <a:lumMod val="10000"/>
                          </a:schemeClr>
                        </a:solidFill>
                        <a:latin typeface="Cambria Math"/>
                      </a:rPr>
                      <m:t>−2)</m:t>
                    </m:r>
                    <m:r>
                      <a:rPr lang="en-US" altLang="zh-CN" sz="2400" i="1" dirty="0" smtClean="0">
                        <a:solidFill>
                          <a:schemeClr val="accent5">
                            <a:lumMod val="10000"/>
                          </a:schemeClr>
                        </a:solidFill>
                        <a:latin typeface="Cambria Math"/>
                      </a:rPr>
                      <m:t>，</m:t>
                    </m:r>
                  </m:oMath>
                </a14:m>
                <a:r>
                  <a:rPr lang="zh-CN" altLang="en-US" sz="2400" dirty="0" smtClean="0">
                    <a:solidFill>
                      <a:schemeClr val="accent5">
                        <a:lumMod val="10000"/>
                      </a:schemeClr>
                    </a:solidFill>
                    <a:latin typeface="Tahoma" pitchFamily="34" charset="0"/>
                  </a:rPr>
                  <a:t>满足    </a:t>
                </a:r>
              </a:p>
              <a:p>
                <a:pPr>
                  <a:buFontTx/>
                  <a:buNone/>
                </a:pPr>
                <a:r>
                  <a:rPr lang="zh-CN" altLang="en-US" sz="2400" dirty="0" smtClean="0">
                    <a:solidFill>
                      <a:schemeClr val="accent5">
                        <a:lumMod val="10000"/>
                      </a:schemeClr>
                    </a:solidFill>
                    <a:latin typeface="Tahoma" pitchFamily="34" charset="0"/>
                  </a:rPr>
                  <a:t>                        </a:t>
                </a:r>
                <a14:m>
                  <m:oMath xmlns:m="http://schemas.openxmlformats.org/officeDocument/2006/math">
                    <m:r>
                      <a:rPr lang="en-US" altLang="zh-CN" sz="2400" i="1" dirty="0" smtClean="0">
                        <a:solidFill>
                          <a:schemeClr val="accent5">
                            <a:lumMod val="10000"/>
                          </a:schemeClr>
                        </a:solidFill>
                        <a:latin typeface="Cambria Math"/>
                      </a:rPr>
                      <m:t>𝑔</m:t>
                    </m:r>
                    <m:r>
                      <a:rPr lang="en-US" altLang="zh-CN" sz="2400" i="1" baseline="30000" dirty="0" err="1" smtClean="0">
                        <a:solidFill>
                          <a:schemeClr val="accent5">
                            <a:lumMod val="10000"/>
                          </a:schemeClr>
                        </a:solidFill>
                        <a:latin typeface="Cambria Math"/>
                      </a:rPr>
                      <m:t>𝑎</m:t>
                    </m:r>
                    <m:r>
                      <a:rPr lang="en-US" altLang="zh-CN" sz="2400" i="1" dirty="0" smtClean="0">
                        <a:solidFill>
                          <a:schemeClr val="accent5">
                            <a:lumMod val="10000"/>
                          </a:schemeClr>
                        </a:solidFill>
                        <a:latin typeface="Cambria Math"/>
                      </a:rPr>
                      <m:t>=</m:t>
                    </m:r>
                    <m:r>
                      <a:rPr lang="en-US" altLang="zh-CN" sz="2400" i="1" dirty="0" smtClean="0">
                        <a:solidFill>
                          <a:schemeClr val="accent5">
                            <a:lumMod val="10000"/>
                          </a:schemeClr>
                        </a:solidFill>
                        <a:latin typeface="Cambria Math"/>
                      </a:rPr>
                      <m:t>𝛽</m:t>
                    </m:r>
                    <m:r>
                      <a:rPr lang="en-US" altLang="zh-CN" sz="2400" i="1" dirty="0" smtClean="0">
                        <a:solidFill>
                          <a:schemeClr val="accent5">
                            <a:lumMod val="10000"/>
                          </a:schemeClr>
                        </a:solidFill>
                        <a:latin typeface="Cambria Math"/>
                      </a:rPr>
                      <m:t>(</m:t>
                    </m:r>
                    <m:r>
                      <a:rPr lang="en-US" altLang="zh-CN" sz="2400" i="1" dirty="0" smtClean="0">
                        <a:solidFill>
                          <a:schemeClr val="accent5">
                            <a:lumMod val="10000"/>
                          </a:schemeClr>
                        </a:solidFill>
                        <a:latin typeface="Cambria Math"/>
                      </a:rPr>
                      <m:t>𝑚𝑜𝑑</m:t>
                    </m:r>
                    <m:r>
                      <a:rPr lang="en-US" altLang="zh-CN" sz="2400" i="1" dirty="0" smtClean="0">
                        <a:solidFill>
                          <a:schemeClr val="accent5">
                            <a:lumMod val="10000"/>
                          </a:schemeClr>
                        </a:solidFill>
                        <a:latin typeface="Cambria Math"/>
                      </a:rPr>
                      <m:t> </m:t>
                    </m:r>
                    <m:r>
                      <a:rPr lang="en-US" altLang="zh-CN" sz="2400" i="1" dirty="0" smtClean="0">
                        <a:solidFill>
                          <a:schemeClr val="accent5">
                            <a:lumMod val="10000"/>
                          </a:schemeClr>
                        </a:solidFill>
                        <a:latin typeface="Cambria Math"/>
                      </a:rPr>
                      <m:t>𝑝</m:t>
                    </m:r>
                    <m:r>
                      <a:rPr lang="en-US" altLang="zh-CN" sz="2400" i="1" dirty="0" smtClean="0">
                        <a:solidFill>
                          <a:schemeClr val="accent5">
                            <a:lumMod val="10000"/>
                          </a:schemeClr>
                        </a:solidFill>
                        <a:latin typeface="Cambria Math"/>
                      </a:rPr>
                      <m:t>)</m:t>
                    </m:r>
                  </m:oMath>
                </a14:m>
                <a:endParaRPr lang="en-US" altLang="zh-CN" sz="2400" dirty="0" smtClean="0">
                  <a:solidFill>
                    <a:schemeClr val="accent5">
                      <a:lumMod val="10000"/>
                    </a:schemeClr>
                  </a:solidFill>
                  <a:latin typeface="Tahoma" pitchFamily="34" charset="0"/>
                </a:endParaRPr>
              </a:p>
              <a:p>
                <a:pPr>
                  <a:buFontTx/>
                  <a:buNone/>
                </a:pPr>
                <a:r>
                  <a:rPr lang="zh-CN" altLang="en-US" sz="2400" b="1" dirty="0" smtClean="0">
                    <a:solidFill>
                      <a:srgbClr val="FF00FF"/>
                    </a:solidFill>
                    <a:latin typeface="Tahoma" pitchFamily="34" charset="0"/>
                  </a:rPr>
                  <a:t>   </a:t>
                </a:r>
                <a14:m>
                  <m:oMath xmlns:m="http://schemas.openxmlformats.org/officeDocument/2006/math">
                    <m:r>
                      <a:rPr lang="zh-CN" altLang="en-US" sz="2400" b="1" i="1" dirty="0" smtClean="0">
                        <a:solidFill>
                          <a:srgbClr val="FF00FF"/>
                        </a:solidFill>
                        <a:latin typeface="Cambria Math"/>
                      </a:rPr>
                      <m:t>记为</m:t>
                    </m:r>
                    <m:r>
                      <a:rPr lang="en-US" altLang="zh-CN" sz="2400" b="1" i="1" dirty="0" smtClean="0">
                        <a:solidFill>
                          <a:srgbClr val="FF00FF"/>
                        </a:solidFill>
                        <a:latin typeface="Cambria Math"/>
                      </a:rPr>
                      <m:t>𝒂</m:t>
                    </m:r>
                    <m:r>
                      <a:rPr lang="en-US" altLang="zh-CN" sz="2400" b="1" i="1" dirty="0" smtClean="0">
                        <a:solidFill>
                          <a:srgbClr val="FF00FF"/>
                        </a:solidFill>
                        <a:latin typeface="Cambria Math"/>
                      </a:rPr>
                      <m:t>=</m:t>
                    </m:r>
                    <m:r>
                      <a:rPr lang="en-US" altLang="zh-CN" sz="2400" b="1" i="1" dirty="0" err="1" smtClean="0">
                        <a:solidFill>
                          <a:srgbClr val="FF00FF"/>
                        </a:solidFill>
                        <a:latin typeface="Cambria Math"/>
                      </a:rPr>
                      <m:t>𝒍𝒐𝒈</m:t>
                    </m:r>
                    <m:r>
                      <a:rPr lang="en-US" altLang="zh-CN" sz="2400" b="1" i="1" baseline="-25000" dirty="0" err="1" smtClean="0">
                        <a:solidFill>
                          <a:srgbClr val="FF00FF"/>
                        </a:solidFill>
                        <a:latin typeface="Cambria Math"/>
                      </a:rPr>
                      <m:t>𝒈</m:t>
                    </m:r>
                  </m:oMath>
                </a14:m>
                <a:r>
                  <a:rPr lang="en-US" altLang="zh-CN" sz="2400" b="1" dirty="0" err="1" smtClean="0">
                    <a:solidFill>
                      <a:srgbClr val="FF00FF"/>
                    </a:solidFill>
                    <a:latin typeface="Tahoma" pitchFamily="34" charset="0"/>
                  </a:rPr>
                  <a:t>β</a:t>
                </a:r>
                <a:r>
                  <a:rPr lang="en-US" altLang="zh-CN" sz="2400" b="1" dirty="0" smtClean="0">
                    <a:solidFill>
                      <a:srgbClr val="FF00FF"/>
                    </a:solidFill>
                    <a:latin typeface="Tahoma" pitchFamily="34" charset="0"/>
                  </a:rPr>
                  <a:t>  </a:t>
                </a:r>
                <a:r>
                  <a:rPr lang="en-US" altLang="zh-CN" dirty="0" smtClean="0">
                    <a:solidFill>
                      <a:schemeClr val="accent2"/>
                    </a:solidFill>
                    <a:latin typeface="Tahoma" pitchFamily="34" charset="0"/>
                  </a:rPr>
                  <a:t>  </a:t>
                </a:r>
              </a:p>
              <a:p>
                <a:pPr>
                  <a:buFontTx/>
                  <a:buNone/>
                </a:pPr>
                <a:r>
                  <a:rPr lang="zh-CN" altLang="en-US" dirty="0" smtClean="0">
                    <a:solidFill>
                      <a:schemeClr val="accent2"/>
                    </a:solidFill>
                    <a:latin typeface="Tahoma" pitchFamily="34" charset="0"/>
                  </a:rPr>
                  <a:t>  </a:t>
                </a:r>
                <a:r>
                  <a:rPr lang="zh-CN" altLang="en-US" b="1" dirty="0" smtClean="0">
                    <a:solidFill>
                      <a:srgbClr val="FF00FF"/>
                    </a:solidFill>
                    <a:latin typeface="Tahoma" pitchFamily="34" charset="0"/>
                  </a:rPr>
                  <a:t>一般来说，求解</a:t>
                </a:r>
                <a14:m>
                  <m:oMath xmlns:m="http://schemas.openxmlformats.org/officeDocument/2006/math">
                    <m:r>
                      <a:rPr lang="en-US" altLang="zh-CN" b="1" i="1" dirty="0" smtClean="0">
                        <a:solidFill>
                          <a:srgbClr val="FF00FF"/>
                        </a:solidFill>
                        <a:latin typeface="Cambria Math"/>
                      </a:rPr>
                      <m:t>𝒂</m:t>
                    </m:r>
                  </m:oMath>
                </a14:m>
                <a:r>
                  <a:rPr lang="zh-CN" altLang="en-US" b="1" dirty="0" smtClean="0">
                    <a:solidFill>
                      <a:srgbClr val="FF00FF"/>
                    </a:solidFill>
                    <a:latin typeface="Tahoma" pitchFamily="34" charset="0"/>
                  </a:rPr>
                  <a:t>在计算上是困难的</a:t>
                </a:r>
                <a:endParaRPr lang="zh-CN" altLang="en-US" b="1"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cstate="print"/>
                <a:stretch>
                  <a:fillRect l="-1259" t="-15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762AA20-784C-466E-849C-CEF84A8743DA}"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50</a:t>
            </a:fld>
            <a:endParaRPr lang="en-US" altLang="zh-C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算法描述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514350" indent="-514350">
                  <a:buFont typeface="+mj-lt"/>
                  <a:buAutoNum type="arabicPeriod"/>
                </a:pPr>
                <a:r>
                  <a:rPr kumimoji="1" lang="zh-CN" altLang="en-US" b="1" dirty="0" smtClean="0">
                    <a:solidFill>
                      <a:srgbClr val="FF00FF"/>
                    </a:solidFill>
                    <a:latin typeface="Tahoma" pitchFamily="34" charset="0"/>
                  </a:rPr>
                  <a:t>密钥的生成</a:t>
                </a:r>
              </a:p>
              <a:p>
                <a:pPr eaLnBrk="1" hangingPunct="1">
                  <a:lnSpc>
                    <a:spcPct val="110000"/>
                  </a:lnSpc>
                  <a:spcBef>
                    <a:spcPct val="25000"/>
                  </a:spcBef>
                  <a:buFontTx/>
                  <a:buNone/>
                </a:pPr>
                <a:r>
                  <a:rPr kumimoji="1" lang="zh-CN" altLang="en-US" dirty="0" smtClean="0">
                    <a:solidFill>
                      <a:srgbClr val="000000"/>
                    </a:solidFill>
                    <a:latin typeface="Tahoma" pitchFamily="34" charset="0"/>
                  </a:rPr>
                  <a:t>   选取大素数</a:t>
                </a:r>
                <a14:m>
                  <m:oMath xmlns:m="http://schemas.openxmlformats.org/officeDocument/2006/math">
                    <m:r>
                      <a:rPr kumimoji="1" lang="en-US" altLang="zh-CN" i="1" dirty="0" smtClean="0">
                        <a:solidFill>
                          <a:srgbClr val="000000"/>
                        </a:solidFill>
                        <a:latin typeface="Cambria Math"/>
                      </a:rPr>
                      <m:t>𝑝</m:t>
                    </m:r>
                    <m:r>
                      <a:rPr kumimoji="1" lang="en-US" altLang="zh-CN" i="1" dirty="0" smtClean="0">
                        <a:solidFill>
                          <a:srgbClr val="000000"/>
                        </a:solidFill>
                        <a:latin typeface="Cambria Math"/>
                      </a:rPr>
                      <m:t>，</m:t>
                    </m:r>
                    <m:r>
                      <a:rPr kumimoji="1" lang="en-US" altLang="zh-CN" i="1" dirty="0" err="1" smtClean="0">
                        <a:solidFill>
                          <a:srgbClr val="000000"/>
                        </a:solidFill>
                        <a:latin typeface="Cambria Math"/>
                        <a:sym typeface="Symbol" pitchFamily="18" charset="2"/>
                      </a:rPr>
                      <m:t>𝑔</m:t>
                    </m:r>
                    <m:r>
                      <a:rPr kumimoji="1" lang="en-US" altLang="zh-CN" i="1" dirty="0" err="1" smtClean="0">
                        <a:solidFill>
                          <a:srgbClr val="000000"/>
                        </a:solidFill>
                        <a:latin typeface="Cambria Math"/>
                      </a:rPr>
                      <m:t>∈</m:t>
                    </m:r>
                    <m:sSup>
                      <m:sSupPr>
                        <m:ctrlPr>
                          <a:rPr lang="en-US" altLang="zh-CN" i="1" dirty="0">
                            <a:solidFill>
                              <a:schemeClr val="accent5">
                                <a:lumMod val="10000"/>
                              </a:schemeClr>
                            </a:solidFill>
                            <a:latin typeface="Cambria Math" panose="02040503050406030204" pitchFamily="18" charset="0"/>
                          </a:rPr>
                        </m:ctrlPr>
                      </m:sSupPr>
                      <m:e>
                        <m:sSub>
                          <m:sSubPr>
                            <m:ctrlPr>
                              <a:rPr lang="en-US" altLang="zh-CN" i="1" dirty="0">
                                <a:solidFill>
                                  <a:schemeClr val="accent5">
                                    <a:lumMod val="10000"/>
                                  </a:schemeClr>
                                </a:solidFill>
                                <a:latin typeface="Cambria Math" panose="02040503050406030204" pitchFamily="18" charset="0"/>
                              </a:rPr>
                            </m:ctrlPr>
                          </m:sSubPr>
                          <m:e>
                            <m:r>
                              <a:rPr lang="en-US" altLang="zh-CN" i="1" dirty="0">
                                <a:solidFill>
                                  <a:schemeClr val="accent5">
                                    <a:lumMod val="10000"/>
                                  </a:schemeClr>
                                </a:solidFill>
                                <a:latin typeface="Cambria Math"/>
                              </a:rPr>
                              <m:t>𝑍</m:t>
                            </m:r>
                          </m:e>
                          <m:sub>
                            <m:r>
                              <a:rPr lang="en-US" altLang="zh-CN" i="1" dirty="0">
                                <a:solidFill>
                                  <a:schemeClr val="accent5">
                                    <a:lumMod val="10000"/>
                                  </a:schemeClr>
                                </a:solidFill>
                                <a:latin typeface="Cambria Math"/>
                              </a:rPr>
                              <m:t>𝑝</m:t>
                            </m:r>
                          </m:sub>
                        </m:sSub>
                      </m:e>
                      <m:sup>
                        <m:r>
                          <a:rPr lang="zh-CN" altLang="en-US" i="1" dirty="0">
                            <a:solidFill>
                              <a:schemeClr val="accent5">
                                <a:lumMod val="10000"/>
                              </a:schemeClr>
                            </a:solidFill>
                            <a:latin typeface="Cambria Math"/>
                          </a:rPr>
                          <m:t>∗</m:t>
                        </m:r>
                      </m:sup>
                    </m:sSup>
                  </m:oMath>
                </a14:m>
                <a:r>
                  <a:rPr kumimoji="1" lang="zh-CN" altLang="en-US" dirty="0" smtClean="0">
                    <a:solidFill>
                      <a:srgbClr val="000000"/>
                    </a:solidFill>
                    <a:latin typeface="Tahoma" pitchFamily="34" charset="0"/>
                  </a:rPr>
                  <a:t>是一个生成元，</a:t>
                </a:r>
                <a14:m>
                  <m:oMath xmlns:m="http://schemas.openxmlformats.org/officeDocument/2006/math">
                    <m:r>
                      <a:rPr kumimoji="1" lang="en-US" altLang="zh-CN" i="1" dirty="0" smtClean="0">
                        <a:solidFill>
                          <a:srgbClr val="000000"/>
                        </a:solidFill>
                        <a:latin typeface="Cambria Math"/>
                      </a:rPr>
                      <m:t>𝑝</m:t>
                    </m:r>
                    <m:r>
                      <a:rPr kumimoji="1" lang="en-US" altLang="zh-CN" i="1" dirty="0" smtClean="0">
                        <a:solidFill>
                          <a:srgbClr val="000000"/>
                        </a:solidFill>
                        <a:latin typeface="Cambria Math"/>
                      </a:rPr>
                      <m:t>,</m:t>
                    </m:r>
                    <m:r>
                      <a:rPr kumimoji="1" lang="en-US" altLang="zh-CN" i="1" dirty="0" err="1" smtClean="0">
                        <a:solidFill>
                          <a:srgbClr val="000000"/>
                        </a:solidFill>
                        <a:latin typeface="Cambria Math"/>
                        <a:sym typeface="Symbol" pitchFamily="18" charset="2"/>
                      </a:rPr>
                      <m:t>𝑔</m:t>
                    </m:r>
                  </m:oMath>
                </a14:m>
                <a:r>
                  <a:rPr kumimoji="1" lang="en-US" altLang="zh-CN" dirty="0" smtClean="0">
                    <a:solidFill>
                      <a:srgbClr val="000000"/>
                    </a:solidFill>
                    <a:latin typeface="Tahoma" pitchFamily="34" charset="0"/>
                    <a:sym typeface="Symbol" pitchFamily="18" charset="2"/>
                  </a:rPr>
                  <a:t> </a:t>
                </a:r>
                <a:r>
                  <a:rPr kumimoji="1" lang="zh-CN" altLang="en-US" dirty="0" smtClean="0">
                    <a:solidFill>
                      <a:srgbClr val="000000"/>
                    </a:solidFill>
                    <a:latin typeface="Tahoma" pitchFamily="34" charset="0"/>
                  </a:rPr>
                  <a:t>作为系统参数所有用户共享</a:t>
                </a:r>
              </a:p>
              <a:p>
                <a:pPr eaLnBrk="1" hangingPunct="1">
                  <a:lnSpc>
                    <a:spcPct val="110000"/>
                  </a:lnSpc>
                  <a:spcBef>
                    <a:spcPct val="25000"/>
                  </a:spcBef>
                  <a:buFontTx/>
                  <a:buNone/>
                </a:pPr>
                <a:r>
                  <a:rPr kumimoji="1" lang="zh-CN" altLang="en-US" dirty="0" smtClean="0">
                    <a:solidFill>
                      <a:srgbClr val="000000"/>
                    </a:solidFill>
                    <a:latin typeface="Tahoma" pitchFamily="34" charset="0"/>
                  </a:rPr>
                  <a:t>   系统中每个用户</a:t>
                </a:r>
                <a:r>
                  <a:rPr kumimoji="1" lang="en-US" altLang="zh-CN" dirty="0" smtClean="0">
                    <a:solidFill>
                      <a:srgbClr val="000000"/>
                    </a:solidFill>
                    <a:latin typeface="Tahoma" pitchFamily="34" charset="0"/>
                  </a:rPr>
                  <a:t>U</a:t>
                </a:r>
                <a:r>
                  <a:rPr kumimoji="1" lang="zh-CN" altLang="en-US" dirty="0" smtClean="0">
                    <a:solidFill>
                      <a:srgbClr val="000000"/>
                    </a:solidFill>
                    <a:latin typeface="Tahoma" pitchFamily="34" charset="0"/>
                  </a:rPr>
                  <a:t>都随机挑选整数</a:t>
                </a:r>
                <a14:m>
                  <m:oMath xmlns:m="http://schemas.openxmlformats.org/officeDocument/2006/math">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2≤</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𝑝</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2</m:t>
                    </m:r>
                  </m:oMath>
                </a14:m>
                <a:r>
                  <a:rPr kumimoji="1" lang="en-US" altLang="zh-CN" dirty="0" smtClean="0">
                    <a:solidFill>
                      <a:srgbClr val="000000"/>
                    </a:solidFill>
                    <a:latin typeface="Tahoma" pitchFamily="34" charset="0"/>
                  </a:rPr>
                  <a:t>，</a:t>
                </a:r>
                <a:r>
                  <a:rPr kumimoji="1" lang="zh-CN" altLang="en-US" dirty="0" smtClean="0">
                    <a:solidFill>
                      <a:srgbClr val="000000"/>
                    </a:solidFill>
                    <a:latin typeface="Tahoma" pitchFamily="34" charset="0"/>
                  </a:rPr>
                  <a:t>并计算：</a:t>
                </a:r>
              </a:p>
              <a:p>
                <a:pPr eaLnBrk="1" hangingPunct="1">
                  <a:lnSpc>
                    <a:spcPct val="110000"/>
                  </a:lnSpc>
                  <a:spcBef>
                    <a:spcPct val="25000"/>
                  </a:spcBef>
                  <a:buFontTx/>
                  <a:buNone/>
                </a:pPr>
                <a:r>
                  <a:rPr kumimoji="1" lang="zh-CN" altLang="en-US" dirty="0" smtClean="0">
                    <a:solidFill>
                      <a:srgbClr val="000000"/>
                    </a:solidFill>
                    <a:latin typeface="Tahoma" pitchFamily="34" charset="0"/>
                  </a:rPr>
                  <a:t>                         </a:t>
                </a:r>
                <a14:m>
                  <m:oMath xmlns:m="http://schemas.openxmlformats.org/officeDocument/2006/math">
                    <m:r>
                      <a:rPr kumimoji="1" lang="en-US" altLang="zh-CN" i="1" dirty="0" smtClean="0">
                        <a:solidFill>
                          <a:srgbClr val="000000"/>
                        </a:solidFill>
                        <a:latin typeface="Cambria Math"/>
                      </a:rPr>
                      <m:t>𝑦</m:t>
                    </m:r>
                    <m:r>
                      <a:rPr kumimoji="1" lang="en-US" altLang="zh-CN" i="1" dirty="0" smtClean="0">
                        <a:solidFill>
                          <a:srgbClr val="000000"/>
                        </a:solidFill>
                        <a:latin typeface="Cambria Math"/>
                      </a:rPr>
                      <m:t>=</m:t>
                    </m:r>
                    <m:r>
                      <a:rPr kumimoji="1" lang="en-US" altLang="zh-CN" i="1" dirty="0" err="1" smtClean="0">
                        <a:solidFill>
                          <a:srgbClr val="000000"/>
                        </a:solidFill>
                        <a:latin typeface="Cambria Math"/>
                      </a:rPr>
                      <m:t>𝑔</m:t>
                    </m:r>
                    <m:r>
                      <a:rPr kumimoji="1" lang="en-US" altLang="zh-CN" i="1" baseline="30000" dirty="0" err="1" smtClean="0">
                        <a:solidFill>
                          <a:srgbClr val="000000"/>
                        </a:solidFill>
                        <a:latin typeface="Cambria Math"/>
                      </a:rPr>
                      <m:t>𝑥</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𝑚𝑜𝑑</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𝑝</m:t>
                    </m:r>
                    <m:r>
                      <a:rPr kumimoji="1" lang="en-US" altLang="zh-CN" i="1" dirty="0" smtClean="0">
                        <a:solidFill>
                          <a:srgbClr val="000000"/>
                        </a:solidFill>
                        <a:latin typeface="Cambria Math"/>
                      </a:rPr>
                      <m:t>)</m:t>
                    </m:r>
                  </m:oMath>
                </a14:m>
                <a:r>
                  <a:rPr kumimoji="1" lang="en-US" altLang="zh-CN" dirty="0" smtClean="0">
                    <a:solidFill>
                      <a:srgbClr val="000000"/>
                    </a:solidFill>
                    <a:latin typeface="Tahoma" pitchFamily="34" charset="0"/>
                  </a:rPr>
                  <a:t>，</a:t>
                </a:r>
                <a:endParaRPr kumimoji="1" lang="en-US" altLang="zh-CN" dirty="0" smtClean="0">
                  <a:solidFill>
                    <a:srgbClr val="C0C0C0"/>
                  </a:solidFill>
                  <a:latin typeface="Tahoma" pitchFamily="34" charset="0"/>
                </a:endParaRPr>
              </a:p>
              <a:p>
                <a:pPr eaLnBrk="1" hangingPunct="1">
                  <a:lnSpc>
                    <a:spcPct val="110000"/>
                  </a:lnSpc>
                  <a:spcBef>
                    <a:spcPct val="25000"/>
                  </a:spcBef>
                  <a:buFontTx/>
                  <a:buNone/>
                </a:pPr>
                <a:r>
                  <a:rPr kumimoji="1" lang="en-US" altLang="zh-CN" dirty="0" smtClean="0">
                    <a:solidFill>
                      <a:srgbClr val="000000"/>
                    </a:solidFill>
                    <a:latin typeface="Tahoma" pitchFamily="34" charset="0"/>
                  </a:rPr>
                  <a:t>   </a:t>
                </a:r>
                <a14:m>
                  <m:oMath xmlns:m="http://schemas.openxmlformats.org/officeDocument/2006/math">
                    <m:r>
                      <a:rPr kumimoji="1" lang="en-US" altLang="zh-CN" i="1" dirty="0" smtClean="0">
                        <a:solidFill>
                          <a:srgbClr val="FF0000"/>
                        </a:solidFill>
                        <a:latin typeface="Cambria Math"/>
                      </a:rPr>
                      <m:t>𝑦</m:t>
                    </m:r>
                  </m:oMath>
                </a14:m>
                <a:r>
                  <a:rPr kumimoji="1" lang="zh-CN" altLang="en-US" dirty="0" smtClean="0">
                    <a:solidFill>
                      <a:srgbClr val="FF0000"/>
                    </a:solidFill>
                    <a:latin typeface="Tahoma" pitchFamily="34" charset="0"/>
                  </a:rPr>
                  <a:t>作为用户</a:t>
                </a:r>
                <a:r>
                  <a:rPr kumimoji="1" lang="en-US" altLang="zh-CN" dirty="0" smtClean="0">
                    <a:solidFill>
                      <a:srgbClr val="FF0000"/>
                    </a:solidFill>
                    <a:latin typeface="Tahoma" pitchFamily="34" charset="0"/>
                  </a:rPr>
                  <a:t>U</a:t>
                </a:r>
                <a:r>
                  <a:rPr kumimoji="1" lang="zh-CN" altLang="en-US" dirty="0" smtClean="0">
                    <a:solidFill>
                      <a:srgbClr val="FF0000"/>
                    </a:solidFill>
                    <a:latin typeface="Tahoma" pitchFamily="34" charset="0"/>
                  </a:rPr>
                  <a:t>的公钥，而</a:t>
                </a:r>
                <a14:m>
                  <m:oMath xmlns:m="http://schemas.openxmlformats.org/officeDocument/2006/math">
                    <m:r>
                      <a:rPr kumimoji="1" lang="en-US" altLang="zh-CN" i="1" dirty="0" smtClean="0">
                        <a:solidFill>
                          <a:srgbClr val="FF0000"/>
                        </a:solidFill>
                        <a:latin typeface="Cambria Math"/>
                      </a:rPr>
                      <m:t>𝑥</m:t>
                    </m:r>
                  </m:oMath>
                </a14:m>
                <a:r>
                  <a:rPr kumimoji="1" lang="zh-CN" altLang="en-US" dirty="0" smtClean="0">
                    <a:solidFill>
                      <a:srgbClr val="FF0000"/>
                    </a:solidFill>
                    <a:latin typeface="Tahoma" pitchFamily="34" charset="0"/>
                  </a:rPr>
                  <a:t>作为用户</a:t>
                </a:r>
                <a:r>
                  <a:rPr kumimoji="1" lang="en-US" altLang="zh-CN" dirty="0" smtClean="0">
                    <a:solidFill>
                      <a:srgbClr val="FF0000"/>
                    </a:solidFill>
                    <a:latin typeface="Tahoma" pitchFamily="34" charset="0"/>
                  </a:rPr>
                  <a:t>U</a:t>
                </a:r>
                <a:r>
                  <a:rPr kumimoji="1" lang="zh-CN" altLang="en-US" dirty="0" smtClean="0">
                    <a:solidFill>
                      <a:srgbClr val="FF0000"/>
                    </a:solidFill>
                    <a:latin typeface="Tahoma" pitchFamily="34" charset="0"/>
                  </a:rPr>
                  <a:t>的私钥</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16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C345C3-DB1B-4496-964C-4DC72EBFC08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51</a:t>
            </a:fld>
            <a:endParaRPr lang="en-US" altLang="zh-C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514350" indent="-514350">
                  <a:buFont typeface="+mj-lt"/>
                  <a:buAutoNum type="arabicPeriod" startAt="2"/>
                </a:pPr>
                <a:r>
                  <a:rPr kumimoji="1" lang="zh-CN" altLang="en-US" b="1" dirty="0" smtClean="0">
                    <a:solidFill>
                      <a:srgbClr val="FF00FF"/>
                    </a:solidFill>
                    <a:latin typeface="Tahoma" pitchFamily="34" charset="0"/>
                  </a:rPr>
                  <a:t>加密：</a:t>
                </a:r>
              </a:p>
              <a:p>
                <a:pPr marL="914400" lvl="1" indent="-514350">
                  <a:lnSpc>
                    <a:spcPct val="125000"/>
                  </a:lnSpc>
                  <a:spcBef>
                    <a:spcPct val="40000"/>
                  </a:spcBef>
                  <a:buFont typeface="+mj-lt"/>
                  <a:buAutoNum type="arabicPeriod"/>
                </a:pPr>
                <a:r>
                  <a:rPr kumimoji="1" lang="zh-CN" altLang="en-US" dirty="0" smtClean="0">
                    <a:solidFill>
                      <a:srgbClr val="000000"/>
                    </a:solidFill>
                    <a:latin typeface="Tahoma" pitchFamily="34" charset="0"/>
                  </a:rPr>
                  <a:t>用户</a:t>
                </a:r>
                <a:r>
                  <a:rPr kumimoji="1" lang="en-US" altLang="zh-CN" dirty="0" smtClean="0">
                    <a:solidFill>
                      <a:srgbClr val="000000"/>
                    </a:solidFill>
                    <a:latin typeface="Tahoma" pitchFamily="34" charset="0"/>
                  </a:rPr>
                  <a:t>A</a:t>
                </a:r>
                <a:r>
                  <a:rPr kumimoji="1" lang="zh-CN" altLang="en-US" dirty="0" smtClean="0">
                    <a:solidFill>
                      <a:srgbClr val="000000"/>
                    </a:solidFill>
                    <a:latin typeface="Tahoma" pitchFamily="34" charset="0"/>
                  </a:rPr>
                  <a:t>先把明文</a:t>
                </a:r>
                <a14:m>
                  <m:oMath xmlns:m="http://schemas.openxmlformats.org/officeDocument/2006/math">
                    <m:r>
                      <a:rPr kumimoji="1" lang="en-US" altLang="zh-CN" i="1" dirty="0" smtClean="0">
                        <a:solidFill>
                          <a:srgbClr val="000000"/>
                        </a:solidFill>
                        <a:latin typeface="Cambria Math"/>
                      </a:rPr>
                      <m:t>𝑀</m:t>
                    </m:r>
                  </m:oMath>
                </a14:m>
                <a:r>
                  <a:rPr kumimoji="1" lang="zh-CN" altLang="en-US" dirty="0" smtClean="0">
                    <a:solidFill>
                      <a:srgbClr val="000000"/>
                    </a:solidFill>
                    <a:latin typeface="Tahoma" pitchFamily="34" charset="0"/>
                  </a:rPr>
                  <a:t>编码为一个</a:t>
                </a:r>
                <a14:m>
                  <m:oMath xmlns:m="http://schemas.openxmlformats.org/officeDocument/2006/math">
                    <m:r>
                      <a:rPr kumimoji="1" lang="zh-CN" altLang="en-US" i="1" dirty="0" smtClean="0">
                        <a:solidFill>
                          <a:srgbClr val="000000"/>
                        </a:solidFill>
                        <a:latin typeface="Cambria Math"/>
                      </a:rPr>
                      <m:t>在</m:t>
                    </m:r>
                    <m:r>
                      <a:rPr kumimoji="1" lang="zh-CN" altLang="en-US" i="1" dirty="0" smtClean="0">
                        <a:solidFill>
                          <a:srgbClr val="000000"/>
                        </a:solidFill>
                        <a:latin typeface="Cambria Math"/>
                      </a:rPr>
                      <m:t> 0 </m:t>
                    </m:r>
                    <m:r>
                      <a:rPr kumimoji="1" lang="zh-CN" altLang="en-US" i="1" dirty="0" smtClean="0">
                        <a:solidFill>
                          <a:srgbClr val="000000"/>
                        </a:solidFill>
                        <a:latin typeface="Cambria Math"/>
                      </a:rPr>
                      <m:t>到</m:t>
                    </m:r>
                    <m:r>
                      <a:rPr kumimoji="1" lang="en-US" altLang="zh-CN" i="1" dirty="0" smtClean="0">
                        <a:solidFill>
                          <a:srgbClr val="000000"/>
                        </a:solidFill>
                        <a:latin typeface="Cambria Math"/>
                      </a:rPr>
                      <m:t>𝑝</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1</m:t>
                    </m:r>
                  </m:oMath>
                </a14:m>
                <a:r>
                  <a:rPr kumimoji="1" lang="zh-CN" altLang="en-US" dirty="0" smtClean="0">
                    <a:solidFill>
                      <a:srgbClr val="000000"/>
                    </a:solidFill>
                    <a:latin typeface="Tahoma" pitchFamily="34" charset="0"/>
                  </a:rPr>
                  <a:t>之间的整数</a:t>
                </a:r>
                <a14:m>
                  <m:oMath xmlns:m="http://schemas.openxmlformats.org/officeDocument/2006/math">
                    <m:r>
                      <a:rPr kumimoji="1" lang="en-US" altLang="zh-CN" i="1" dirty="0" smtClean="0">
                        <a:solidFill>
                          <a:srgbClr val="000000"/>
                        </a:solidFill>
                        <a:latin typeface="Cambria Math"/>
                      </a:rPr>
                      <m:t>𝑚</m:t>
                    </m:r>
                    <m:r>
                      <a:rPr kumimoji="1" lang="en-US" altLang="zh-CN" i="1" dirty="0" smtClean="0">
                        <a:solidFill>
                          <a:srgbClr val="000000"/>
                        </a:solidFill>
                        <a:latin typeface="Cambria Math"/>
                      </a:rPr>
                      <m:t> </m:t>
                    </m:r>
                    <m:r>
                      <a:rPr kumimoji="1" lang="zh-CN" altLang="en-US" i="1" dirty="0" smtClean="0">
                        <a:solidFill>
                          <a:srgbClr val="000000"/>
                        </a:solidFill>
                        <a:latin typeface="Cambria Math"/>
                      </a:rPr>
                      <m:t>；</m:t>
                    </m:r>
                  </m:oMath>
                </a14:m>
                <a:endParaRPr kumimoji="1" lang="zh-CN" altLang="en-US" dirty="0" smtClean="0">
                  <a:solidFill>
                    <a:srgbClr val="000000"/>
                  </a:solidFill>
                  <a:latin typeface="Tahoma" pitchFamily="34" charset="0"/>
                </a:endParaRPr>
              </a:p>
              <a:p>
                <a:pPr marL="914400" lvl="1" indent="-514350">
                  <a:lnSpc>
                    <a:spcPct val="125000"/>
                  </a:lnSpc>
                  <a:spcBef>
                    <a:spcPct val="40000"/>
                  </a:spcBef>
                  <a:buFont typeface="+mj-lt"/>
                  <a:buAutoNum type="arabicPeriod"/>
                </a:pPr>
                <a:r>
                  <a:rPr kumimoji="1" lang="zh-CN" altLang="en-US" dirty="0" smtClean="0">
                    <a:solidFill>
                      <a:srgbClr val="000000"/>
                    </a:solidFill>
                    <a:latin typeface="Tahoma" pitchFamily="34" charset="0"/>
                  </a:rPr>
                  <a:t>用户</a:t>
                </a:r>
                <a:r>
                  <a:rPr kumimoji="1" lang="en-US" altLang="zh-CN" dirty="0" smtClean="0">
                    <a:solidFill>
                      <a:srgbClr val="000000"/>
                    </a:solidFill>
                    <a:latin typeface="Tahoma" pitchFamily="34" charset="0"/>
                  </a:rPr>
                  <a:t>A</a:t>
                </a:r>
                <a:r>
                  <a:rPr kumimoji="1" lang="zh-CN" altLang="en-US" dirty="0" smtClean="0">
                    <a:solidFill>
                      <a:srgbClr val="000000"/>
                    </a:solidFill>
                    <a:latin typeface="Tahoma" pitchFamily="34" charset="0"/>
                  </a:rPr>
                  <a:t>挑选一个</a:t>
                </a:r>
                <a:r>
                  <a:rPr kumimoji="1" lang="zh-CN" altLang="en-US" dirty="0" smtClean="0">
                    <a:solidFill>
                      <a:srgbClr val="FF0000"/>
                    </a:solidFill>
                    <a:latin typeface="Tahoma" pitchFamily="34" charset="0"/>
                  </a:rPr>
                  <a:t>秘密</a:t>
                </a:r>
                <a14:m>
                  <m:oMath xmlns:m="http://schemas.openxmlformats.org/officeDocument/2006/math">
                    <m:r>
                      <a:rPr kumimoji="1" lang="zh-CN" altLang="en-US" i="1" dirty="0" smtClean="0">
                        <a:solidFill>
                          <a:srgbClr val="FF0000"/>
                        </a:solidFill>
                        <a:latin typeface="Cambria Math"/>
                      </a:rPr>
                      <m:t>随机数</m:t>
                    </m:r>
                    <m:r>
                      <a:rPr kumimoji="1" lang="zh-CN" altLang="en-US" i="1" dirty="0" smtClean="0">
                        <a:solidFill>
                          <a:srgbClr val="FF0000"/>
                        </a:solidFill>
                        <a:latin typeface="Cambria Math"/>
                      </a:rPr>
                      <m:t> </m:t>
                    </m:r>
                    <m:r>
                      <a:rPr kumimoji="1" lang="en-US" altLang="zh-CN" i="1" dirty="0" smtClean="0">
                        <a:solidFill>
                          <a:srgbClr val="FF0000"/>
                        </a:solidFill>
                        <a:latin typeface="Cambria Math"/>
                      </a:rPr>
                      <m:t>𝑟</m:t>
                    </m:r>
                    <m:r>
                      <a:rPr kumimoji="1" lang="en-US" altLang="zh-CN" i="1" dirty="0" smtClean="0">
                        <a:solidFill>
                          <a:srgbClr val="FF0000"/>
                        </a:solidFill>
                        <a:latin typeface="Cambria Math"/>
                      </a:rPr>
                      <m:t> ( 2≤ </m:t>
                    </m:r>
                    <m:r>
                      <a:rPr kumimoji="1" lang="en-US" altLang="zh-CN" i="1" dirty="0" smtClean="0">
                        <a:solidFill>
                          <a:srgbClr val="000000"/>
                        </a:solidFill>
                        <a:latin typeface="Cambria Math"/>
                      </a:rPr>
                      <m:t>𝑟</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𝑝</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2 )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       </m:t>
                    </m:r>
                  </m:oMath>
                </a14:m>
                <a:r>
                  <a:rPr kumimoji="1" lang="zh-CN" altLang="en-US" dirty="0" smtClean="0">
                    <a:solidFill>
                      <a:srgbClr val="000000"/>
                    </a:solidFill>
                    <a:latin typeface="Tahoma" pitchFamily="34" charset="0"/>
                  </a:rPr>
                  <a:t>并计算</a:t>
                </a:r>
                <a14:m>
                  <m:oMath xmlns:m="http://schemas.openxmlformats.org/officeDocument/2006/math">
                    <m:r>
                      <a:rPr kumimoji="1" lang="zh-CN" altLang="en-US" i="1" dirty="0" smtClean="0">
                        <a:solidFill>
                          <a:srgbClr val="000000"/>
                        </a:solidFill>
                        <a:latin typeface="Cambria Math"/>
                      </a:rPr>
                      <m:t>：</m:t>
                    </m:r>
                    <m:r>
                      <a:rPr kumimoji="1" lang="zh-CN" altLang="en-US" i="1" dirty="0" smtClean="0">
                        <a:solidFill>
                          <a:srgbClr val="000000"/>
                        </a:solidFill>
                        <a:latin typeface="Cambria Math"/>
                      </a:rPr>
                      <m:t>     </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1</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 </m:t>
                    </m:r>
                    <m:sSup>
                      <m:sSupPr>
                        <m:ctrlPr>
                          <a:rPr kumimoji="1" lang="en-US" altLang="zh-CN" i="1" dirty="0" smtClean="0">
                            <a:solidFill>
                              <a:srgbClr val="000000"/>
                            </a:solidFill>
                            <a:latin typeface="Cambria Math" panose="02040503050406030204" pitchFamily="18" charset="0"/>
                          </a:rPr>
                        </m:ctrlPr>
                      </m:sSupPr>
                      <m:e>
                        <m:r>
                          <a:rPr kumimoji="1" lang="en-US" altLang="zh-CN" b="0" i="1" dirty="0" smtClean="0">
                            <a:solidFill>
                              <a:srgbClr val="000000"/>
                            </a:solidFill>
                            <a:latin typeface="Cambria Math"/>
                          </a:rPr>
                          <m:t>𝑔</m:t>
                        </m:r>
                      </m:e>
                      <m:sup>
                        <m:r>
                          <a:rPr kumimoji="1" lang="en-US" altLang="zh-CN" b="0" i="1" dirty="0" smtClean="0">
                            <a:solidFill>
                              <a:srgbClr val="000000"/>
                            </a:solidFill>
                            <a:latin typeface="Cambria Math"/>
                          </a:rPr>
                          <m:t>𝑟</m:t>
                        </m:r>
                      </m:sup>
                    </m:sSup>
                    <m:d>
                      <m:dPr>
                        <m:ctrlPr>
                          <a:rPr kumimoji="1" lang="en-US" altLang="zh-CN" b="0" i="1" dirty="0" smtClean="0">
                            <a:solidFill>
                              <a:srgbClr val="000000"/>
                            </a:solidFill>
                            <a:latin typeface="Cambria Math" panose="02040503050406030204" pitchFamily="18" charset="0"/>
                          </a:rPr>
                        </m:ctrlPr>
                      </m:dPr>
                      <m:e>
                        <m:r>
                          <a:rPr kumimoji="1" lang="en-US" altLang="zh-CN" i="1" dirty="0" smtClean="0">
                            <a:solidFill>
                              <a:srgbClr val="000000"/>
                            </a:solidFill>
                            <a:latin typeface="Cambria Math"/>
                          </a:rPr>
                          <m:t>𝑚𝑜𝑑</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𝑝</m:t>
                        </m:r>
                      </m:e>
                    </m:d>
                    <m:r>
                      <a:rPr kumimoji="1" lang="en-US" altLang="zh-CN" i="1" dirty="0" smtClean="0">
                        <a:solidFill>
                          <a:srgbClr val="000000"/>
                        </a:solidFill>
                        <a:latin typeface="Cambria Math"/>
                      </a:rPr>
                      <m:t>；</m:t>
                    </m:r>
                  </m:oMath>
                </a14:m>
                <a:endParaRPr kumimoji="1" lang="en-US" altLang="zh-CN" i="1" dirty="0" smtClean="0">
                  <a:solidFill>
                    <a:srgbClr val="000000"/>
                  </a:solidFill>
                  <a:latin typeface="Cambria Math"/>
                </a:endParaRPr>
              </a:p>
              <a:p>
                <a:pPr marL="400050" lvl="1" indent="0">
                  <a:lnSpc>
                    <a:spcPct val="125000"/>
                  </a:lnSpc>
                  <a:spcBef>
                    <a:spcPct val="40000"/>
                  </a:spcBef>
                  <a:buNone/>
                </a:pPr>
                <a:r>
                  <a:rPr kumimoji="1" lang="zh-CN" altLang="en-US" dirty="0" smtClean="0">
                    <a:solidFill>
                      <a:srgbClr val="000000"/>
                    </a:solidFill>
                  </a:rPr>
                  <a:t>                       </a:t>
                </a:r>
                <a14:m>
                  <m:oMath xmlns:m="http://schemas.openxmlformats.org/officeDocument/2006/math">
                    <m:r>
                      <a:rPr kumimoji="1" lang="en-US" altLang="zh-CN" b="0" i="0" dirty="0" smtClean="0">
                        <a:solidFill>
                          <a:srgbClr val="000000"/>
                        </a:solidFill>
                        <a:latin typeface="Cambria Math"/>
                      </a:rPr>
                      <m:t> </m:t>
                    </m:r>
                    <m:r>
                      <a:rPr kumimoji="1" lang="zh-CN" altLang="en-US" i="1" dirty="0" smtClean="0">
                        <a:solidFill>
                          <a:srgbClr val="000000"/>
                        </a:solidFill>
                        <a:latin typeface="Cambria Math"/>
                      </a:rPr>
                      <m:t> </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2</m:t>
                    </m:r>
                    <m:r>
                      <a:rPr kumimoji="1" lang="en-US" altLang="zh-CN" i="1" dirty="0" smtClean="0">
                        <a:latin typeface="Cambria Math"/>
                      </a:rPr>
                      <m:t>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𝑚</m:t>
                    </m:r>
                    <m:r>
                      <a:rPr kumimoji="1" lang="en-US" altLang="zh-CN" i="1" dirty="0" smtClean="0">
                        <a:solidFill>
                          <a:srgbClr val="000000"/>
                        </a:solidFill>
                        <a:latin typeface="Cambria Math"/>
                        <a:ea typeface="Cambria Math"/>
                      </a:rPr>
                      <m:t>∙</m:t>
                    </m:r>
                    <m:r>
                      <a:rPr kumimoji="1" lang="en-US" altLang="zh-CN" i="1" dirty="0" smtClean="0">
                        <a:solidFill>
                          <a:srgbClr val="000000"/>
                        </a:solidFill>
                        <a:latin typeface="Cambria Math"/>
                        <a:sym typeface="Symbol" pitchFamily="18" charset="2"/>
                      </a:rPr>
                      <m:t>𝑦</m:t>
                    </m:r>
                    <m:r>
                      <a:rPr kumimoji="1" lang="en-US" altLang="zh-CN" i="1" baseline="30000" dirty="0" smtClean="0">
                        <a:solidFill>
                          <a:srgbClr val="000000"/>
                        </a:solidFill>
                        <a:latin typeface="Cambria Math"/>
                      </a:rPr>
                      <m:t>𝑟</m:t>
                    </m:r>
                    <m:d>
                      <m:dPr>
                        <m:ctrlPr>
                          <a:rPr kumimoji="1" lang="en-US" altLang="zh-CN" i="1" dirty="0">
                            <a:solidFill>
                              <a:srgbClr val="000000"/>
                            </a:solidFill>
                            <a:latin typeface="Cambria Math" panose="02040503050406030204" pitchFamily="18" charset="0"/>
                          </a:rPr>
                        </m:ctrlPr>
                      </m:dPr>
                      <m:e>
                        <m:r>
                          <a:rPr kumimoji="1" lang="en-US" altLang="zh-CN" i="1" dirty="0">
                            <a:solidFill>
                              <a:srgbClr val="000000"/>
                            </a:solidFill>
                            <a:latin typeface="Cambria Math"/>
                          </a:rPr>
                          <m:t>𝑚𝑜𝑑</m:t>
                        </m:r>
                        <m:r>
                          <a:rPr kumimoji="1" lang="en-US" altLang="zh-CN" i="1" dirty="0">
                            <a:solidFill>
                              <a:srgbClr val="000000"/>
                            </a:solidFill>
                            <a:latin typeface="Cambria Math"/>
                          </a:rPr>
                          <m:t> </m:t>
                        </m:r>
                        <m:r>
                          <a:rPr kumimoji="1" lang="en-US" altLang="zh-CN" i="1" dirty="0">
                            <a:solidFill>
                              <a:srgbClr val="000000"/>
                            </a:solidFill>
                            <a:latin typeface="Cambria Math"/>
                          </a:rPr>
                          <m:t>𝑝</m:t>
                        </m:r>
                      </m:e>
                    </m:d>
                  </m:oMath>
                </a14:m>
                <a:endParaRPr kumimoji="1" lang="en-US" altLang="zh-CN" dirty="0" smtClean="0">
                  <a:solidFill>
                    <a:srgbClr val="000000"/>
                  </a:solidFill>
                </a:endParaRPr>
              </a:p>
              <a:p>
                <a:pPr marL="857250" lvl="1" indent="-457200">
                  <a:lnSpc>
                    <a:spcPct val="125000"/>
                  </a:lnSpc>
                  <a:spcBef>
                    <a:spcPct val="40000"/>
                  </a:spcBef>
                  <a:buFont typeface="+mj-lt"/>
                  <a:buAutoNum type="arabicPeriod" startAt="3"/>
                </a:pPr>
                <a:r>
                  <a:rPr kumimoji="1" lang="zh-CN" altLang="en-US" dirty="0" smtClean="0">
                    <a:solidFill>
                      <a:srgbClr val="000000"/>
                    </a:solidFill>
                    <a:latin typeface="Tahoma" pitchFamily="34" charset="0"/>
                  </a:rPr>
                  <a:t>用户</a:t>
                </a:r>
                <a:r>
                  <a:rPr kumimoji="1" lang="en-US" altLang="zh-CN" dirty="0" smtClean="0">
                    <a:solidFill>
                      <a:srgbClr val="000000"/>
                    </a:solidFill>
                    <a:latin typeface="Tahoma" pitchFamily="34" charset="0"/>
                  </a:rPr>
                  <a:t>A</a:t>
                </a:r>
                <a:r>
                  <a:rPr kumimoji="1" lang="zh-CN" altLang="en-US" dirty="0" smtClean="0">
                    <a:solidFill>
                      <a:srgbClr val="000000"/>
                    </a:solidFill>
                    <a:latin typeface="Tahoma" pitchFamily="34" charset="0"/>
                  </a:rPr>
                  <a:t>把</a:t>
                </a:r>
                <a:r>
                  <a:rPr kumimoji="1" lang="zh-CN" altLang="en-US" b="1" dirty="0" smtClean="0">
                    <a:solidFill>
                      <a:srgbClr val="FF0000"/>
                    </a:solidFill>
                    <a:latin typeface="Tahoma" pitchFamily="34" charset="0"/>
                  </a:rPr>
                  <a:t>二</a:t>
                </a:r>
                <a14:m>
                  <m:oMath xmlns:m="http://schemas.openxmlformats.org/officeDocument/2006/math">
                    <m:r>
                      <a:rPr kumimoji="1" lang="zh-CN" altLang="en-US" b="1" i="1" dirty="0" smtClean="0">
                        <a:solidFill>
                          <a:srgbClr val="FF0000"/>
                        </a:solidFill>
                        <a:latin typeface="Cambria Math"/>
                      </a:rPr>
                      <m:t>元组</m:t>
                    </m:r>
                    <m:r>
                      <a:rPr kumimoji="1" lang="zh-CN" altLang="en-US" b="1" i="1" dirty="0" smtClean="0">
                        <a:solidFill>
                          <a:srgbClr val="FF0000"/>
                        </a:solidFill>
                        <a:latin typeface="Cambria Math"/>
                      </a:rPr>
                      <m:t> (</m:t>
                    </m:r>
                    <m:r>
                      <a:rPr kumimoji="1" lang="en-US" altLang="zh-CN" b="1" i="1" dirty="0" smtClean="0">
                        <a:solidFill>
                          <a:srgbClr val="FF0000"/>
                        </a:solidFill>
                        <a:latin typeface="Cambria Math"/>
                      </a:rPr>
                      <m:t>𝒄</m:t>
                    </m:r>
                    <m:r>
                      <a:rPr kumimoji="1" lang="en-US" altLang="zh-CN" b="1" i="1" baseline="-25000" dirty="0" smtClean="0">
                        <a:solidFill>
                          <a:srgbClr val="FF0000"/>
                        </a:solidFill>
                        <a:latin typeface="Cambria Math"/>
                      </a:rPr>
                      <m:t>𝟏</m:t>
                    </m:r>
                    <m:r>
                      <a:rPr kumimoji="1" lang="en-US" altLang="zh-CN" b="1" i="1" dirty="0" smtClean="0">
                        <a:solidFill>
                          <a:srgbClr val="FF0000"/>
                        </a:solidFill>
                        <a:latin typeface="Cambria Math"/>
                      </a:rPr>
                      <m:t> ,</m:t>
                    </m:r>
                    <m:r>
                      <a:rPr kumimoji="1" lang="en-US" altLang="zh-CN" b="1" i="1" dirty="0" smtClean="0">
                        <a:solidFill>
                          <a:srgbClr val="FF0000"/>
                        </a:solidFill>
                        <a:latin typeface="Cambria Math"/>
                      </a:rPr>
                      <m:t>𝒄</m:t>
                    </m:r>
                    <m:r>
                      <a:rPr kumimoji="1" lang="en-US" altLang="zh-CN" b="1" i="1" baseline="-25000" dirty="0" smtClean="0">
                        <a:solidFill>
                          <a:srgbClr val="FF0000"/>
                        </a:solidFill>
                        <a:latin typeface="Cambria Math"/>
                      </a:rPr>
                      <m:t>𝟐</m:t>
                    </m:r>
                    <m:r>
                      <a:rPr kumimoji="1" lang="en-US" altLang="zh-CN" b="1" i="1" dirty="0" smtClean="0">
                        <a:solidFill>
                          <a:srgbClr val="FF0000"/>
                        </a:solidFill>
                        <a:latin typeface="Cambria Math"/>
                      </a:rPr>
                      <m:t>) </m:t>
                    </m:r>
                  </m:oMath>
                </a14:m>
                <a:r>
                  <a:rPr kumimoji="1" lang="zh-CN" altLang="en-US" dirty="0" smtClean="0">
                    <a:solidFill>
                      <a:srgbClr val="000000"/>
                    </a:solidFill>
                    <a:latin typeface="Tahoma" pitchFamily="34" charset="0"/>
                  </a:rPr>
                  <a:t>作为密文传送给用户</a:t>
                </a:r>
                <a:r>
                  <a:rPr kumimoji="1" lang="en-US" altLang="zh-CN" dirty="0" smtClean="0">
                    <a:solidFill>
                      <a:srgbClr val="000000"/>
                    </a:solidFill>
                    <a:latin typeface="Tahoma" pitchFamily="34" charset="0"/>
                  </a:rPr>
                  <a:t>B</a:t>
                </a:r>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16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08F1D61-EE8A-4563-8A25-1162427483C0}"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52</a:t>
            </a:fld>
            <a:endParaRPr lang="en-US" altLang="zh-C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514350" indent="-514350">
                  <a:buFont typeface="+mj-lt"/>
                  <a:buAutoNum type="arabicPeriod" startAt="3"/>
                </a:pPr>
                <a:r>
                  <a:rPr lang="zh-CN" altLang="en-US" b="1" dirty="0" smtClean="0">
                    <a:solidFill>
                      <a:srgbClr val="FF00FF"/>
                    </a:solidFill>
                    <a:latin typeface="Tahoma" pitchFamily="34" charset="0"/>
                  </a:rPr>
                  <a:t>解密：</a:t>
                </a:r>
              </a:p>
              <a:p>
                <a:pPr>
                  <a:buFontTx/>
                  <a:buNone/>
                </a:pPr>
                <a:r>
                  <a:rPr kumimoji="1" lang="zh-CN" altLang="en-US" dirty="0" smtClean="0">
                    <a:solidFill>
                      <a:srgbClr val="000000"/>
                    </a:solidFill>
                    <a:latin typeface="Tahoma" pitchFamily="34" charset="0"/>
                  </a:rPr>
                  <a:t>  用户</a:t>
                </a:r>
                <a:r>
                  <a:rPr kumimoji="1" lang="en-US" altLang="zh-CN" dirty="0" smtClean="0">
                    <a:solidFill>
                      <a:srgbClr val="000000"/>
                    </a:solidFill>
                    <a:latin typeface="Tahoma" pitchFamily="34" charset="0"/>
                  </a:rPr>
                  <a:t>B</a:t>
                </a:r>
                <a:r>
                  <a:rPr kumimoji="1" lang="zh-CN" altLang="en-US" dirty="0" smtClean="0">
                    <a:solidFill>
                      <a:srgbClr val="000000"/>
                    </a:solidFill>
                    <a:latin typeface="Tahoma" pitchFamily="34" charset="0"/>
                  </a:rPr>
                  <a:t>接收到密文二元组</a:t>
                </a:r>
                <a14:m>
                  <m:oMath xmlns:m="http://schemas.openxmlformats.org/officeDocument/2006/math">
                    <m:r>
                      <a:rPr kumimoji="1" lang="zh-CN" altLang="en-US" i="1" dirty="0" smtClean="0">
                        <a:solidFill>
                          <a:srgbClr val="000000"/>
                        </a:solidFill>
                        <a:latin typeface="Cambria Math"/>
                      </a:rPr>
                      <m:t>(</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1</m:t>
                    </m:r>
                    <m:r>
                      <a:rPr kumimoji="1" lang="en-US" altLang="zh-CN" i="1" dirty="0" smtClean="0">
                        <a:latin typeface="Cambria Math"/>
                      </a:rPr>
                      <m:t>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2</m:t>
                    </m:r>
                    <m:r>
                      <a:rPr kumimoji="1" lang="en-US" altLang="zh-CN" i="1" dirty="0" smtClean="0">
                        <a:solidFill>
                          <a:srgbClr val="000000"/>
                        </a:solidFill>
                        <a:latin typeface="Cambria Math"/>
                      </a:rPr>
                      <m:t>)</m:t>
                    </m:r>
                  </m:oMath>
                </a14:m>
                <a:r>
                  <a:rPr kumimoji="1" lang="zh-CN" altLang="en-US" dirty="0" smtClean="0">
                    <a:solidFill>
                      <a:srgbClr val="000000"/>
                    </a:solidFill>
                    <a:latin typeface="Tahoma" pitchFamily="34" charset="0"/>
                  </a:rPr>
                  <a:t>后，做解密计算：</a:t>
                </a:r>
                <a:endParaRPr kumimoji="1" lang="en-US" altLang="zh-CN" dirty="0" smtClean="0">
                  <a:solidFill>
                    <a:srgbClr val="000000"/>
                  </a:solidFill>
                  <a:latin typeface="Tahoma" pitchFamily="34" charset="0"/>
                </a:endParaRPr>
              </a:p>
              <a:p>
                <a:pPr>
                  <a:buFontTx/>
                  <a:buNone/>
                </a:pPr>
                <a14:m>
                  <m:oMathPara xmlns:m="http://schemas.openxmlformats.org/officeDocument/2006/math">
                    <m:oMathParaPr>
                      <m:jc m:val="centerGroup"/>
                    </m:oMathParaPr>
                    <m:oMath xmlns:m="http://schemas.openxmlformats.org/officeDocument/2006/math">
                      <m:r>
                        <a:rPr kumimoji="1" lang="en-US" altLang="zh-CN" sz="3600" b="1" i="1" smtClean="0">
                          <a:solidFill>
                            <a:srgbClr val="FF0000"/>
                          </a:solidFill>
                          <a:latin typeface="Cambria Math"/>
                        </a:rPr>
                        <m:t>𝒎</m:t>
                      </m:r>
                      <m:r>
                        <a:rPr kumimoji="1" lang="en-US" altLang="zh-CN" sz="3600" b="1" i="1" smtClean="0">
                          <a:solidFill>
                            <a:srgbClr val="FF0000"/>
                          </a:solidFill>
                          <a:latin typeface="Cambria Math"/>
                        </a:rPr>
                        <m:t>=</m:t>
                      </m:r>
                      <m:sSub>
                        <m:sSubPr>
                          <m:ctrlPr>
                            <a:rPr kumimoji="1" lang="en-US" altLang="zh-CN" sz="3600" b="1" i="1" smtClean="0">
                              <a:solidFill>
                                <a:srgbClr val="FF0000"/>
                              </a:solidFill>
                              <a:latin typeface="Cambria Math" panose="02040503050406030204" pitchFamily="18" charset="0"/>
                            </a:rPr>
                          </m:ctrlPr>
                        </m:sSubPr>
                        <m:e>
                          <m:r>
                            <a:rPr kumimoji="1" lang="en-US" altLang="zh-CN" sz="3600" b="1" i="1" smtClean="0">
                              <a:solidFill>
                                <a:srgbClr val="FF0000"/>
                              </a:solidFill>
                              <a:latin typeface="Cambria Math"/>
                            </a:rPr>
                            <m:t>𝒄</m:t>
                          </m:r>
                        </m:e>
                        <m:sub>
                          <m:r>
                            <a:rPr kumimoji="1" lang="en-US" altLang="zh-CN" sz="3600" b="1" i="1" smtClean="0">
                              <a:solidFill>
                                <a:srgbClr val="FF0000"/>
                              </a:solidFill>
                              <a:latin typeface="Cambria Math"/>
                            </a:rPr>
                            <m:t>𝟐</m:t>
                          </m:r>
                        </m:sub>
                      </m:sSub>
                      <m:r>
                        <a:rPr kumimoji="1" lang="en-US" altLang="zh-CN" sz="3600" b="1" i="1">
                          <a:solidFill>
                            <a:srgbClr val="FF0000"/>
                          </a:solidFill>
                          <a:latin typeface="Cambria Math"/>
                          <a:ea typeface="Cambria Math"/>
                        </a:rPr>
                        <m:t>∙</m:t>
                      </m:r>
                      <m:sSup>
                        <m:sSupPr>
                          <m:ctrlPr>
                            <a:rPr kumimoji="1" lang="en-US" altLang="zh-CN" sz="3600" b="1" i="1" smtClean="0">
                              <a:solidFill>
                                <a:srgbClr val="FF0000"/>
                              </a:solidFill>
                              <a:latin typeface="Cambria Math" panose="02040503050406030204" pitchFamily="18" charset="0"/>
                              <a:ea typeface="Cambria Math"/>
                            </a:rPr>
                          </m:ctrlPr>
                        </m:sSupPr>
                        <m:e>
                          <m:d>
                            <m:dPr>
                              <m:ctrlPr>
                                <a:rPr kumimoji="1" lang="en-US" altLang="zh-CN" sz="3600" b="1" i="1" smtClean="0">
                                  <a:solidFill>
                                    <a:srgbClr val="FF0000"/>
                                  </a:solidFill>
                                  <a:latin typeface="Cambria Math" panose="02040503050406030204" pitchFamily="18" charset="0"/>
                                  <a:ea typeface="Cambria Math"/>
                                </a:rPr>
                              </m:ctrlPr>
                            </m:dPr>
                            <m:e>
                              <m:sSubSup>
                                <m:sSubSupPr>
                                  <m:ctrlPr>
                                    <a:rPr kumimoji="1" lang="en-US" altLang="zh-CN" sz="3600" b="1" i="1" smtClean="0">
                                      <a:solidFill>
                                        <a:srgbClr val="FF0000"/>
                                      </a:solidFill>
                                      <a:latin typeface="Cambria Math" panose="02040503050406030204" pitchFamily="18" charset="0"/>
                                      <a:ea typeface="Cambria Math"/>
                                    </a:rPr>
                                  </m:ctrlPr>
                                </m:sSubSupPr>
                                <m:e>
                                  <m:sSub>
                                    <m:sSubPr>
                                      <m:ctrlPr>
                                        <a:rPr kumimoji="1" lang="en-US" altLang="zh-CN" sz="3600" b="1" i="1" smtClean="0">
                                          <a:solidFill>
                                            <a:srgbClr val="FF0000"/>
                                          </a:solidFill>
                                          <a:latin typeface="Cambria Math" panose="02040503050406030204" pitchFamily="18" charset="0"/>
                                          <a:ea typeface="Cambria Math"/>
                                        </a:rPr>
                                      </m:ctrlPr>
                                    </m:sSubPr>
                                    <m:e>
                                      <m:r>
                                        <a:rPr kumimoji="1" lang="en-US" altLang="zh-CN" sz="3600" b="1" i="1" smtClean="0">
                                          <a:solidFill>
                                            <a:srgbClr val="FF0000"/>
                                          </a:solidFill>
                                          <a:latin typeface="Cambria Math"/>
                                          <a:ea typeface="Cambria Math"/>
                                        </a:rPr>
                                        <m:t>𝒄</m:t>
                                      </m:r>
                                    </m:e>
                                    <m:sub>
                                      <m:r>
                                        <a:rPr kumimoji="1" lang="en-US" altLang="zh-CN" sz="3600" b="1" i="1" smtClean="0">
                                          <a:solidFill>
                                            <a:srgbClr val="FF0000"/>
                                          </a:solidFill>
                                          <a:latin typeface="Cambria Math"/>
                                          <a:ea typeface="Cambria Math"/>
                                        </a:rPr>
                                        <m:t>𝟏</m:t>
                                      </m:r>
                                    </m:sub>
                                  </m:sSub>
                                </m:e>
                                <m:sub/>
                                <m:sup>
                                  <m:r>
                                    <a:rPr lang="en-US" altLang="zh-CN" sz="3600" b="1" i="1" smtClean="0">
                                      <a:solidFill>
                                        <a:srgbClr val="FF0000"/>
                                      </a:solidFill>
                                      <a:latin typeface="Cambria Math"/>
                                    </a:rPr>
                                    <m:t>𝒙</m:t>
                                  </m:r>
                                </m:sup>
                              </m:sSubSup>
                            </m:e>
                          </m:d>
                        </m:e>
                        <m:sup>
                          <m:r>
                            <a:rPr kumimoji="1" lang="en-US" altLang="zh-CN" sz="3600" b="1" i="1" smtClean="0">
                              <a:solidFill>
                                <a:srgbClr val="FF0000"/>
                              </a:solidFill>
                              <a:latin typeface="Cambria Math"/>
                              <a:ea typeface="Cambria Math"/>
                            </a:rPr>
                            <m:t>−</m:t>
                          </m:r>
                          <m:r>
                            <a:rPr kumimoji="1" lang="en-US" altLang="zh-CN" sz="3600" b="1" i="1" smtClean="0">
                              <a:solidFill>
                                <a:srgbClr val="FF0000"/>
                              </a:solidFill>
                              <a:latin typeface="Cambria Math"/>
                              <a:ea typeface="Cambria Math"/>
                            </a:rPr>
                            <m:t>𝟏</m:t>
                          </m:r>
                        </m:sup>
                      </m:sSup>
                      <m:r>
                        <a:rPr kumimoji="1" lang="en-US" altLang="zh-CN" sz="3600" b="1" i="1" smtClean="0">
                          <a:solidFill>
                            <a:srgbClr val="FF0000"/>
                          </a:solidFill>
                          <a:latin typeface="Cambria Math"/>
                          <a:ea typeface="Cambria Math"/>
                        </a:rPr>
                        <m:t>      </m:t>
                      </m:r>
                      <m:r>
                        <a:rPr kumimoji="1" lang="en-US" altLang="zh-CN" sz="3600" b="1" i="1" smtClean="0">
                          <a:solidFill>
                            <a:srgbClr val="FF0000"/>
                          </a:solidFill>
                          <a:latin typeface="Cambria Math"/>
                          <a:ea typeface="Cambria Math"/>
                        </a:rPr>
                        <m:t>𝒎𝒐𝒅</m:t>
                      </m:r>
                      <m:r>
                        <a:rPr kumimoji="1" lang="en-US" altLang="zh-CN" sz="3600" b="1" i="1" smtClean="0">
                          <a:solidFill>
                            <a:srgbClr val="FF0000"/>
                          </a:solidFill>
                          <a:latin typeface="Cambria Math"/>
                          <a:ea typeface="Cambria Math"/>
                        </a:rPr>
                        <m:t>  </m:t>
                      </m:r>
                      <m:r>
                        <a:rPr kumimoji="1" lang="en-US" altLang="zh-CN" sz="3600" b="1" i="1" smtClean="0">
                          <a:solidFill>
                            <a:srgbClr val="FF0000"/>
                          </a:solidFill>
                          <a:latin typeface="Cambria Math"/>
                          <a:ea typeface="Cambria Math"/>
                        </a:rPr>
                        <m:t>𝒑</m:t>
                      </m:r>
                    </m:oMath>
                  </m:oMathPara>
                </a14:m>
                <a:endParaRPr kumimoji="1" lang="en-US" altLang="zh-CN" dirty="0" smtClean="0">
                  <a:solidFill>
                    <a:srgbClr val="000000"/>
                  </a:solidFill>
                  <a:latin typeface="Tahoma" pitchFamily="34" charset="0"/>
                </a:endParaRPr>
              </a:p>
              <a:p>
                <a:pPr>
                  <a:buFontTx/>
                  <a:buNone/>
                </a:pPr>
                <a:endParaRPr kumimoji="1" lang="en-US" altLang="zh-CN" sz="1200" dirty="0" smtClean="0">
                  <a:solidFill>
                    <a:srgbClr val="000000"/>
                  </a:solidFill>
                  <a:latin typeface="Tahoma" pitchFamily="34" charset="0"/>
                </a:endParaRPr>
              </a:p>
              <a:p>
                <a:pPr>
                  <a:buFontTx/>
                  <a:buNone/>
                </a:pPr>
                <a:r>
                  <a:rPr kumimoji="1" lang="zh-CN" altLang="en-US" b="1" dirty="0" smtClean="0">
                    <a:solidFill>
                      <a:srgbClr val="FF00FF"/>
                    </a:solidFill>
                    <a:latin typeface="Tahoma" pitchFamily="34" charset="0"/>
                  </a:rPr>
                  <a:t>算法的正确性</a:t>
                </a:r>
                <a:r>
                  <a:rPr kumimoji="1" lang="zh-CN" altLang="en-US" dirty="0" smtClean="0">
                    <a:solidFill>
                      <a:srgbClr val="000000"/>
                    </a:solidFill>
                    <a:latin typeface="Tahoma" pitchFamily="34" charset="0"/>
                  </a:rPr>
                  <a:t>：</a:t>
                </a:r>
                <a:endParaRPr lang="zh-CN" altLang="en-US" dirty="0" smtClean="0">
                  <a:solidFill>
                    <a:schemeClr val="accent2"/>
                  </a:solidFill>
                  <a:latin typeface="Tahoma" pitchFamily="34" charset="0"/>
                </a:endParaRPr>
              </a:p>
              <a:p>
                <a:endParaRPr lang="zh-CN" altLang="en-US" dirty="0" smtClean="0">
                  <a:solidFill>
                    <a:schemeClr val="accent2"/>
                  </a:solidFill>
                  <a:latin typeface="Tahoma" pitchFamily="34" charset="0"/>
                </a:endParaRPr>
              </a:p>
              <a:p>
                <a:endParaRPr lang="zh-CN" altLang="en-US" dirty="0" smtClean="0">
                  <a:solidFill>
                    <a:schemeClr val="accent2"/>
                  </a:solidFill>
                  <a:latin typeface="Tahoma" pitchFamily="34" charset="0"/>
                </a:endParaRPr>
              </a:p>
              <a:p>
                <a:endParaRPr lang="zh-CN" altLang="en-US" dirty="0" smtClean="0">
                  <a:solidFill>
                    <a:schemeClr val="accent2"/>
                  </a:solidFill>
                  <a:latin typeface="Tahoma"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481" t="-16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8245CC1-8C2C-41FA-B6BE-80F68BE333E1}"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53</a:t>
            </a:fld>
            <a:endParaRPr lang="en-US" altLang="zh-CN" dirty="0"/>
          </a:p>
        </p:txBody>
      </p:sp>
      <p:graphicFrame>
        <p:nvGraphicFramePr>
          <p:cNvPr id="8" name="对象 7"/>
          <p:cNvGraphicFramePr>
            <a:graphicFrameLocks noChangeAspect="1"/>
          </p:cNvGraphicFramePr>
          <p:nvPr>
            <p:extLst>
              <p:ext uri="{D42A27DB-BD31-4B8C-83A1-F6EECF244321}">
                <p14:modId xmlns:p14="http://schemas.microsoft.com/office/powerpoint/2010/main" val="2245847597"/>
              </p:ext>
            </p:extLst>
          </p:nvPr>
        </p:nvGraphicFramePr>
        <p:xfrm>
          <a:off x="2057400" y="4572000"/>
          <a:ext cx="5070021" cy="1371600"/>
        </p:xfrm>
        <a:graphic>
          <a:graphicData uri="http://schemas.openxmlformats.org/presentationml/2006/ole">
            <mc:AlternateContent xmlns:mc="http://schemas.openxmlformats.org/markup-compatibility/2006">
              <mc:Choice xmlns:v="urn:schemas-microsoft-com:vml" Requires="v">
                <p:oleObj spid="_x0000_s26930" name="Equation" r:id="rId4" imgW="2628900" imgH="711200" progId="Equation.DSMT4">
                  <p:embed/>
                </p:oleObj>
              </mc:Choice>
              <mc:Fallback>
                <p:oleObj name="Equation" r:id="rId4" imgW="2628900" imgH="711200" progId="Equation.DSMT4">
                  <p:embed/>
                  <p:pic>
                    <p:nvPicPr>
                      <p:cNvPr id="0" name="Picture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572000"/>
                        <a:ext cx="5070021"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dirty="0" err="1" smtClean="0">
                    <a:solidFill>
                      <a:srgbClr val="FF0000"/>
                    </a:solidFill>
                    <a:latin typeface="Tahoma" pitchFamily="34" charset="0"/>
                  </a:rPr>
                  <a:t>ElGamal</a:t>
                </a:r>
                <a:r>
                  <a:rPr lang="zh-CN" altLang="en-US" dirty="0" smtClean="0">
                    <a:solidFill>
                      <a:srgbClr val="FF0000"/>
                    </a:solidFill>
                    <a:latin typeface="Tahoma" pitchFamily="34" charset="0"/>
                  </a:rPr>
                  <a:t>算法特点</a:t>
                </a:r>
                <a:r>
                  <a:rPr lang="zh-CN" altLang="en-US" dirty="0" smtClean="0">
                    <a:solidFill>
                      <a:srgbClr val="FF0000"/>
                    </a:solidFill>
                    <a:latin typeface="Tahoma" pitchFamily="34" charset="0"/>
                    <a:sym typeface="Wingdings" pitchFamily="2" charset="2"/>
                  </a:rPr>
                  <a:t>：</a:t>
                </a:r>
              </a:p>
              <a:p>
                <a:pPr marL="514350" indent="-514350" eaLnBrk="1" hangingPunct="1">
                  <a:lnSpc>
                    <a:spcPct val="125000"/>
                  </a:lnSpc>
                  <a:spcBef>
                    <a:spcPct val="30000"/>
                  </a:spcBef>
                  <a:buFont typeface="+mj-lt"/>
                  <a:buAutoNum type="arabicPeriod"/>
                </a:pPr>
                <a:r>
                  <a:rPr kumimoji="1" lang="zh-CN" altLang="en-US" b="1" dirty="0" smtClean="0">
                    <a:solidFill>
                      <a:srgbClr val="FF00FF"/>
                    </a:solidFill>
                    <a:latin typeface="Tahoma" pitchFamily="34" charset="0"/>
                  </a:rPr>
                  <a:t>非确定性：</a:t>
                </a:r>
                <a:r>
                  <a:rPr kumimoji="1" lang="zh-CN" altLang="en-US" dirty="0" smtClean="0">
                    <a:solidFill>
                      <a:srgbClr val="000000"/>
                    </a:solidFill>
                    <a:latin typeface="Tahoma" pitchFamily="34" charset="0"/>
                  </a:rPr>
                  <a:t>由于密文依赖于加密过程中用户</a:t>
                </a:r>
                <a:r>
                  <a:rPr kumimoji="1" lang="en-US" altLang="zh-CN" dirty="0" smtClean="0">
                    <a:solidFill>
                      <a:srgbClr val="000000"/>
                    </a:solidFill>
                    <a:latin typeface="Tahoma" pitchFamily="34" charset="0"/>
                  </a:rPr>
                  <a:t>A</a:t>
                </a:r>
                <a:r>
                  <a:rPr kumimoji="1" lang="zh-CN" altLang="en-US" dirty="0" smtClean="0">
                    <a:solidFill>
                      <a:srgbClr val="000000"/>
                    </a:solidFill>
                    <a:latin typeface="Tahoma" pitchFamily="34" charset="0"/>
                  </a:rPr>
                  <a:t>选择的</a:t>
                </a:r>
                <a:r>
                  <a:rPr kumimoji="1" lang="zh-CN" altLang="en-US" dirty="0" smtClean="0">
                    <a:solidFill>
                      <a:srgbClr val="FF3300"/>
                    </a:solidFill>
                    <a:latin typeface="Tahoma" pitchFamily="34" charset="0"/>
                  </a:rPr>
                  <a:t>随机数</a:t>
                </a:r>
                <a14:m>
                  <m:oMath xmlns:m="http://schemas.openxmlformats.org/officeDocument/2006/math">
                    <m:r>
                      <a:rPr kumimoji="1" lang="en-US" altLang="zh-CN" i="1" dirty="0" smtClean="0">
                        <a:solidFill>
                          <a:srgbClr val="FF3300"/>
                        </a:solidFill>
                        <a:latin typeface="Cambria Math"/>
                      </a:rPr>
                      <m:t>𝑟</m:t>
                    </m:r>
                  </m:oMath>
                </a14:m>
                <a:r>
                  <a:rPr kumimoji="1" lang="en-US" altLang="zh-CN" dirty="0" smtClean="0">
                    <a:solidFill>
                      <a:srgbClr val="000000"/>
                    </a:solidFill>
                    <a:latin typeface="Tahoma" pitchFamily="34" charset="0"/>
                  </a:rPr>
                  <a:t> ，</a:t>
                </a:r>
                <a:r>
                  <a:rPr kumimoji="1" lang="zh-CN" altLang="en-US" dirty="0" smtClean="0">
                    <a:solidFill>
                      <a:srgbClr val="000000"/>
                    </a:solidFill>
                    <a:latin typeface="Tahoma" pitchFamily="34" charset="0"/>
                  </a:rPr>
                  <a:t>所以</a:t>
                </a:r>
                <a:r>
                  <a:rPr kumimoji="1" lang="zh-CN" altLang="en-US" dirty="0" smtClean="0">
                    <a:solidFill>
                      <a:srgbClr val="CC3300"/>
                    </a:solidFill>
                    <a:latin typeface="Tahoma" pitchFamily="34" charset="0"/>
                  </a:rPr>
                  <a:t>加密相同的明文可能会产生不同的密文</a:t>
                </a:r>
                <a:r>
                  <a:rPr kumimoji="1" lang="en-US" altLang="zh-CN" dirty="0" smtClean="0">
                    <a:solidFill>
                      <a:srgbClr val="CC3300"/>
                    </a:solidFill>
                    <a:latin typeface="Tahoma" pitchFamily="34" charset="0"/>
                  </a:rPr>
                  <a:t>—</a:t>
                </a:r>
                <a:r>
                  <a:rPr kumimoji="1" lang="zh-CN" altLang="en-US" dirty="0" smtClean="0">
                    <a:solidFill>
                      <a:srgbClr val="FF00FF"/>
                    </a:solidFill>
                    <a:latin typeface="Tahoma" pitchFamily="34" charset="0"/>
                  </a:rPr>
                  <a:t>概率加密</a:t>
                </a:r>
                <a:endParaRPr kumimoji="1" lang="en-US" altLang="zh-CN" dirty="0" smtClean="0">
                  <a:solidFill>
                    <a:srgbClr val="FF00FF"/>
                  </a:solidFill>
                  <a:latin typeface="Tahoma" pitchFamily="34" charset="0"/>
                </a:endParaRPr>
              </a:p>
              <a:p>
                <a:pPr marL="514350" indent="-514350" eaLnBrk="1" hangingPunct="1">
                  <a:lnSpc>
                    <a:spcPct val="125000"/>
                  </a:lnSpc>
                  <a:spcBef>
                    <a:spcPct val="30000"/>
                  </a:spcBef>
                  <a:buFont typeface="+mj-lt"/>
                  <a:buAutoNum type="arabicPeriod"/>
                </a:pPr>
                <a:endParaRPr kumimoji="1" lang="zh-CN" altLang="en-US" dirty="0" smtClean="0">
                  <a:solidFill>
                    <a:srgbClr val="FF00FF"/>
                  </a:solidFill>
                  <a:latin typeface="Tahoma" pitchFamily="34" charset="0"/>
                </a:endParaRPr>
              </a:p>
              <a:p>
                <a:pPr marL="514350" indent="-514350" eaLnBrk="1" hangingPunct="1">
                  <a:lnSpc>
                    <a:spcPct val="130000"/>
                  </a:lnSpc>
                  <a:spcBef>
                    <a:spcPct val="30000"/>
                  </a:spcBef>
                  <a:buFont typeface="+mj-lt"/>
                  <a:buAutoNum type="arabicPeriod"/>
                </a:pPr>
                <a:r>
                  <a:rPr kumimoji="1" lang="zh-CN" altLang="en-US" b="1" dirty="0" smtClean="0">
                    <a:solidFill>
                      <a:srgbClr val="FF00FF"/>
                    </a:solidFill>
                    <a:latin typeface="Tahoma" pitchFamily="34" charset="0"/>
                  </a:rPr>
                  <a:t>密文空间大于明文空间：</a:t>
                </a:r>
                <a:r>
                  <a:rPr kumimoji="1" lang="zh-CN" altLang="en-US" dirty="0" smtClean="0">
                    <a:solidFill>
                      <a:srgbClr val="000000"/>
                    </a:solidFill>
                    <a:latin typeface="Tahoma" pitchFamily="34" charset="0"/>
                  </a:rPr>
                  <a:t>明文空间为</a:t>
                </a:r>
                <a14:m>
                  <m:oMath xmlns:m="http://schemas.openxmlformats.org/officeDocument/2006/math">
                    <m:sSup>
                      <m:sSupPr>
                        <m:ctrlPr>
                          <a:rPr lang="en-US" altLang="zh-CN" i="1" dirty="0">
                            <a:solidFill>
                              <a:schemeClr val="accent5">
                                <a:lumMod val="10000"/>
                              </a:schemeClr>
                            </a:solidFill>
                            <a:latin typeface="Cambria Math" panose="02040503050406030204" pitchFamily="18" charset="0"/>
                          </a:rPr>
                        </m:ctrlPr>
                      </m:sSupPr>
                      <m:e>
                        <m:sSub>
                          <m:sSubPr>
                            <m:ctrlPr>
                              <a:rPr lang="en-US" altLang="zh-CN" i="1" dirty="0">
                                <a:solidFill>
                                  <a:schemeClr val="accent5">
                                    <a:lumMod val="10000"/>
                                  </a:schemeClr>
                                </a:solidFill>
                                <a:latin typeface="Cambria Math" panose="02040503050406030204" pitchFamily="18" charset="0"/>
                              </a:rPr>
                            </m:ctrlPr>
                          </m:sSubPr>
                          <m:e>
                            <m:r>
                              <a:rPr lang="en-US" altLang="zh-CN" i="1" dirty="0">
                                <a:solidFill>
                                  <a:schemeClr val="accent5">
                                    <a:lumMod val="10000"/>
                                  </a:schemeClr>
                                </a:solidFill>
                                <a:latin typeface="Cambria Math"/>
                              </a:rPr>
                              <m:t>𝑍</m:t>
                            </m:r>
                          </m:e>
                          <m:sub>
                            <m:r>
                              <a:rPr lang="en-US" altLang="zh-CN" i="1" dirty="0">
                                <a:solidFill>
                                  <a:schemeClr val="accent5">
                                    <a:lumMod val="10000"/>
                                  </a:schemeClr>
                                </a:solidFill>
                                <a:latin typeface="Cambria Math"/>
                              </a:rPr>
                              <m:t>𝑝</m:t>
                            </m:r>
                          </m:sub>
                        </m:sSub>
                      </m:e>
                      <m:sup>
                        <m:r>
                          <a:rPr lang="zh-CN" altLang="en-US" i="1" dirty="0">
                            <a:solidFill>
                              <a:schemeClr val="accent5">
                                <a:lumMod val="10000"/>
                              </a:schemeClr>
                            </a:solidFill>
                            <a:latin typeface="Cambria Math"/>
                          </a:rPr>
                          <m:t>∗</m:t>
                        </m:r>
                      </m:sup>
                    </m:sSup>
                  </m:oMath>
                </a14:m>
                <a:r>
                  <a:rPr kumimoji="1" lang="en-US" altLang="zh-CN" dirty="0" smtClean="0">
                    <a:solidFill>
                      <a:srgbClr val="000000"/>
                    </a:solidFill>
                    <a:latin typeface="Tahoma" pitchFamily="34" charset="0"/>
                  </a:rPr>
                  <a:t>，</a:t>
                </a:r>
                <a:r>
                  <a:rPr kumimoji="1" lang="zh-CN" altLang="en-US" dirty="0" smtClean="0">
                    <a:solidFill>
                      <a:srgbClr val="000000"/>
                    </a:solidFill>
                    <a:latin typeface="Tahoma" pitchFamily="34" charset="0"/>
                  </a:rPr>
                  <a:t>而密文空间为</a:t>
                </a:r>
                <a14:m>
                  <m:oMath xmlns:m="http://schemas.openxmlformats.org/officeDocument/2006/math">
                    <m:sSup>
                      <m:sSupPr>
                        <m:ctrlPr>
                          <a:rPr lang="en-US" altLang="zh-CN" i="1" dirty="0">
                            <a:solidFill>
                              <a:schemeClr val="accent5">
                                <a:lumMod val="10000"/>
                              </a:schemeClr>
                            </a:solidFill>
                            <a:latin typeface="Cambria Math" panose="02040503050406030204" pitchFamily="18" charset="0"/>
                          </a:rPr>
                        </m:ctrlPr>
                      </m:sSupPr>
                      <m:e>
                        <m:sSub>
                          <m:sSubPr>
                            <m:ctrlPr>
                              <a:rPr lang="en-US" altLang="zh-CN" i="1" dirty="0">
                                <a:solidFill>
                                  <a:schemeClr val="accent5">
                                    <a:lumMod val="10000"/>
                                  </a:schemeClr>
                                </a:solidFill>
                                <a:latin typeface="Cambria Math" panose="02040503050406030204" pitchFamily="18" charset="0"/>
                              </a:rPr>
                            </m:ctrlPr>
                          </m:sSubPr>
                          <m:e>
                            <m:r>
                              <a:rPr lang="en-US" altLang="zh-CN" i="1" dirty="0">
                                <a:solidFill>
                                  <a:schemeClr val="accent5">
                                    <a:lumMod val="10000"/>
                                  </a:schemeClr>
                                </a:solidFill>
                                <a:latin typeface="Cambria Math"/>
                              </a:rPr>
                              <m:t>𝑍</m:t>
                            </m:r>
                          </m:e>
                          <m:sub>
                            <m:r>
                              <a:rPr lang="en-US" altLang="zh-CN" i="1" dirty="0">
                                <a:solidFill>
                                  <a:schemeClr val="accent5">
                                    <a:lumMod val="10000"/>
                                  </a:schemeClr>
                                </a:solidFill>
                                <a:latin typeface="Cambria Math"/>
                              </a:rPr>
                              <m:t>𝑝</m:t>
                            </m:r>
                          </m:sub>
                        </m:sSub>
                      </m:e>
                      <m:sup>
                        <m:r>
                          <a:rPr lang="zh-CN" altLang="en-US" i="1" dirty="0">
                            <a:solidFill>
                              <a:schemeClr val="accent5">
                                <a:lumMod val="10000"/>
                              </a:schemeClr>
                            </a:solidFill>
                            <a:latin typeface="Cambria Math"/>
                          </a:rPr>
                          <m:t>∗</m:t>
                        </m:r>
                      </m:sup>
                    </m:sSup>
                    <m:r>
                      <a:rPr kumimoji="1" lang="en-US" altLang="zh-CN" i="1" dirty="0" smtClean="0">
                        <a:solidFill>
                          <a:srgbClr val="000000"/>
                        </a:solidFill>
                        <a:latin typeface="Cambria Math"/>
                      </a:rPr>
                      <m:t>×</m:t>
                    </m:r>
                    <m:sSup>
                      <m:sSupPr>
                        <m:ctrlPr>
                          <a:rPr lang="en-US" altLang="zh-CN" i="1" dirty="0">
                            <a:solidFill>
                              <a:schemeClr val="accent5">
                                <a:lumMod val="10000"/>
                              </a:schemeClr>
                            </a:solidFill>
                            <a:latin typeface="Cambria Math" panose="02040503050406030204" pitchFamily="18" charset="0"/>
                          </a:rPr>
                        </m:ctrlPr>
                      </m:sSupPr>
                      <m:e>
                        <m:sSub>
                          <m:sSubPr>
                            <m:ctrlPr>
                              <a:rPr lang="en-US" altLang="zh-CN" i="1" dirty="0">
                                <a:solidFill>
                                  <a:schemeClr val="accent5">
                                    <a:lumMod val="10000"/>
                                  </a:schemeClr>
                                </a:solidFill>
                                <a:latin typeface="Cambria Math" panose="02040503050406030204" pitchFamily="18" charset="0"/>
                              </a:rPr>
                            </m:ctrlPr>
                          </m:sSubPr>
                          <m:e>
                            <m:r>
                              <a:rPr lang="en-US" altLang="zh-CN" i="1" dirty="0">
                                <a:solidFill>
                                  <a:schemeClr val="accent5">
                                    <a:lumMod val="10000"/>
                                  </a:schemeClr>
                                </a:solidFill>
                                <a:latin typeface="Cambria Math"/>
                              </a:rPr>
                              <m:t>𝑍</m:t>
                            </m:r>
                          </m:e>
                          <m:sub>
                            <m:r>
                              <a:rPr lang="en-US" altLang="zh-CN" i="1" dirty="0">
                                <a:solidFill>
                                  <a:schemeClr val="accent5">
                                    <a:lumMod val="10000"/>
                                  </a:schemeClr>
                                </a:solidFill>
                                <a:latin typeface="Cambria Math"/>
                              </a:rPr>
                              <m:t>𝑝</m:t>
                            </m:r>
                          </m:sub>
                        </m:sSub>
                      </m:e>
                      <m:sup>
                        <m:r>
                          <a:rPr lang="zh-CN" altLang="en-US" i="1" dirty="0">
                            <a:solidFill>
                              <a:schemeClr val="accent5">
                                <a:lumMod val="10000"/>
                              </a:schemeClr>
                            </a:solidFill>
                            <a:latin typeface="Cambria Math"/>
                          </a:rPr>
                          <m:t>∗</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16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65B8346-9622-4477-B4C3-56F36DA7870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54</a:t>
            </a:fld>
            <a:endParaRPr lang="en-US" altLang="zh-C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solidFill>
                  <a:srgbClr val="000000"/>
                </a:solidFill>
                <a:latin typeface="Tahoma" pitchFamily="34" charset="0"/>
              </a:rPr>
              <a:t>ElGamal</a:t>
            </a:r>
            <a:r>
              <a:rPr kumimoji="1" lang="zh-CN" altLang="en-US" dirty="0" smtClean="0">
                <a:solidFill>
                  <a:srgbClr val="000000"/>
                </a:solidFill>
                <a:latin typeface="Tahoma" pitchFamily="34" charset="0"/>
              </a:rPr>
              <a:t>的安全性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r>
                  <a:rPr lang="zh-CN" altLang="en-US" dirty="0" smtClean="0">
                    <a:latin typeface="Tahoma" pitchFamily="34" charset="0"/>
                  </a:rPr>
                  <a:t>假设攻击者获得了消息</a:t>
                </a:r>
                <a14:m>
                  <m:oMath xmlns:m="http://schemas.openxmlformats.org/officeDocument/2006/math">
                    <m:r>
                      <a:rPr lang="en-US" altLang="zh-CN" i="1" dirty="0" smtClean="0">
                        <a:latin typeface="Cambria Math"/>
                      </a:rPr>
                      <m:t>𝑚</m:t>
                    </m:r>
                  </m:oMath>
                </a14:m>
                <a:r>
                  <a:rPr lang="zh-CN" altLang="en-US" dirty="0" smtClean="0">
                    <a:latin typeface="Tahoma" pitchFamily="34" charset="0"/>
                  </a:rPr>
                  <a:t>的密文</a:t>
                </a:r>
                <a14:m>
                  <m:oMath xmlns:m="http://schemas.openxmlformats.org/officeDocument/2006/math">
                    <m:r>
                      <a:rPr kumimoji="1" lang="zh-CN" altLang="en-US" i="1" dirty="0" smtClean="0">
                        <a:solidFill>
                          <a:srgbClr val="000000"/>
                        </a:solidFill>
                        <a:latin typeface="Cambria Math"/>
                      </a:rPr>
                      <m:t>(</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1</m:t>
                    </m:r>
                    <m:r>
                      <a:rPr kumimoji="1" lang="en-US" altLang="zh-CN" i="1" dirty="0" smtClean="0">
                        <a:latin typeface="Cambria Math"/>
                      </a:rPr>
                      <m:t>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2</m:t>
                    </m:r>
                    <m:r>
                      <a:rPr kumimoji="1" lang="en-US" altLang="zh-CN" i="1" dirty="0" smtClean="0">
                        <a:solidFill>
                          <a:srgbClr val="000000"/>
                        </a:solidFill>
                        <a:latin typeface="Cambria Math"/>
                      </a:rPr>
                      <m:t>), </m:t>
                    </m:r>
                  </m:oMath>
                </a14:m>
                <a:r>
                  <a:rPr kumimoji="1" lang="zh-CN" altLang="en-US" dirty="0" smtClean="0">
                    <a:solidFill>
                      <a:srgbClr val="000000"/>
                    </a:solidFill>
                    <a:latin typeface="Tahoma" pitchFamily="34" charset="0"/>
                  </a:rPr>
                  <a:t>攻击者随机选择</a:t>
                </a:r>
                <a14:m>
                  <m:oMath xmlns:m="http://schemas.openxmlformats.org/officeDocument/2006/math">
                    <m:r>
                      <a:rPr kumimoji="1" lang="en-US" altLang="zh-CN" i="1" dirty="0" smtClean="0">
                        <a:solidFill>
                          <a:srgbClr val="000000"/>
                        </a:solidFill>
                        <a:latin typeface="Cambria Math"/>
                      </a:rPr>
                      <m:t>𝑟</m:t>
                    </m:r>
                    <m:r>
                      <a:rPr kumimoji="1" lang="en-US" altLang="zh-CN" b="0" i="1" dirty="0" smtClean="0">
                        <a:solidFill>
                          <a:srgbClr val="000000"/>
                        </a:solidFill>
                        <a:latin typeface="Cambria Math"/>
                      </a:rPr>
                      <m:t>′</m:t>
                    </m:r>
                  </m:oMath>
                </a14:m>
                <a:r>
                  <a:rPr kumimoji="1" lang="zh-CN" altLang="en-US" dirty="0" smtClean="0">
                    <a:solidFill>
                      <a:srgbClr val="000000"/>
                    </a:solidFill>
                    <a:latin typeface="Tahoma" pitchFamily="34" charset="0"/>
                  </a:rPr>
                  <a:t>和消息</a:t>
                </a:r>
                <a14:m>
                  <m:oMath xmlns:m="http://schemas.openxmlformats.org/officeDocument/2006/math">
                    <m:r>
                      <a:rPr kumimoji="1" lang="en-US" altLang="zh-CN" i="1" dirty="0" smtClean="0">
                        <a:solidFill>
                          <a:srgbClr val="000000"/>
                        </a:solidFill>
                        <a:latin typeface="Cambria Math"/>
                      </a:rPr>
                      <m:t>𝑚</m:t>
                    </m:r>
                    <m:r>
                      <a:rPr kumimoji="1" lang="en-US" altLang="zh-CN" b="0" i="1" dirty="0" smtClean="0">
                        <a:solidFill>
                          <a:srgbClr val="000000"/>
                        </a:solidFill>
                        <a:latin typeface="Cambria Math"/>
                      </a:rPr>
                      <m:t>′</m:t>
                    </m:r>
                  </m:oMath>
                </a14:m>
                <a:r>
                  <a:rPr kumimoji="1" lang="en-US" altLang="zh-CN" dirty="0" smtClean="0">
                    <a:solidFill>
                      <a:srgbClr val="000000"/>
                    </a:solidFill>
                    <a:latin typeface="Tahoma" pitchFamily="34" charset="0"/>
                  </a:rPr>
                  <a:t>，</a:t>
                </a:r>
                <a:r>
                  <a:rPr kumimoji="1" lang="zh-CN" altLang="en-US" dirty="0" smtClean="0">
                    <a:solidFill>
                      <a:srgbClr val="000000"/>
                    </a:solidFill>
                    <a:latin typeface="Tahoma" pitchFamily="34" charset="0"/>
                  </a:rPr>
                  <a:t>并计算：</a:t>
                </a:r>
              </a:p>
              <a:p>
                <a:pPr>
                  <a:buFontTx/>
                  <a:buNone/>
                </a:pPr>
                <a:r>
                  <a:rPr kumimoji="1" lang="en-US" altLang="zh-CN" b="1" dirty="0" smtClean="0">
                    <a:solidFill>
                      <a:srgbClr val="FF00FF"/>
                    </a:solidFill>
                    <a:latin typeface="Tahoma" pitchFamily="34" charset="0"/>
                  </a:rPr>
                  <a:t>                    </a:t>
                </a:r>
                <a14:m>
                  <m:oMath xmlns:m="http://schemas.openxmlformats.org/officeDocument/2006/math">
                    <m:r>
                      <a:rPr kumimoji="1" lang="en-US" altLang="zh-CN" b="1" i="1" dirty="0" smtClean="0">
                        <a:solidFill>
                          <a:srgbClr val="FF00FF"/>
                        </a:solidFill>
                        <a:latin typeface="Cambria Math"/>
                      </a:rPr>
                      <m:t>𝒄</m:t>
                    </m:r>
                    <m:r>
                      <a:rPr kumimoji="1" lang="en-US" altLang="zh-CN" b="1" i="1" baseline="-25000" dirty="0" smtClean="0">
                        <a:solidFill>
                          <a:srgbClr val="FF00FF"/>
                        </a:solidFill>
                        <a:latin typeface="Cambria Math"/>
                      </a:rPr>
                      <m:t>𝟏</m:t>
                    </m:r>
                    <m:r>
                      <a:rPr kumimoji="1" lang="en-US" altLang="zh-CN" b="1" i="1" dirty="0" smtClean="0">
                        <a:solidFill>
                          <a:srgbClr val="FF00FF"/>
                        </a:solidFill>
                        <a:latin typeface="Cambria Math"/>
                      </a:rPr>
                      <m:t>′= (</m:t>
                    </m:r>
                    <m:r>
                      <a:rPr kumimoji="1" lang="en-US" altLang="zh-CN" b="1" i="1" dirty="0" smtClean="0">
                        <a:solidFill>
                          <a:srgbClr val="FF00FF"/>
                        </a:solidFill>
                        <a:latin typeface="Cambria Math"/>
                      </a:rPr>
                      <m:t>𝒄</m:t>
                    </m:r>
                    <m:r>
                      <a:rPr kumimoji="1" lang="en-US" altLang="zh-CN" b="1" i="1" baseline="-25000" dirty="0" smtClean="0">
                        <a:solidFill>
                          <a:srgbClr val="FF00FF"/>
                        </a:solidFill>
                        <a:latin typeface="Cambria Math"/>
                      </a:rPr>
                      <m:t>𝟏</m:t>
                    </m:r>
                    <m:r>
                      <a:rPr kumimoji="1" lang="en-US" altLang="zh-CN" b="1" i="1" dirty="0" smtClean="0">
                        <a:solidFill>
                          <a:srgbClr val="FF00FF"/>
                        </a:solidFill>
                        <a:latin typeface="Cambria Math"/>
                      </a:rPr>
                      <m:t> ∗ </m:t>
                    </m:r>
                    <m:r>
                      <a:rPr kumimoji="1" lang="en-US" altLang="zh-CN" b="1" i="1" dirty="0" err="1" smtClean="0">
                        <a:solidFill>
                          <a:srgbClr val="FF00FF"/>
                        </a:solidFill>
                        <a:latin typeface="Cambria Math"/>
                        <a:sym typeface="Symbol" pitchFamily="18" charset="2"/>
                      </a:rPr>
                      <m:t>𝒈</m:t>
                    </m:r>
                    <m:r>
                      <a:rPr kumimoji="1" lang="en-US" altLang="zh-CN" b="1" i="1" baseline="30000" dirty="0" err="1" smtClean="0">
                        <a:solidFill>
                          <a:srgbClr val="FF00FF"/>
                        </a:solidFill>
                        <a:latin typeface="Cambria Math"/>
                      </a:rPr>
                      <m:t>𝒓</m:t>
                    </m:r>
                    <m:r>
                      <a:rPr kumimoji="1" lang="en-US" altLang="zh-CN" b="1" i="1" baseline="30000" dirty="0" smtClean="0">
                        <a:solidFill>
                          <a:srgbClr val="FF00FF"/>
                        </a:solidFill>
                        <a:latin typeface="Cambria Math"/>
                      </a:rPr>
                      <m:t>′ </m:t>
                    </m:r>
                    <m:r>
                      <a:rPr kumimoji="1" lang="en-US" altLang="zh-CN" b="1" i="1" dirty="0" smtClean="0">
                        <a:solidFill>
                          <a:srgbClr val="FF00FF"/>
                        </a:solidFill>
                        <a:latin typeface="Cambria Math"/>
                        <a:sym typeface="Symbol" pitchFamily="18" charset="2"/>
                      </a:rPr>
                      <m:t>)</m:t>
                    </m:r>
                    <m:r>
                      <a:rPr kumimoji="1" lang="en-US" altLang="zh-CN" b="1" i="1" dirty="0" smtClean="0">
                        <a:solidFill>
                          <a:srgbClr val="FF00FF"/>
                        </a:solidFill>
                        <a:latin typeface="Cambria Math"/>
                        <a:sym typeface="Symbol" pitchFamily="18" charset="2"/>
                      </a:rPr>
                      <m:t>𝒎𝒐𝒅</m:t>
                    </m:r>
                    <m:r>
                      <a:rPr kumimoji="1" lang="en-US" altLang="zh-CN" b="1" i="1" dirty="0" smtClean="0">
                        <a:solidFill>
                          <a:srgbClr val="FF00FF"/>
                        </a:solidFill>
                        <a:latin typeface="Cambria Math"/>
                        <a:sym typeface="Symbol" pitchFamily="18" charset="2"/>
                      </a:rPr>
                      <m:t>  </m:t>
                    </m:r>
                    <m:r>
                      <a:rPr kumimoji="1" lang="en-US" altLang="zh-CN" b="1" i="1" dirty="0" smtClean="0">
                        <a:solidFill>
                          <a:srgbClr val="FF00FF"/>
                        </a:solidFill>
                        <a:latin typeface="Cambria Math"/>
                        <a:sym typeface="Symbol" pitchFamily="18" charset="2"/>
                      </a:rPr>
                      <m:t>𝒑</m:t>
                    </m:r>
                    <m:r>
                      <a:rPr kumimoji="1" lang="en-US" altLang="zh-CN" b="1" i="1" baseline="30000" dirty="0" smtClean="0">
                        <a:solidFill>
                          <a:srgbClr val="FF00FF"/>
                        </a:solidFill>
                        <a:latin typeface="Cambria Math"/>
                      </a:rPr>
                      <m:t> </m:t>
                    </m:r>
                  </m:oMath>
                </a14:m>
                <a:endParaRPr kumimoji="1" lang="en-US" altLang="zh-CN" b="1" dirty="0" smtClean="0">
                  <a:solidFill>
                    <a:srgbClr val="FF00FF"/>
                  </a:solidFill>
                  <a:latin typeface="Tahoma" pitchFamily="34" charset="0"/>
                </a:endParaRPr>
              </a:p>
              <a:p>
                <a:pPr>
                  <a:buFontTx/>
                  <a:buNone/>
                </a:pPr>
                <a14:m>
                  <m:oMathPara xmlns:m="http://schemas.openxmlformats.org/officeDocument/2006/math">
                    <m:oMathParaPr>
                      <m:jc m:val="centerGroup"/>
                    </m:oMathParaPr>
                    <m:oMath xmlns:m="http://schemas.openxmlformats.org/officeDocument/2006/math">
                      <m:r>
                        <a:rPr kumimoji="1" lang="en-US" altLang="zh-CN" b="1" i="1" dirty="0" smtClean="0">
                          <a:solidFill>
                            <a:srgbClr val="FF00FF"/>
                          </a:solidFill>
                          <a:latin typeface="Cambria Math"/>
                        </a:rPr>
                        <m:t>      </m:t>
                      </m:r>
                      <m:r>
                        <a:rPr kumimoji="1" lang="en-US" altLang="zh-CN" b="1" i="1" dirty="0" smtClean="0">
                          <a:solidFill>
                            <a:srgbClr val="FF00FF"/>
                          </a:solidFill>
                          <a:latin typeface="Cambria Math"/>
                        </a:rPr>
                        <m:t>𝒄</m:t>
                      </m:r>
                      <m:r>
                        <a:rPr kumimoji="1" lang="en-US" altLang="zh-CN" b="1" i="1" baseline="-25000" dirty="0" smtClean="0">
                          <a:solidFill>
                            <a:srgbClr val="FF00FF"/>
                          </a:solidFill>
                          <a:latin typeface="Cambria Math"/>
                        </a:rPr>
                        <m:t>𝟐</m:t>
                      </m:r>
                      <m:r>
                        <a:rPr kumimoji="1" lang="en-US" altLang="zh-CN" b="1" i="1" dirty="0" smtClean="0">
                          <a:solidFill>
                            <a:srgbClr val="FF00FF"/>
                          </a:solidFill>
                          <a:latin typeface="Cambria Math"/>
                        </a:rPr>
                        <m:t>′= (</m:t>
                      </m:r>
                      <m:r>
                        <a:rPr kumimoji="1" lang="en-US" altLang="zh-CN" b="1" i="1" dirty="0" smtClean="0">
                          <a:solidFill>
                            <a:srgbClr val="FF00FF"/>
                          </a:solidFill>
                          <a:latin typeface="Cambria Math"/>
                        </a:rPr>
                        <m:t>𝒄</m:t>
                      </m:r>
                      <m:r>
                        <a:rPr kumimoji="1" lang="en-US" altLang="zh-CN" b="1" i="1" baseline="-25000" dirty="0" smtClean="0">
                          <a:solidFill>
                            <a:srgbClr val="FF00FF"/>
                          </a:solidFill>
                          <a:latin typeface="Cambria Math"/>
                        </a:rPr>
                        <m:t>𝟐</m:t>
                      </m:r>
                      <m:r>
                        <a:rPr kumimoji="1" lang="en-US" altLang="zh-CN" b="1" i="1" dirty="0" smtClean="0">
                          <a:solidFill>
                            <a:srgbClr val="FF00FF"/>
                          </a:solidFill>
                          <a:latin typeface="Cambria Math"/>
                        </a:rPr>
                        <m:t> ∗ </m:t>
                      </m:r>
                      <m:sSup>
                        <m:sSupPr>
                          <m:ctrlPr>
                            <a:rPr kumimoji="1" lang="en-US" altLang="zh-CN" b="1" i="1" dirty="0" smtClean="0">
                              <a:solidFill>
                                <a:srgbClr val="FF00FF"/>
                              </a:solidFill>
                              <a:latin typeface="Cambria Math" panose="02040503050406030204" pitchFamily="18" charset="0"/>
                            </a:rPr>
                          </m:ctrlPr>
                        </m:sSupPr>
                        <m:e>
                          <m:r>
                            <a:rPr kumimoji="1" lang="en-US" altLang="zh-CN" b="1" i="1" dirty="0" smtClean="0">
                              <a:solidFill>
                                <a:srgbClr val="FF00FF"/>
                              </a:solidFill>
                              <a:latin typeface="Cambria Math"/>
                            </a:rPr>
                            <m:t>𝒚</m:t>
                          </m:r>
                        </m:e>
                        <m:sup>
                          <m:sSup>
                            <m:sSupPr>
                              <m:ctrlPr>
                                <a:rPr kumimoji="1" lang="en-US" altLang="zh-CN" b="1" i="1" dirty="0" smtClean="0">
                                  <a:solidFill>
                                    <a:srgbClr val="FF00FF"/>
                                  </a:solidFill>
                                  <a:latin typeface="Cambria Math" panose="02040503050406030204" pitchFamily="18" charset="0"/>
                                </a:rPr>
                              </m:ctrlPr>
                            </m:sSupPr>
                            <m:e>
                              <m:r>
                                <a:rPr kumimoji="1" lang="en-US" altLang="zh-CN" b="1" i="1" dirty="0" smtClean="0">
                                  <a:solidFill>
                                    <a:srgbClr val="FF00FF"/>
                                  </a:solidFill>
                                  <a:latin typeface="Cambria Math"/>
                                </a:rPr>
                                <m:t>𝒓</m:t>
                              </m:r>
                            </m:e>
                            <m:sup>
                              <m:r>
                                <a:rPr kumimoji="1" lang="en-US" altLang="zh-CN" b="1" i="1" dirty="0" smtClean="0">
                                  <a:solidFill>
                                    <a:srgbClr val="FF00FF"/>
                                  </a:solidFill>
                                  <a:latin typeface="Cambria Math"/>
                                </a:rPr>
                                <m:t>′</m:t>
                              </m:r>
                            </m:sup>
                          </m:sSup>
                        </m:sup>
                      </m:sSup>
                      <m:r>
                        <a:rPr kumimoji="1" lang="en-US" altLang="zh-CN" b="1" i="1" dirty="0" smtClean="0">
                          <a:solidFill>
                            <a:srgbClr val="FF00FF"/>
                          </a:solidFill>
                          <a:latin typeface="Cambria Math"/>
                        </a:rPr>
                        <m:t>∗</m:t>
                      </m:r>
                      <m:r>
                        <a:rPr kumimoji="1" lang="en-US" altLang="zh-CN" b="1" i="1" dirty="0" smtClean="0">
                          <a:solidFill>
                            <a:srgbClr val="FF00FF"/>
                          </a:solidFill>
                          <a:latin typeface="Cambria Math"/>
                          <a:sym typeface="Symbol" pitchFamily="18" charset="2"/>
                        </a:rPr>
                        <m:t>𝒎</m:t>
                      </m:r>
                      <m:r>
                        <a:rPr kumimoji="1" lang="en-US" altLang="zh-CN" b="1" i="1" dirty="0" smtClean="0">
                          <a:solidFill>
                            <a:srgbClr val="FF00FF"/>
                          </a:solidFill>
                          <a:latin typeface="Cambria Math"/>
                          <a:sym typeface="Symbol" pitchFamily="18" charset="2"/>
                        </a:rPr>
                        <m:t>′)</m:t>
                      </m:r>
                      <m:r>
                        <a:rPr kumimoji="1" lang="en-US" altLang="zh-CN" b="1" i="1" dirty="0" smtClean="0">
                          <a:solidFill>
                            <a:srgbClr val="FF00FF"/>
                          </a:solidFill>
                          <a:latin typeface="Cambria Math"/>
                          <a:sym typeface="Symbol" pitchFamily="18" charset="2"/>
                        </a:rPr>
                        <m:t>𝒎𝒐𝒅</m:t>
                      </m:r>
                      <m:r>
                        <a:rPr kumimoji="1" lang="en-US" altLang="zh-CN" b="1" i="1" dirty="0" smtClean="0">
                          <a:solidFill>
                            <a:srgbClr val="FF00FF"/>
                          </a:solidFill>
                          <a:latin typeface="Cambria Math"/>
                          <a:sym typeface="Symbol" pitchFamily="18" charset="2"/>
                        </a:rPr>
                        <m:t> </m:t>
                      </m:r>
                      <m:r>
                        <a:rPr kumimoji="1" lang="en-US" altLang="zh-CN" b="1" i="1" dirty="0" smtClean="0">
                          <a:solidFill>
                            <a:srgbClr val="FF00FF"/>
                          </a:solidFill>
                          <a:latin typeface="Cambria Math"/>
                          <a:sym typeface="Symbol" pitchFamily="18" charset="2"/>
                        </a:rPr>
                        <m:t>𝒑</m:t>
                      </m:r>
                    </m:oMath>
                  </m:oMathPara>
                </a14:m>
                <a:endParaRPr kumimoji="1" lang="zh-CN" altLang="en-US" b="1" dirty="0" smtClean="0">
                  <a:solidFill>
                    <a:srgbClr val="FF00FF"/>
                  </a:solidFill>
                  <a:latin typeface="Tahoma" pitchFamily="34" charset="0"/>
                </a:endParaRPr>
              </a:p>
              <a:p>
                <a:r>
                  <a:rPr kumimoji="1" lang="zh-CN" altLang="en-US" dirty="0" smtClean="0">
                    <a:solidFill>
                      <a:srgbClr val="000000"/>
                    </a:solidFill>
                    <a:latin typeface="Tahoma" pitchFamily="34" charset="0"/>
                  </a:rPr>
                  <a:t>攻击者将构造的新密文</a:t>
                </a:r>
                <a14:m>
                  <m:oMath xmlns:m="http://schemas.openxmlformats.org/officeDocument/2006/math">
                    <m:r>
                      <a:rPr kumimoji="1" lang="zh-CN" altLang="en-US" i="1" dirty="0" smtClean="0">
                        <a:solidFill>
                          <a:srgbClr val="000000"/>
                        </a:solidFill>
                        <a:latin typeface="Cambria Math"/>
                      </a:rPr>
                      <m:t>(</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1</m:t>
                    </m:r>
                    <m:r>
                      <a:rPr kumimoji="1" lang="en-US" altLang="zh-CN" b="0" i="1" dirty="0" smtClean="0">
                        <a:solidFill>
                          <a:srgbClr val="000000"/>
                        </a:solidFill>
                        <a:latin typeface="Cambria Math"/>
                      </a:rPr>
                      <m:t>′</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𝑐</m:t>
                    </m:r>
                    <m:r>
                      <a:rPr kumimoji="1" lang="en-US" altLang="zh-CN" i="1" baseline="-25000" dirty="0" smtClean="0">
                        <a:solidFill>
                          <a:srgbClr val="000000"/>
                        </a:solidFill>
                        <a:latin typeface="Cambria Math"/>
                      </a:rPr>
                      <m:t>2</m:t>
                    </m:r>
                    <m:r>
                      <a:rPr kumimoji="1" lang="en-US" altLang="zh-CN" b="0" i="1" dirty="0" smtClean="0">
                        <a:solidFill>
                          <a:srgbClr val="000000"/>
                        </a:solidFill>
                        <a:latin typeface="Cambria Math"/>
                      </a:rPr>
                      <m:t>′</m:t>
                    </m:r>
                    <m:r>
                      <a:rPr kumimoji="1" lang="en-US" altLang="zh-CN" i="1" dirty="0" smtClean="0">
                        <a:solidFill>
                          <a:srgbClr val="000000"/>
                        </a:solidFill>
                        <a:latin typeface="Cambria Math"/>
                      </a:rPr>
                      <m:t>)</m:t>
                    </m:r>
                  </m:oMath>
                </a14:m>
                <a:r>
                  <a:rPr kumimoji="1" lang="zh-CN" altLang="en-US" dirty="0" smtClean="0">
                    <a:solidFill>
                      <a:srgbClr val="000000"/>
                    </a:solidFill>
                    <a:latin typeface="Tahoma" pitchFamily="34" charset="0"/>
                  </a:rPr>
                  <a:t>送解密机，则返回明文</a:t>
                </a:r>
              </a:p>
              <a:p>
                <a:pPr>
                  <a:buNone/>
                </a:pPr>
                <a14:m>
                  <m:oMathPara xmlns:m="http://schemas.openxmlformats.org/officeDocument/2006/math">
                    <m:oMathParaPr>
                      <m:jc m:val="centerGroup"/>
                    </m:oMathParaPr>
                    <m:oMath xmlns:m="http://schemas.openxmlformats.org/officeDocument/2006/math">
                      <m:r>
                        <a:rPr kumimoji="1" lang="zh-CN" altLang="en-US" b="1" i="1" dirty="0" smtClean="0">
                          <a:solidFill>
                            <a:srgbClr val="FF00FF"/>
                          </a:solidFill>
                          <a:latin typeface="Cambria Math"/>
                        </a:rPr>
                        <m:t>                        (</m:t>
                      </m:r>
                      <m:r>
                        <a:rPr kumimoji="1" lang="en-US" altLang="zh-CN" b="1" i="1" dirty="0" smtClean="0">
                          <a:solidFill>
                            <a:srgbClr val="FF00FF"/>
                          </a:solidFill>
                          <a:latin typeface="Cambria Math"/>
                        </a:rPr>
                        <m:t>𝒎</m:t>
                      </m:r>
                      <m:r>
                        <a:rPr kumimoji="1" lang="en-US" altLang="zh-CN" b="1" i="1" dirty="0" smtClean="0">
                          <a:solidFill>
                            <a:srgbClr val="FF00FF"/>
                          </a:solidFill>
                          <a:latin typeface="Cambria Math"/>
                        </a:rPr>
                        <m:t>∗</m:t>
                      </m:r>
                      <m:r>
                        <a:rPr kumimoji="1" lang="en-US" altLang="zh-CN" b="1" i="1" dirty="0" smtClean="0">
                          <a:solidFill>
                            <a:srgbClr val="FF00FF"/>
                          </a:solidFill>
                          <a:latin typeface="Cambria Math"/>
                        </a:rPr>
                        <m:t>𝒎</m:t>
                      </m:r>
                      <m:r>
                        <a:rPr kumimoji="1" lang="en-US" altLang="zh-CN" b="1" i="1" dirty="0" smtClean="0">
                          <a:solidFill>
                            <a:srgbClr val="FF00FF"/>
                          </a:solidFill>
                          <a:latin typeface="Cambria Math"/>
                        </a:rPr>
                        <m:t>′)</m:t>
                      </m:r>
                      <m:r>
                        <a:rPr kumimoji="1" lang="en-US" altLang="zh-CN" b="1" i="1" dirty="0" smtClean="0">
                          <a:solidFill>
                            <a:srgbClr val="FF00FF"/>
                          </a:solidFill>
                          <a:latin typeface="Cambria Math"/>
                        </a:rPr>
                        <m:t>𝒎𝒐𝒅</m:t>
                      </m:r>
                      <m:r>
                        <a:rPr kumimoji="1" lang="en-US" altLang="zh-CN" b="1" i="1" dirty="0" smtClean="0">
                          <a:solidFill>
                            <a:srgbClr val="FF00FF"/>
                          </a:solidFill>
                          <a:latin typeface="Cambria Math"/>
                        </a:rPr>
                        <m:t> </m:t>
                      </m:r>
                      <m:r>
                        <a:rPr kumimoji="1" lang="en-US" altLang="zh-CN" b="1" i="1" dirty="0" smtClean="0">
                          <a:solidFill>
                            <a:srgbClr val="FF00FF"/>
                          </a:solidFill>
                          <a:latin typeface="Cambria Math"/>
                        </a:rPr>
                        <m:t>𝒑</m:t>
                      </m:r>
                    </m:oMath>
                  </m:oMathPara>
                </a14:m>
                <a:endParaRPr kumimoji="1" lang="en-US" altLang="zh-CN" b="1" dirty="0" smtClean="0">
                  <a:solidFill>
                    <a:srgbClr val="FF00FF"/>
                  </a:solidFill>
                  <a:latin typeface="Tahoma" pitchFamily="34" charset="0"/>
                </a:endParaRPr>
              </a:p>
              <a:p>
                <a:pPr>
                  <a:buFontTx/>
                  <a:buNone/>
                </a:pPr>
                <a:r>
                  <a:rPr kumimoji="1" lang="zh-CN" altLang="en-US" dirty="0" smtClean="0">
                    <a:solidFill>
                      <a:srgbClr val="000000"/>
                    </a:solidFill>
                    <a:latin typeface="Tahoma" pitchFamily="34" charset="0"/>
                  </a:rPr>
                  <a:t>   从而得到密文</a:t>
                </a:r>
                <a14:m>
                  <m:oMath xmlns:m="http://schemas.openxmlformats.org/officeDocument/2006/math">
                    <m:r>
                      <a:rPr kumimoji="1" lang="en-US" altLang="zh-CN" i="1" dirty="0" smtClean="0">
                        <a:solidFill>
                          <a:srgbClr val="000000"/>
                        </a:solidFill>
                        <a:latin typeface="Cambria Math"/>
                      </a:rPr>
                      <m:t>𝑐</m:t>
                    </m:r>
                  </m:oMath>
                </a14:m>
                <a:r>
                  <a:rPr kumimoji="1" lang="zh-CN" altLang="en-US" dirty="0" smtClean="0">
                    <a:solidFill>
                      <a:srgbClr val="000000"/>
                    </a:solidFill>
                    <a:latin typeface="Tahoma" pitchFamily="34" charset="0"/>
                  </a:rPr>
                  <a:t>的明文</a:t>
                </a:r>
                <a14:m>
                  <m:oMath xmlns:m="http://schemas.openxmlformats.org/officeDocument/2006/math">
                    <m:r>
                      <a:rPr kumimoji="1" lang="en-US" altLang="zh-CN" i="1" dirty="0" smtClean="0">
                        <a:solidFill>
                          <a:srgbClr val="000000"/>
                        </a:solidFill>
                        <a:latin typeface="Cambria Math"/>
                      </a:rPr>
                      <m:t>𝑚</m:t>
                    </m:r>
                  </m:oMath>
                </a14:m>
                <a:endParaRPr kumimoji="1" lang="en-US" altLang="zh-CN" dirty="0" smtClean="0">
                  <a:solidFill>
                    <a:srgbClr val="000000"/>
                  </a:solidFill>
                  <a:latin typeface="Tahoma" pitchFamily="34" charset="0"/>
                </a:endParaRPr>
              </a:p>
              <a:p>
                <a:r>
                  <a:rPr kumimoji="1" lang="zh-CN" altLang="en-US" b="1" dirty="0" smtClean="0">
                    <a:solidFill>
                      <a:srgbClr val="FF00FF"/>
                    </a:solidFill>
                    <a:latin typeface="Tahoma" pitchFamily="34" charset="0"/>
                  </a:rPr>
                  <a:t>结论：</a:t>
                </a:r>
                <a:r>
                  <a:rPr kumimoji="1" lang="zh-CN" altLang="en-US" dirty="0" smtClean="0">
                    <a:solidFill>
                      <a:srgbClr val="000000"/>
                    </a:solidFill>
                    <a:latin typeface="Tahoma" pitchFamily="34" charset="0"/>
                  </a:rPr>
                  <a:t>基本算法(</a:t>
                </a:r>
                <a:r>
                  <a:rPr kumimoji="1" lang="en-US" altLang="zh-CN" dirty="0" smtClean="0">
                    <a:solidFill>
                      <a:srgbClr val="000000"/>
                    </a:solidFill>
                    <a:latin typeface="Tahoma" pitchFamily="34" charset="0"/>
                  </a:rPr>
                  <a:t>basic RSA </a:t>
                </a:r>
                <a:r>
                  <a:rPr kumimoji="1" lang="zh-CN" altLang="en-US" dirty="0" smtClean="0">
                    <a:solidFill>
                      <a:srgbClr val="000000"/>
                    </a:solidFill>
                    <a:latin typeface="Tahoma" pitchFamily="34" charset="0"/>
                  </a:rPr>
                  <a:t>或 </a:t>
                </a:r>
                <a:r>
                  <a:rPr kumimoji="1" lang="en-US" altLang="zh-CN" dirty="0" smtClean="0">
                    <a:solidFill>
                      <a:srgbClr val="000000"/>
                    </a:solidFill>
                    <a:latin typeface="Tahoma" pitchFamily="34" charset="0"/>
                  </a:rPr>
                  <a:t>basic </a:t>
                </a:r>
                <a:r>
                  <a:rPr kumimoji="1" lang="en-US" altLang="zh-CN" dirty="0" err="1" smtClean="0">
                    <a:solidFill>
                      <a:srgbClr val="000000"/>
                    </a:solidFill>
                    <a:latin typeface="Tahoma" pitchFamily="34" charset="0"/>
                  </a:rPr>
                  <a:t>ElGamal</a:t>
                </a:r>
                <a:r>
                  <a:rPr kumimoji="1" lang="en-US" altLang="zh-CN" dirty="0" smtClean="0">
                    <a:solidFill>
                      <a:srgbClr val="000000"/>
                    </a:solidFill>
                    <a:latin typeface="Tahoma" pitchFamily="34" charset="0"/>
                  </a:rPr>
                  <a:t>)</a:t>
                </a:r>
                <a:r>
                  <a:rPr kumimoji="1" lang="zh-CN" altLang="en-US" dirty="0" smtClean="0">
                    <a:solidFill>
                      <a:srgbClr val="000000"/>
                    </a:solidFill>
                    <a:latin typeface="Tahoma" pitchFamily="34" charset="0"/>
                  </a:rPr>
                  <a:t>不安全，因为存在</a:t>
                </a:r>
                <a:r>
                  <a:rPr kumimoji="1" lang="zh-CN" altLang="en-US" b="1" dirty="0" smtClean="0">
                    <a:solidFill>
                      <a:srgbClr val="FF0000"/>
                    </a:solidFill>
                    <a:latin typeface="Tahoma" pitchFamily="34" charset="0"/>
                  </a:rPr>
                  <a:t>同态</a:t>
                </a:r>
                <a:r>
                  <a:rPr kumimoji="1" lang="zh-CN" altLang="en-US" dirty="0" smtClean="0">
                    <a:solidFill>
                      <a:srgbClr val="000000"/>
                    </a:solidFill>
                    <a:latin typeface="Tahoma" pitchFamily="34" charset="0"/>
                  </a:rPr>
                  <a:t>的性质</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cstate="print"/>
                <a:stretch>
                  <a:fillRect l="-1259" t="-1548" b="-387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812DF5D-8EAF-4768-8688-D01F7EC675A8}"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55</a:t>
            </a:fld>
            <a:endParaRPr lang="en-US" altLang="zh-C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离散对数问题的求解</a:t>
            </a:r>
            <a:endParaRPr lang="zh-CN" altLang="en-US" dirty="0"/>
          </a:p>
        </p:txBody>
      </p:sp>
      <p:sp>
        <p:nvSpPr>
          <p:cNvPr id="3" name="内容占位符 2"/>
          <p:cNvSpPr>
            <a:spLocks noGrp="1"/>
          </p:cNvSpPr>
          <p:nvPr>
            <p:ph idx="1"/>
          </p:nvPr>
        </p:nvSpPr>
        <p:spPr/>
        <p:txBody>
          <a:bodyPr/>
          <a:lstStyle/>
          <a:p>
            <a:r>
              <a:rPr lang="zh-CN" altLang="en-US" dirty="0" smtClean="0"/>
              <a:t>目前已经</a:t>
            </a:r>
            <a:r>
              <a:rPr lang="zh-CN" altLang="en-US" dirty="0"/>
              <a:t>存在</a:t>
            </a:r>
            <a:r>
              <a:rPr lang="zh-CN" altLang="en-US" dirty="0" smtClean="0"/>
              <a:t>一些计算离散对数的算法，但都不足以用来破解</a:t>
            </a:r>
            <a:r>
              <a:rPr lang="en-US" altLang="zh-CN" dirty="0" err="1" smtClean="0"/>
              <a:t>ElGamal</a:t>
            </a:r>
            <a:r>
              <a:rPr lang="zh-CN" altLang="en-US" dirty="0" smtClean="0"/>
              <a:t>公钥密码算法</a:t>
            </a:r>
            <a:endParaRPr lang="en-US" altLang="zh-CN" dirty="0" smtClean="0"/>
          </a:p>
          <a:p>
            <a:endParaRPr lang="en-US" altLang="zh-CN" dirty="0" smtClean="0"/>
          </a:p>
          <a:p>
            <a:r>
              <a:rPr lang="zh-CN" altLang="en-US" dirty="0" smtClean="0"/>
              <a:t>著名的有：</a:t>
            </a:r>
            <a:endParaRPr lang="en-US" altLang="zh-CN" dirty="0" smtClean="0"/>
          </a:p>
          <a:p>
            <a:pPr lvl="1"/>
            <a:r>
              <a:rPr lang="zh-CN" altLang="en-US" b="1" dirty="0" smtClean="0">
                <a:solidFill>
                  <a:srgbClr val="FF00FF"/>
                </a:solidFill>
              </a:rPr>
              <a:t>大步</a:t>
            </a:r>
            <a:r>
              <a:rPr lang="en-US" altLang="zh-CN" b="1" dirty="0" smtClean="0">
                <a:solidFill>
                  <a:srgbClr val="FF00FF"/>
                </a:solidFill>
              </a:rPr>
              <a:t>-</a:t>
            </a:r>
            <a:r>
              <a:rPr lang="zh-CN" altLang="en-US" b="1" dirty="0" smtClean="0">
                <a:solidFill>
                  <a:srgbClr val="FF00FF"/>
                </a:solidFill>
              </a:rPr>
              <a:t>小步法（</a:t>
            </a:r>
            <a:r>
              <a:rPr lang="en-US" altLang="zh-CN" b="1" dirty="0" smtClean="0">
                <a:solidFill>
                  <a:srgbClr val="FF00FF"/>
                </a:solidFill>
              </a:rPr>
              <a:t>Giant-step Baby-step</a:t>
            </a:r>
            <a:r>
              <a:rPr lang="zh-CN" altLang="en-US" b="1" dirty="0" smtClean="0">
                <a:solidFill>
                  <a:srgbClr val="FF00FF"/>
                </a:solidFill>
              </a:rPr>
              <a:t>）</a:t>
            </a:r>
            <a:endParaRPr lang="en-US" altLang="zh-CN" b="1" dirty="0" smtClean="0">
              <a:solidFill>
                <a:srgbClr val="FF00FF"/>
              </a:solidFill>
            </a:endParaRPr>
          </a:p>
          <a:p>
            <a:pPr lvl="1"/>
            <a:endParaRPr lang="en-US" altLang="zh-CN" b="1" dirty="0" smtClean="0">
              <a:solidFill>
                <a:srgbClr val="FF00FF"/>
              </a:solidFill>
            </a:endParaRPr>
          </a:p>
          <a:p>
            <a:pPr lvl="1"/>
            <a:r>
              <a:rPr lang="zh-CN" altLang="en-US" b="1" dirty="0" smtClean="0">
                <a:solidFill>
                  <a:srgbClr val="FF00FF"/>
                </a:solidFill>
              </a:rPr>
              <a:t>指数积分法（</a:t>
            </a:r>
            <a:r>
              <a:rPr lang="en-US" altLang="zh-CN" b="1" dirty="0" smtClean="0">
                <a:solidFill>
                  <a:srgbClr val="FF00FF"/>
                </a:solidFill>
              </a:rPr>
              <a:t>Index Calculus</a:t>
            </a:r>
            <a:r>
              <a:rPr lang="zh-CN" altLang="en-US" b="1" dirty="0" smtClean="0">
                <a:solidFill>
                  <a:srgbClr val="FF00FF"/>
                </a:solidFill>
              </a:rPr>
              <a:t>）</a:t>
            </a:r>
            <a:r>
              <a:rPr lang="en-US" altLang="zh-CN" b="1" dirty="0" smtClean="0">
                <a:solidFill>
                  <a:srgbClr val="FF00FF"/>
                </a:solidFill>
              </a:rPr>
              <a:t> —</a:t>
            </a:r>
            <a:r>
              <a:rPr lang="zh-CN" altLang="en-US" b="1" dirty="0" smtClean="0">
                <a:solidFill>
                  <a:srgbClr val="FF00FF"/>
                </a:solidFill>
              </a:rPr>
              <a:t>更有效</a:t>
            </a:r>
            <a:endParaRPr lang="zh-CN" altLang="en-US" b="1" dirty="0">
              <a:solidFill>
                <a:srgbClr val="FF00FF"/>
              </a:solidFill>
            </a:endParaRPr>
          </a:p>
        </p:txBody>
      </p:sp>
      <p:sp>
        <p:nvSpPr>
          <p:cNvPr id="4" name="日期占位符 3"/>
          <p:cNvSpPr>
            <a:spLocks noGrp="1"/>
          </p:cNvSpPr>
          <p:nvPr>
            <p:ph type="dt" sz="half" idx="10"/>
          </p:nvPr>
        </p:nvSpPr>
        <p:spPr/>
        <p:txBody>
          <a:bodyPr/>
          <a:lstStyle/>
          <a:p>
            <a:fld id="{CCC64E76-EE3F-4639-B4CF-0043ABBE357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56</a:t>
            </a:fld>
            <a:endParaRPr lang="en-US" altLang="zh-C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FF"/>
                </a:solidFill>
              </a:rPr>
              <a:t>公钥密码体制</a:t>
            </a:r>
            <a:r>
              <a:rPr lang="en-US" altLang="zh-CN" dirty="0" smtClean="0">
                <a:solidFill>
                  <a:srgbClr val="FF00FF"/>
                </a:solidFill>
              </a:rPr>
              <a:t>ECC</a:t>
            </a:r>
            <a:endParaRPr lang="zh-CN" altLang="en-US" dirty="0"/>
          </a:p>
        </p:txBody>
      </p:sp>
      <p:sp>
        <p:nvSpPr>
          <p:cNvPr id="3" name="内容占位符 2"/>
          <p:cNvSpPr>
            <a:spLocks noGrp="1"/>
          </p:cNvSpPr>
          <p:nvPr>
            <p:ph idx="1"/>
          </p:nvPr>
        </p:nvSpPr>
        <p:spPr>
          <a:xfrm>
            <a:off x="457200" y="1828800"/>
            <a:ext cx="8229600" cy="4495800"/>
          </a:xfrm>
        </p:spPr>
        <p:txBody>
          <a:bodyPr/>
          <a:lstStyle/>
          <a:p>
            <a:r>
              <a:rPr lang="zh-CN" altLang="en-US" dirty="0" smtClean="0"/>
              <a:t>椭圆曲线在代数学和几何学上已经广泛研究了</a:t>
            </a:r>
            <a:r>
              <a:rPr lang="en-US" altLang="zh-CN" dirty="0" smtClean="0"/>
              <a:t>150</a:t>
            </a:r>
            <a:r>
              <a:rPr lang="zh-CN" altLang="en-US" dirty="0" smtClean="0"/>
              <a:t>多年，有丰富而深厚的理论积累</a:t>
            </a:r>
            <a:endParaRPr lang="en-US" altLang="zh-CN" dirty="0" smtClean="0"/>
          </a:p>
          <a:p>
            <a:endParaRPr lang="en-US" altLang="zh-CN" dirty="0" smtClean="0"/>
          </a:p>
          <a:p>
            <a:r>
              <a:rPr lang="en-US" altLang="zh-CN" dirty="0" smtClean="0"/>
              <a:t>1985</a:t>
            </a:r>
            <a:r>
              <a:rPr lang="zh-CN" altLang="en-US" dirty="0" smtClean="0"/>
              <a:t>年，</a:t>
            </a:r>
            <a:r>
              <a:rPr lang="en-US" altLang="zh-CN" b="1" dirty="0" smtClean="0">
                <a:solidFill>
                  <a:srgbClr val="FF0000"/>
                </a:solidFill>
                <a:latin typeface="Tahoma" pitchFamily="34" charset="0"/>
              </a:rPr>
              <a:t>H. </a:t>
            </a:r>
            <a:r>
              <a:rPr lang="en-US" altLang="zh-CN" b="1" dirty="0" err="1" smtClean="0">
                <a:solidFill>
                  <a:srgbClr val="FF0000"/>
                </a:solidFill>
                <a:latin typeface="Tahoma" pitchFamily="34" charset="0"/>
              </a:rPr>
              <a:t>Koblitz</a:t>
            </a:r>
            <a:r>
              <a:rPr lang="zh-CN" altLang="en-US" dirty="0" smtClean="0">
                <a:latin typeface="Tahoma" pitchFamily="34" charset="0"/>
              </a:rPr>
              <a:t>和</a:t>
            </a:r>
            <a:r>
              <a:rPr lang="en-US" altLang="zh-CN" b="1" dirty="0" smtClean="0">
                <a:solidFill>
                  <a:srgbClr val="FF0000"/>
                </a:solidFill>
                <a:latin typeface="Tahoma" pitchFamily="34" charset="0"/>
              </a:rPr>
              <a:t>V. Miller</a:t>
            </a:r>
            <a:r>
              <a:rPr lang="zh-CN" altLang="en-US" dirty="0" smtClean="0">
                <a:latin typeface="Tahoma" pitchFamily="34" charset="0"/>
              </a:rPr>
              <a:t>分别提出了</a:t>
            </a:r>
            <a:r>
              <a:rPr lang="zh-CN" altLang="en-US" b="1" dirty="0" smtClean="0">
                <a:solidFill>
                  <a:srgbClr val="692AA2"/>
                </a:solidFill>
                <a:latin typeface="Tahoma" pitchFamily="34" charset="0"/>
              </a:rPr>
              <a:t>椭圆曲线密码体制（</a:t>
            </a:r>
            <a:r>
              <a:rPr lang="en-US" altLang="zh-CN" b="1" dirty="0" smtClean="0">
                <a:solidFill>
                  <a:srgbClr val="692AA2"/>
                </a:solidFill>
                <a:latin typeface="Tahoma" pitchFamily="34" charset="0"/>
              </a:rPr>
              <a:t>Elliptic Curve Cryptosystem</a:t>
            </a:r>
            <a:r>
              <a:rPr lang="zh-CN" altLang="en-US" b="1" dirty="0" smtClean="0">
                <a:solidFill>
                  <a:srgbClr val="692AA2"/>
                </a:solidFill>
                <a:latin typeface="Tahoma" pitchFamily="34" charset="0"/>
              </a:rPr>
              <a:t>，</a:t>
            </a:r>
            <a:r>
              <a:rPr lang="en-US" altLang="zh-CN" b="1" dirty="0" smtClean="0">
                <a:solidFill>
                  <a:srgbClr val="692AA2"/>
                </a:solidFill>
                <a:latin typeface="Tahoma" pitchFamily="34" charset="0"/>
              </a:rPr>
              <a:t>ECC</a:t>
            </a:r>
            <a:r>
              <a:rPr lang="zh-CN" altLang="en-US" b="1" dirty="0" smtClean="0">
                <a:solidFill>
                  <a:srgbClr val="692AA2"/>
                </a:solidFill>
                <a:latin typeface="Tahoma" pitchFamily="34" charset="0"/>
              </a:rPr>
              <a:t>）</a:t>
            </a:r>
            <a:endParaRPr lang="en-US" altLang="zh-CN" b="1" dirty="0" smtClean="0">
              <a:solidFill>
                <a:srgbClr val="692AA2"/>
              </a:solidFill>
              <a:latin typeface="Tahoma" pitchFamily="34" charset="0"/>
            </a:endParaRPr>
          </a:p>
          <a:p>
            <a:pPr lvl="1"/>
            <a:r>
              <a:rPr lang="zh-CN" altLang="en-US" dirty="0" smtClean="0">
                <a:latin typeface="Tahoma" pitchFamily="34" charset="0"/>
              </a:rPr>
              <a:t>安全性基于</a:t>
            </a:r>
            <a:r>
              <a:rPr lang="zh-CN" altLang="en-US" b="1" dirty="0" smtClean="0">
                <a:solidFill>
                  <a:srgbClr val="FF00FF"/>
                </a:solidFill>
                <a:latin typeface="Tahoma" pitchFamily="34" charset="0"/>
              </a:rPr>
              <a:t>椭圆曲线离散对数问题</a:t>
            </a:r>
            <a:endParaRPr lang="en-US" altLang="zh-CN" dirty="0" smtClean="0">
              <a:latin typeface="Tahoma" pitchFamily="34" charset="0"/>
            </a:endParaRPr>
          </a:p>
          <a:p>
            <a:pPr lvl="1"/>
            <a:r>
              <a:rPr lang="zh-CN" altLang="en-US" dirty="0" smtClean="0">
                <a:latin typeface="Tahoma" pitchFamily="34" charset="0"/>
              </a:rPr>
              <a:t>可用</a:t>
            </a:r>
            <a:r>
              <a:rPr lang="zh-CN" altLang="en-US" b="1" dirty="0" smtClean="0">
                <a:solidFill>
                  <a:srgbClr val="FF0000"/>
                </a:solidFill>
                <a:latin typeface="Tahoma" pitchFamily="34" charset="0"/>
              </a:rPr>
              <a:t>短得多的密钥</a:t>
            </a:r>
            <a:r>
              <a:rPr lang="zh-CN" altLang="en-US" dirty="0" smtClean="0">
                <a:latin typeface="Tahoma" pitchFamily="34" charset="0"/>
              </a:rPr>
              <a:t>获得同</a:t>
            </a:r>
            <a:r>
              <a:rPr lang="en-US" altLang="zh-CN" dirty="0" smtClean="0">
                <a:latin typeface="Tahoma" pitchFamily="34" charset="0"/>
              </a:rPr>
              <a:t>RSA</a:t>
            </a:r>
            <a:r>
              <a:rPr lang="zh-CN" altLang="en-US" dirty="0" smtClean="0">
                <a:latin typeface="Tahoma" pitchFamily="34" charset="0"/>
              </a:rPr>
              <a:t>一样的安全性，现在许多标准化组织已经将其作为新的信息安全标准</a:t>
            </a:r>
            <a:endParaRPr lang="en-US" altLang="zh-CN" dirty="0" smtClean="0">
              <a:latin typeface="Tahoma" pitchFamily="34" charset="0"/>
            </a:endParaRPr>
          </a:p>
          <a:p>
            <a:endParaRPr lang="zh-CN" altLang="en-US" sz="2400" dirty="0"/>
          </a:p>
        </p:txBody>
      </p:sp>
      <p:sp>
        <p:nvSpPr>
          <p:cNvPr id="4" name="日期占位符 3"/>
          <p:cNvSpPr>
            <a:spLocks noGrp="1"/>
          </p:cNvSpPr>
          <p:nvPr>
            <p:ph type="dt" sz="half" idx="10"/>
          </p:nvPr>
        </p:nvSpPr>
        <p:spPr/>
        <p:txBody>
          <a:bodyPr/>
          <a:lstStyle/>
          <a:p>
            <a:fld id="{A1F995E0-D561-4B0C-88B1-51A560ABFDDC}"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57</a:t>
            </a:fld>
            <a:endParaRPr lang="en-US" altLang="zh-C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椭圆曲线的定义</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Tahoma" pitchFamily="34" charset="0"/>
                  </a:rPr>
                  <a:t>对于</a:t>
                </a:r>
                <a:r>
                  <a:rPr lang="en-US" altLang="zh-CN" dirty="0" smtClean="0">
                    <a:latin typeface="Tahoma" pitchFamily="34" charset="0"/>
                  </a:rPr>
                  <a:t>ECC</a:t>
                </a:r>
                <a:r>
                  <a:rPr lang="zh-CN" altLang="en-US" dirty="0" smtClean="0">
                    <a:latin typeface="Tahoma" pitchFamily="34" charset="0"/>
                  </a:rPr>
                  <a:t>，最常使用有限域</a:t>
                </a:r>
                <a14:m>
                  <m:oMath xmlns:m="http://schemas.openxmlformats.org/officeDocument/2006/math">
                    <m:r>
                      <a:rPr lang="en-US" altLang="zh-CN" i="1" dirty="0" smtClean="0">
                        <a:latin typeface="Cambria Math"/>
                      </a:rPr>
                      <m:t>𝐺𝐹</m:t>
                    </m:r>
                    <m:r>
                      <a:rPr lang="en-US" altLang="zh-CN" i="1" dirty="0" smtClean="0">
                        <a:latin typeface="Cambria Math"/>
                      </a:rPr>
                      <m:t>(</m:t>
                    </m:r>
                    <m:r>
                      <a:rPr lang="en-US" altLang="zh-CN" i="1" dirty="0" smtClean="0">
                        <a:latin typeface="Cambria Math"/>
                      </a:rPr>
                      <m:t>𝑝</m:t>
                    </m:r>
                    <m:r>
                      <a:rPr lang="en-US" altLang="zh-CN" i="1" dirty="0" smtClean="0">
                        <a:latin typeface="Cambria Math"/>
                      </a:rPr>
                      <m:t>)</m:t>
                    </m:r>
                  </m:oMath>
                </a14:m>
                <a:r>
                  <a:rPr lang="zh-CN" altLang="en-US" dirty="0" smtClean="0">
                    <a:latin typeface="Tahoma" pitchFamily="34" charset="0"/>
                  </a:rPr>
                  <a:t>上的椭圆曲线和有限域</a:t>
                </a:r>
                <a14:m>
                  <m:oMath xmlns:m="http://schemas.openxmlformats.org/officeDocument/2006/math">
                    <m:r>
                      <a:rPr lang="en-US" altLang="zh-CN" i="1" dirty="0" smtClean="0">
                        <a:latin typeface="Cambria Math"/>
                      </a:rPr>
                      <m:t>𝐺𝐹</m:t>
                    </m:r>
                    <m:r>
                      <a:rPr lang="en-US" altLang="zh-CN" i="1" dirty="0" smtClean="0">
                        <a:latin typeface="Cambria Math"/>
                      </a:rPr>
                      <m:t>(2</m:t>
                    </m:r>
                    <m:r>
                      <a:rPr lang="en-US" altLang="zh-CN" i="1" baseline="30000" dirty="0" smtClean="0">
                        <a:latin typeface="Cambria Math"/>
                      </a:rPr>
                      <m:t>𝑚</m:t>
                    </m:r>
                    <m:r>
                      <a:rPr lang="en-US" altLang="zh-CN" i="1" dirty="0" smtClean="0">
                        <a:latin typeface="Cambria Math"/>
                      </a:rPr>
                      <m:t>)</m:t>
                    </m:r>
                  </m:oMath>
                </a14:m>
                <a:r>
                  <a:rPr lang="zh-CN" altLang="en-US" dirty="0" smtClean="0">
                    <a:latin typeface="Tahoma" pitchFamily="34" charset="0"/>
                  </a:rPr>
                  <a:t>上的椭圆曲线 </a:t>
                </a:r>
                <a:endParaRPr lang="en-US" altLang="zh-CN" dirty="0" smtClean="0">
                  <a:latin typeface="Tahoma" pitchFamily="34" charset="0"/>
                </a:endParaRPr>
              </a:p>
              <a:p>
                <a:endParaRPr lang="zh-CN" altLang="en-US" dirty="0" smtClean="0">
                  <a:latin typeface="Tahoma" pitchFamily="34" charset="0"/>
                </a:endParaRPr>
              </a:p>
              <a:p>
                <a:pPr>
                  <a:spcBef>
                    <a:spcPct val="30000"/>
                  </a:spcBef>
                </a:pPr>
                <a:r>
                  <a:rPr kumimoji="1" lang="zh-CN" altLang="en-US" dirty="0" smtClean="0">
                    <a:latin typeface="Tahoma" pitchFamily="34" charset="0"/>
                  </a:rPr>
                  <a:t>设 </a:t>
                </a:r>
                <a14:m>
                  <m:oMath xmlns:m="http://schemas.openxmlformats.org/officeDocument/2006/math">
                    <m:r>
                      <a:rPr kumimoji="1" lang="en-US" altLang="zh-CN" i="1" dirty="0" smtClean="0">
                        <a:latin typeface="Cambria Math"/>
                      </a:rPr>
                      <m:t>𝑝</m:t>
                    </m:r>
                    <m:r>
                      <a:rPr kumimoji="1" lang="en-US" altLang="zh-CN" i="1" dirty="0" smtClean="0">
                        <a:latin typeface="Cambria Math"/>
                      </a:rPr>
                      <m:t>&gt;3</m:t>
                    </m:r>
                  </m:oMath>
                </a14:m>
                <a:r>
                  <a:rPr kumimoji="1" lang="zh-CN" altLang="en-US" dirty="0" smtClean="0">
                    <a:latin typeface="Tahoma" pitchFamily="34" charset="0"/>
                  </a:rPr>
                  <a:t>是一个素数。有限域 </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a:rPr>
                          <m:t>𝑍</m:t>
                        </m:r>
                      </m:e>
                      <m:sub>
                        <m:r>
                          <a:rPr kumimoji="1" lang="en-US" altLang="zh-CN" i="1" dirty="0">
                            <a:latin typeface="Cambria Math"/>
                          </a:rPr>
                          <m:t>𝑝</m:t>
                        </m:r>
                      </m:sub>
                    </m:sSub>
                  </m:oMath>
                </a14:m>
                <a:r>
                  <a:rPr kumimoji="1" lang="zh-CN" altLang="en-US" dirty="0" smtClean="0">
                    <a:latin typeface="Tahoma" pitchFamily="34" charset="0"/>
                  </a:rPr>
                  <a:t>上的椭圆曲线由满足下列方程</a:t>
                </a:r>
              </a:p>
              <a:p>
                <a:pPr eaLnBrk="1" hangingPunct="1">
                  <a:spcBef>
                    <a:spcPct val="30000"/>
                  </a:spcBef>
                  <a:buFontTx/>
                  <a:buNone/>
                </a:pPr>
                <a:r>
                  <a:rPr kumimoji="1" lang="zh-CN" altLang="en-US" dirty="0" smtClean="0">
                    <a:latin typeface="Tahoma" pitchFamily="34" charset="0"/>
                  </a:rPr>
                  <a:t>   </a:t>
                </a:r>
                <a:r>
                  <a:rPr kumimoji="1" lang="zh-CN" altLang="en-US" i="1" dirty="0" smtClean="0">
                    <a:latin typeface="Tahoma" pitchFamily="34" charset="0"/>
                  </a:rPr>
                  <a:t>             </a:t>
                </a:r>
                <a14:m>
                  <m:oMath xmlns:m="http://schemas.openxmlformats.org/officeDocument/2006/math">
                    <m:r>
                      <a:rPr kumimoji="1" lang="en-US" altLang="zh-CN" i="1" dirty="0" smtClean="0">
                        <a:latin typeface="Cambria Math"/>
                      </a:rPr>
                      <m:t>𝑦</m:t>
                    </m:r>
                    <m:r>
                      <a:rPr kumimoji="1" lang="en-US" altLang="zh-CN" i="1" baseline="30000" dirty="0" smtClean="0">
                        <a:latin typeface="Cambria Math"/>
                      </a:rPr>
                      <m:t>2</m:t>
                    </m:r>
                    <m:r>
                      <a:rPr kumimoji="1" lang="en-US" altLang="zh-CN" i="1" dirty="0" smtClean="0">
                        <a:latin typeface="Cambria Math"/>
                      </a:rPr>
                      <m:t>= </m:t>
                    </m:r>
                    <m:r>
                      <a:rPr kumimoji="1" lang="en-US" altLang="zh-CN" i="1" dirty="0" smtClean="0">
                        <a:latin typeface="Cambria Math"/>
                      </a:rPr>
                      <m:t>𝑥</m:t>
                    </m:r>
                    <m:r>
                      <a:rPr kumimoji="1" lang="en-US" altLang="zh-CN" i="1" baseline="30000" dirty="0" smtClean="0">
                        <a:latin typeface="Cambria Math"/>
                      </a:rPr>
                      <m:t>3</m:t>
                    </m:r>
                    <m:r>
                      <a:rPr kumimoji="1" lang="en-US" altLang="zh-CN" i="1" dirty="0" smtClean="0">
                        <a:latin typeface="Cambria Math"/>
                      </a:rPr>
                      <m:t>+</m:t>
                    </m:r>
                    <m:r>
                      <a:rPr kumimoji="1" lang="en-US" altLang="zh-CN" i="1" dirty="0" smtClean="0">
                        <a:latin typeface="Cambria Math"/>
                      </a:rPr>
                      <m:t>𝑎𝑥</m:t>
                    </m:r>
                    <m:r>
                      <a:rPr kumimoji="1" lang="en-US" altLang="zh-CN" i="1" dirty="0" smtClean="0">
                        <a:latin typeface="Cambria Math"/>
                      </a:rPr>
                      <m:t>+</m:t>
                    </m:r>
                    <m:r>
                      <a:rPr kumimoji="1" lang="en-US" altLang="zh-CN" i="1" dirty="0" smtClean="0">
                        <a:latin typeface="Cambria Math"/>
                      </a:rPr>
                      <m:t>𝑏</m:t>
                    </m:r>
                    <m:r>
                      <a:rPr kumimoji="1" lang="en-US" altLang="zh-CN" i="1" dirty="0" smtClean="0">
                        <a:latin typeface="Cambria Math"/>
                      </a:rPr>
                      <m:t> (</m:t>
                    </m:r>
                    <m:r>
                      <a:rPr kumimoji="1" lang="en-US" altLang="zh-CN" i="1" dirty="0" smtClean="0">
                        <a:latin typeface="Cambria Math"/>
                      </a:rPr>
                      <m:t>𝑚𝑜𝑑</m:t>
                    </m:r>
                    <m:r>
                      <a:rPr kumimoji="1" lang="en-US" altLang="zh-CN" i="1" dirty="0" smtClean="0">
                        <a:latin typeface="Cambria Math"/>
                      </a:rPr>
                      <m:t> </m:t>
                    </m:r>
                    <m:r>
                      <a:rPr kumimoji="1" lang="en-US" altLang="zh-CN" i="1" dirty="0" smtClean="0">
                        <a:latin typeface="Cambria Math"/>
                      </a:rPr>
                      <m:t>𝑝</m:t>
                    </m:r>
                    <m:r>
                      <a:rPr kumimoji="1" lang="en-US" altLang="zh-CN" i="1" dirty="0" smtClean="0">
                        <a:latin typeface="Cambria Math"/>
                      </a:rPr>
                      <m:t>)</m:t>
                    </m:r>
                  </m:oMath>
                </a14:m>
                <a:endParaRPr kumimoji="1" lang="en-US" altLang="zh-CN" dirty="0" smtClean="0">
                  <a:latin typeface="Tahoma" pitchFamily="34" charset="0"/>
                </a:endParaRPr>
              </a:p>
              <a:p>
                <a:pPr marL="357188" indent="-357188" eaLnBrk="1" hangingPunct="1">
                  <a:spcBef>
                    <a:spcPct val="30000"/>
                  </a:spcBef>
                  <a:buFontTx/>
                  <a:buNone/>
                </a:pPr>
                <a:r>
                  <a:rPr kumimoji="1" lang="zh-CN" altLang="en-US" dirty="0" smtClean="0">
                    <a:latin typeface="Tahoma" pitchFamily="34" charset="0"/>
                  </a:rPr>
                  <a:t>   的解</a:t>
                </a:r>
                <a14:m>
                  <m:oMath xmlns:m="http://schemas.openxmlformats.org/officeDocument/2006/math">
                    <m:r>
                      <a:rPr kumimoji="1" lang="zh-CN" altLang="en-US" i="1" dirty="0" smtClean="0">
                        <a:solidFill>
                          <a:srgbClr val="FF00FF"/>
                        </a:solidFill>
                        <a:latin typeface="Cambria Math"/>
                      </a:rPr>
                      <m:t>(</m:t>
                    </m:r>
                    <m:r>
                      <a:rPr kumimoji="1" lang="en-US" altLang="zh-CN" i="1" dirty="0" smtClean="0">
                        <a:solidFill>
                          <a:srgbClr val="FF00FF"/>
                        </a:solidFill>
                        <a:latin typeface="Cambria Math"/>
                      </a:rPr>
                      <m:t>𝑥</m:t>
                    </m:r>
                    <m:r>
                      <a:rPr kumimoji="1" lang="en-US" altLang="zh-CN" i="1" dirty="0" smtClean="0">
                        <a:solidFill>
                          <a:srgbClr val="FF00FF"/>
                        </a:solidFill>
                        <a:latin typeface="Cambria Math"/>
                      </a:rPr>
                      <m:t>, </m:t>
                    </m:r>
                    <m:r>
                      <a:rPr kumimoji="1" lang="en-US" altLang="zh-CN" i="1" dirty="0" smtClean="0">
                        <a:solidFill>
                          <a:srgbClr val="FF00FF"/>
                        </a:solidFill>
                        <a:latin typeface="Cambria Math"/>
                      </a:rPr>
                      <m:t>𝑦</m:t>
                    </m:r>
                    <m:r>
                      <a:rPr kumimoji="1" lang="en-US" altLang="zh-CN" i="1" dirty="0" smtClean="0">
                        <a:solidFill>
                          <a:srgbClr val="FF00FF"/>
                        </a:solidFill>
                        <a:latin typeface="Cambria Math"/>
                      </a:rPr>
                      <m:t>) ∈</m:t>
                    </m:r>
                    <m:r>
                      <a:rPr lang="en-US" altLang="zh-CN" i="1" dirty="0" err="1" smtClean="0">
                        <a:solidFill>
                          <a:srgbClr val="FF00FF"/>
                        </a:solidFill>
                        <a:latin typeface="Cambria Math"/>
                      </a:rPr>
                      <m:t>𝑍</m:t>
                    </m:r>
                    <m:r>
                      <a:rPr lang="en-US" altLang="zh-CN" i="1" baseline="-25000" dirty="0" err="1" smtClean="0">
                        <a:solidFill>
                          <a:srgbClr val="FF00FF"/>
                        </a:solidFill>
                        <a:latin typeface="Cambria Math"/>
                      </a:rPr>
                      <m:t>𝑝</m:t>
                    </m:r>
                    <m:r>
                      <a:rPr lang="en-US" altLang="zh-CN" i="1" dirty="0" smtClean="0">
                        <a:solidFill>
                          <a:srgbClr val="FF00FF"/>
                        </a:solidFill>
                        <a:latin typeface="Cambria Math"/>
                      </a:rPr>
                      <m:t>∗</m:t>
                    </m:r>
                    <m:r>
                      <a:rPr lang="en-US" altLang="zh-CN" i="1" dirty="0" err="1" smtClean="0">
                        <a:solidFill>
                          <a:srgbClr val="FF00FF"/>
                        </a:solidFill>
                        <a:latin typeface="Cambria Math"/>
                      </a:rPr>
                      <m:t>𝑍</m:t>
                    </m:r>
                    <m:r>
                      <a:rPr lang="en-US" altLang="zh-CN" i="1" baseline="-25000" dirty="0" err="1" smtClean="0">
                        <a:solidFill>
                          <a:srgbClr val="FF00FF"/>
                        </a:solidFill>
                        <a:latin typeface="Cambria Math"/>
                      </a:rPr>
                      <m:t>𝑝</m:t>
                    </m:r>
                    <m:r>
                      <a:rPr lang="en-US" altLang="zh-CN" i="1" baseline="-25000" dirty="0" smtClean="0">
                        <a:solidFill>
                          <a:srgbClr val="FF00FF"/>
                        </a:solidFill>
                        <a:latin typeface="Cambria Math"/>
                      </a:rPr>
                      <m:t> </m:t>
                    </m:r>
                  </m:oMath>
                </a14:m>
                <a:r>
                  <a:rPr lang="zh-CN" altLang="en-US" dirty="0" smtClean="0">
                    <a:solidFill>
                      <a:schemeClr val="tx2"/>
                    </a:solidFill>
                    <a:latin typeface="Tahoma" pitchFamily="34" charset="0"/>
                  </a:rPr>
                  <a:t>和一个</a:t>
                </a:r>
                <a:r>
                  <a:rPr lang="zh-CN" altLang="en-US" dirty="0" smtClean="0">
                    <a:solidFill>
                      <a:srgbClr val="FF00FF"/>
                    </a:solidFill>
                    <a:latin typeface="Tahoma" pitchFamily="34" charset="0"/>
                  </a:rPr>
                  <a:t>无穷远点</a:t>
                </a:r>
                <a14:m>
                  <m:oMath xmlns:m="http://schemas.openxmlformats.org/officeDocument/2006/math">
                    <m:r>
                      <a:rPr lang="zh-CN" altLang="en-US" i="1" dirty="0" smtClean="0">
                        <a:solidFill>
                          <a:srgbClr val="FF00FF"/>
                        </a:solidFill>
                        <a:latin typeface="Cambria Math"/>
                      </a:rPr>
                      <m:t>𝒪</m:t>
                    </m:r>
                  </m:oMath>
                </a14:m>
                <a:r>
                  <a:rPr lang="zh-CN" altLang="en-US" dirty="0" smtClean="0">
                    <a:solidFill>
                      <a:schemeClr val="tx2"/>
                    </a:solidFill>
                    <a:latin typeface="Tahoma" pitchFamily="34" charset="0"/>
                  </a:rPr>
                  <a:t>组成；</a:t>
                </a:r>
                <a:r>
                  <a:rPr kumimoji="1" lang="zh-CN" altLang="en-US" dirty="0" smtClean="0">
                    <a:solidFill>
                      <a:schemeClr val="tx2"/>
                    </a:solidFill>
                    <a:latin typeface="Tahoma" pitchFamily="34" charset="0"/>
                  </a:rPr>
                  <a:t>其中</a:t>
                </a:r>
                <a14:m>
                  <m:oMath xmlns:m="http://schemas.openxmlformats.org/officeDocument/2006/math">
                    <m:r>
                      <a:rPr kumimoji="1" lang="en-US" altLang="zh-CN" i="1" dirty="0">
                        <a:latin typeface="Cambria Math"/>
                      </a:rPr>
                      <m:t>𝑎</m:t>
                    </m:r>
                    <m:r>
                      <a:rPr kumimoji="1" lang="en-US" altLang="zh-CN" i="1" dirty="0">
                        <a:latin typeface="Cambria Math"/>
                      </a:rPr>
                      <m:t>,</m:t>
                    </m:r>
                    <m:r>
                      <a:rPr kumimoji="1" lang="en-US" altLang="zh-CN" i="1" dirty="0">
                        <a:latin typeface="Cambria Math"/>
                      </a:rPr>
                      <m:t>𝑏</m:t>
                    </m:r>
                    <m:r>
                      <a:rPr kumimoji="1" lang="en-US" altLang="zh-CN" i="1" dirty="0">
                        <a:latin typeface="Cambria Math"/>
                      </a:rPr>
                      <m:t>∈</m:t>
                    </m:r>
                    <m:sSub>
                      <m:sSubPr>
                        <m:ctrlPr>
                          <a:rPr kumimoji="1" lang="en-US" altLang="zh-CN" i="1" dirty="0" smtClean="0">
                            <a:latin typeface="Cambria Math" panose="02040503050406030204" pitchFamily="18" charset="0"/>
                          </a:rPr>
                        </m:ctrlPr>
                      </m:sSubPr>
                      <m:e>
                        <m:r>
                          <a:rPr kumimoji="1" lang="en-US" altLang="zh-CN" b="0" i="1" dirty="0" smtClean="0">
                            <a:latin typeface="Cambria Math"/>
                          </a:rPr>
                          <m:t>𝑍</m:t>
                        </m:r>
                      </m:e>
                      <m:sub>
                        <m:r>
                          <a:rPr kumimoji="1" lang="en-US" altLang="zh-CN" b="0" i="1" dirty="0" smtClean="0">
                            <a:latin typeface="Cambria Math"/>
                          </a:rPr>
                          <m:t>𝑝</m:t>
                        </m:r>
                      </m:sub>
                    </m:sSub>
                    <m:r>
                      <a:rPr kumimoji="1" lang="en-US" altLang="zh-CN" i="1" dirty="0">
                        <a:latin typeface="Cambria Math"/>
                      </a:rPr>
                      <m:t>,  4</m:t>
                    </m:r>
                    <m:sSup>
                      <m:sSupPr>
                        <m:ctrlPr>
                          <a:rPr kumimoji="1" lang="en-US" altLang="zh-CN" b="0" i="1" dirty="0" smtClean="0">
                            <a:latin typeface="Cambria Math" panose="02040503050406030204" pitchFamily="18" charset="0"/>
                          </a:rPr>
                        </m:ctrlPr>
                      </m:sSupPr>
                      <m:e>
                        <m:r>
                          <a:rPr kumimoji="1" lang="en-US" altLang="zh-CN" b="0" i="1" dirty="0" smtClean="0">
                            <a:latin typeface="Cambria Math"/>
                          </a:rPr>
                          <m:t>𝑎</m:t>
                        </m:r>
                      </m:e>
                      <m:sup>
                        <m:r>
                          <a:rPr kumimoji="1" lang="en-US" altLang="zh-CN" b="0" i="1" dirty="0" smtClean="0">
                            <a:latin typeface="Cambria Math"/>
                          </a:rPr>
                          <m:t>3</m:t>
                        </m:r>
                      </m:sup>
                    </m:sSup>
                    <m:r>
                      <a:rPr kumimoji="1" lang="en-US" altLang="zh-CN" b="0" i="1" dirty="0" smtClean="0">
                        <a:latin typeface="Cambria Math"/>
                      </a:rPr>
                      <m:t>+27</m:t>
                    </m:r>
                    <m:sSup>
                      <m:sSupPr>
                        <m:ctrlPr>
                          <a:rPr kumimoji="1" lang="en-US" altLang="zh-CN" b="0" i="1" dirty="0" smtClean="0">
                            <a:latin typeface="Cambria Math" panose="02040503050406030204" pitchFamily="18" charset="0"/>
                          </a:rPr>
                        </m:ctrlPr>
                      </m:sSupPr>
                      <m:e>
                        <m:r>
                          <a:rPr kumimoji="1" lang="en-US" altLang="zh-CN" b="0" i="1" dirty="0" smtClean="0">
                            <a:latin typeface="Cambria Math"/>
                          </a:rPr>
                          <m:t>𝑏</m:t>
                        </m:r>
                      </m:e>
                      <m:sup>
                        <m:r>
                          <a:rPr kumimoji="1" lang="en-US" altLang="zh-CN" b="0" i="1" dirty="0" smtClean="0">
                            <a:latin typeface="Cambria Math"/>
                          </a:rPr>
                          <m:t>2</m:t>
                        </m:r>
                      </m:sup>
                    </m:sSup>
                    <m:r>
                      <a:rPr kumimoji="1" lang="en-US" altLang="zh-CN" i="1" dirty="0">
                        <a:latin typeface="Cambria Math"/>
                      </a:rPr>
                      <m:t>≡0 (</m:t>
                    </m:r>
                    <m:r>
                      <a:rPr kumimoji="1" lang="en-US" altLang="zh-CN" i="1" dirty="0">
                        <a:latin typeface="Cambria Math"/>
                      </a:rPr>
                      <m:t>𝑚𝑜𝑑</m:t>
                    </m:r>
                    <m:r>
                      <a:rPr kumimoji="1" lang="en-US" altLang="zh-CN" i="1" dirty="0">
                        <a:latin typeface="Cambria Math"/>
                      </a:rPr>
                      <m:t> </m:t>
                    </m:r>
                    <m:r>
                      <a:rPr kumimoji="1" lang="en-US" altLang="zh-CN" i="1" dirty="0">
                        <a:latin typeface="Cambria Math"/>
                      </a:rPr>
                      <m:t>𝑝</m:t>
                    </m:r>
                    <m:r>
                      <a:rPr kumimoji="1" lang="en-US" altLang="zh-CN" i="1" dirty="0">
                        <a:latin typeface="Cambria Math"/>
                      </a:rPr>
                      <m:t>)</m:t>
                    </m:r>
                  </m:oMath>
                </a14:m>
                <a:endParaRPr kumimoji="1" lang="en-US" altLang="zh-CN" i="1" dirty="0">
                  <a:latin typeface="Cambria Math"/>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626" r="-1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D412CA3-52B4-4FAD-B147-44740C66B42C}"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58</a:t>
            </a:fld>
            <a:endParaRPr lang="en-US" altLang="zh-C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828800"/>
            <a:ext cx="6858982" cy="4083671"/>
          </a:xfrm>
          <a:prstGeom prst="rect">
            <a:avLst/>
          </a:prstGeom>
        </p:spPr>
      </p:pic>
      <p:sp>
        <p:nvSpPr>
          <p:cNvPr id="2" name="标题 1"/>
          <p:cNvSpPr>
            <a:spLocks noGrp="1"/>
          </p:cNvSpPr>
          <p:nvPr>
            <p:ph type="title"/>
          </p:nvPr>
        </p:nvSpPr>
        <p:spPr/>
        <p:txBody>
          <a:bodyPr/>
          <a:lstStyle/>
          <a:p>
            <a:r>
              <a:rPr lang="zh-CN" altLang="en-US" dirty="0" smtClean="0"/>
              <a:t>椭圆曲线</a:t>
            </a:r>
            <a:endParaRPr lang="zh-CN" altLang="en-US" dirty="0"/>
          </a:p>
        </p:txBody>
      </p:sp>
      <p:sp>
        <p:nvSpPr>
          <p:cNvPr id="4" name="日期占位符 3"/>
          <p:cNvSpPr>
            <a:spLocks noGrp="1"/>
          </p:cNvSpPr>
          <p:nvPr>
            <p:ph type="dt" sz="half" idx="10"/>
          </p:nvPr>
        </p:nvSpPr>
        <p:spPr/>
        <p:txBody>
          <a:bodyPr/>
          <a:lstStyle/>
          <a:p>
            <a:fld id="{6997B197-812E-4C5A-90BA-51B86FFD9AFC}"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59</a:t>
            </a:fld>
            <a:endParaRPr lang="en-US" altLang="zh-C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5976" y="4806853"/>
            <a:ext cx="1644650" cy="134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4648200"/>
            <a:ext cx="1524000" cy="1524000"/>
          </a:xfrm>
          <a:prstGeom prst="rect">
            <a:avLst/>
          </a:prstGeom>
        </p:spPr>
      </p:pic>
      <p:sp>
        <p:nvSpPr>
          <p:cNvPr id="5" name="日期占位符 3"/>
          <p:cNvSpPr>
            <a:spLocks noGrp="1"/>
          </p:cNvSpPr>
          <p:nvPr>
            <p:ph type="dt" sz="half" idx="10"/>
          </p:nvPr>
        </p:nvSpPr>
        <p:spPr/>
        <p:txBody>
          <a:bodyPr/>
          <a:lstStyle/>
          <a:p>
            <a:fld id="{CDC15CA4-C785-4EB7-B2F4-EDE6664803E6}" type="datetime1">
              <a:rPr lang="zh-CN" altLang="en-US" smtClean="0"/>
              <a:pPr/>
              <a:t>2018/12/10</a:t>
            </a:fld>
            <a:endParaRPr lang="en-US" altLang="zh-CN"/>
          </a:p>
        </p:txBody>
      </p:sp>
      <p:sp>
        <p:nvSpPr>
          <p:cNvPr id="6" name="页脚占位符 4"/>
          <p:cNvSpPr>
            <a:spLocks noGrp="1"/>
          </p:cNvSpPr>
          <p:nvPr>
            <p:ph type="ftr" sz="quarter" idx="11"/>
          </p:nvPr>
        </p:nvSpPr>
        <p:spPr/>
        <p:txBody>
          <a:bodyPr/>
          <a:lstStyle/>
          <a:p>
            <a:r>
              <a:rPr lang="en-US" altLang="zh-CN"/>
              <a:t>计算机科学与技术学院</a:t>
            </a:r>
          </a:p>
        </p:txBody>
      </p:sp>
      <p:sp>
        <p:nvSpPr>
          <p:cNvPr id="7" name="灯片编号占位符 5"/>
          <p:cNvSpPr>
            <a:spLocks noGrp="1"/>
          </p:cNvSpPr>
          <p:nvPr>
            <p:ph type="sldNum" sz="quarter" idx="12"/>
          </p:nvPr>
        </p:nvSpPr>
        <p:spPr/>
        <p:txBody>
          <a:bodyPr/>
          <a:lstStyle/>
          <a:p>
            <a:fld id="{609DB63A-5F81-4C4D-A4C0-DBC9A38FD5B6}" type="slidenum">
              <a:rPr lang="en-US" altLang="zh-CN"/>
              <a:pPr/>
              <a:t>6</a:t>
            </a:fld>
            <a:endParaRPr lang="en-US" altLang="zh-CN"/>
          </a:p>
        </p:txBody>
      </p:sp>
      <p:sp>
        <p:nvSpPr>
          <p:cNvPr id="151554" name="Rectangle 2"/>
          <p:cNvSpPr>
            <a:spLocks noGrp="1" noChangeArrowheads="1"/>
          </p:cNvSpPr>
          <p:nvPr>
            <p:ph type="title"/>
          </p:nvPr>
        </p:nvSpPr>
        <p:spPr/>
        <p:txBody>
          <a:bodyPr/>
          <a:lstStyle/>
          <a:p>
            <a:r>
              <a:rPr kumimoji="1" lang="zh-CN" altLang="en-US" sz="3600" b="1" dirty="0" smtClean="0"/>
              <a:t>公钥加密</a:t>
            </a:r>
            <a:r>
              <a:rPr kumimoji="1" lang="zh-CN" altLang="en-US" sz="3600" b="1" dirty="0"/>
              <a:t>体系</a:t>
            </a:r>
          </a:p>
        </p:txBody>
      </p:sp>
      <p:sp>
        <p:nvSpPr>
          <p:cNvPr id="151555" name="Rectangle 3"/>
          <p:cNvSpPr>
            <a:spLocks noGrp="1" noChangeArrowheads="1"/>
          </p:cNvSpPr>
          <p:nvPr>
            <p:ph type="body" idx="1"/>
          </p:nvPr>
        </p:nvSpPr>
        <p:spPr>
          <a:xfrm>
            <a:off x="457200" y="1600200"/>
            <a:ext cx="8229600" cy="1143000"/>
          </a:xfrm>
        </p:spPr>
        <p:txBody>
          <a:bodyPr/>
          <a:lstStyle/>
          <a:p>
            <a:r>
              <a:rPr lang="en-US" altLang="zh-CN" b="1" dirty="0" smtClean="0">
                <a:solidFill>
                  <a:srgbClr val="FF0000"/>
                </a:solidFill>
              </a:rPr>
              <a:t>Problem</a:t>
            </a:r>
            <a:r>
              <a:rPr lang="zh-CN" altLang="en-US" b="1" dirty="0" smtClean="0">
                <a:solidFill>
                  <a:srgbClr val="FF0000"/>
                </a:solidFill>
              </a:rPr>
              <a:t>：</a:t>
            </a:r>
            <a:r>
              <a:rPr lang="zh-CN" altLang="en-US" dirty="0"/>
              <a:t>如何安全的传递秘密文件？</a:t>
            </a:r>
          </a:p>
          <a:p>
            <a:pPr lvl="1"/>
            <a:r>
              <a:rPr lang="zh-CN" altLang="en-US" b="1" dirty="0">
                <a:solidFill>
                  <a:srgbClr val="FF0000"/>
                </a:solidFill>
              </a:rPr>
              <a:t>要求</a:t>
            </a:r>
            <a:r>
              <a:rPr lang="zh-CN" altLang="en-US" b="1" dirty="0" smtClean="0"/>
              <a:t>：</a:t>
            </a:r>
            <a:r>
              <a:rPr lang="en-US" altLang="zh-CN" b="1" dirty="0" smtClean="0"/>
              <a:t>Alice </a:t>
            </a:r>
            <a:r>
              <a:rPr lang="zh-CN" altLang="en-US" b="1" dirty="0" smtClean="0"/>
              <a:t>和 </a:t>
            </a:r>
            <a:r>
              <a:rPr lang="en-US" altLang="zh-CN" b="1" dirty="0" smtClean="0"/>
              <a:t>Bob</a:t>
            </a:r>
            <a:r>
              <a:rPr lang="zh-CN" altLang="en-US" b="1" dirty="0" smtClean="0"/>
              <a:t>没有共享密钥</a:t>
            </a:r>
            <a:endParaRPr lang="zh-CN" altLang="en-US" b="1" dirty="0">
              <a:solidFill>
                <a:srgbClr val="692AA2"/>
              </a:solidFill>
            </a:endParaRPr>
          </a:p>
        </p:txBody>
      </p:sp>
      <p:pic>
        <p:nvPicPr>
          <p:cNvPr id="151556" name="Picture 4" descr="HH01677_"/>
          <p:cNvPicPr>
            <a:picLocks noChangeAspect="1" noChangeArrowheads="1"/>
          </p:cNvPicPr>
          <p:nvPr/>
        </p:nvPicPr>
        <p:blipFill>
          <a:blip r:embed="rId4" cstate="print"/>
          <a:srcRect/>
          <a:stretch>
            <a:fillRect/>
          </a:stretch>
        </p:blipFill>
        <p:spPr bwMode="auto">
          <a:xfrm>
            <a:off x="2057400" y="3200400"/>
            <a:ext cx="1362075" cy="1584325"/>
          </a:xfrm>
          <a:prstGeom prst="rect">
            <a:avLst/>
          </a:prstGeom>
          <a:noFill/>
        </p:spPr>
      </p:pic>
      <p:sp>
        <p:nvSpPr>
          <p:cNvPr id="8" name="Text Box 7"/>
          <p:cNvSpPr txBox="1">
            <a:spLocks noChangeArrowheads="1"/>
          </p:cNvSpPr>
          <p:nvPr/>
        </p:nvSpPr>
        <p:spPr bwMode="auto">
          <a:xfrm>
            <a:off x="1403350" y="4941888"/>
            <a:ext cx="1512888" cy="701675"/>
          </a:xfrm>
          <a:prstGeom prst="rect">
            <a:avLst/>
          </a:prstGeom>
          <a:noFill/>
          <a:ln w="9525">
            <a:noFill/>
            <a:miter lim="800000"/>
            <a:headEnd/>
            <a:tailEnd/>
          </a:ln>
          <a:effectLst/>
        </p:spPr>
        <p:txBody>
          <a:bodyPr>
            <a:spAutoFit/>
          </a:bodyPr>
          <a:lstStyle/>
          <a:p>
            <a:r>
              <a:rPr lang="en-US" altLang="zh-CN" sz="4000" dirty="0">
                <a:solidFill>
                  <a:schemeClr val="tx2"/>
                </a:solidFill>
                <a:latin typeface="Comic Sans MS" pitchFamily="66" charset="0"/>
              </a:rPr>
              <a:t>Alice</a:t>
            </a:r>
          </a:p>
        </p:txBody>
      </p:sp>
      <p:sp>
        <p:nvSpPr>
          <p:cNvPr id="10" name="Text Box 9"/>
          <p:cNvSpPr txBox="1">
            <a:spLocks noChangeArrowheads="1"/>
          </p:cNvSpPr>
          <p:nvPr/>
        </p:nvSpPr>
        <p:spPr bwMode="auto">
          <a:xfrm>
            <a:off x="6629400" y="4868863"/>
            <a:ext cx="1073150" cy="701675"/>
          </a:xfrm>
          <a:prstGeom prst="rect">
            <a:avLst/>
          </a:prstGeom>
          <a:noFill/>
          <a:ln w="9525">
            <a:noFill/>
            <a:miter lim="800000"/>
            <a:headEnd/>
            <a:tailEnd/>
          </a:ln>
          <a:effectLst/>
        </p:spPr>
        <p:txBody>
          <a:bodyPr wrap="none">
            <a:spAutoFit/>
          </a:bodyPr>
          <a:lstStyle/>
          <a:p>
            <a:r>
              <a:rPr lang="en-US" altLang="zh-CN" sz="4000" dirty="0">
                <a:solidFill>
                  <a:schemeClr val="tx2"/>
                </a:solidFill>
                <a:latin typeface="Comic Sans MS" pitchFamily="66" charset="0"/>
              </a:rPr>
              <a:t>Bob</a:t>
            </a:r>
          </a:p>
        </p:txBody>
      </p:sp>
      <p:sp>
        <p:nvSpPr>
          <p:cNvPr id="11" name="云形标注 10"/>
          <p:cNvSpPr/>
          <p:nvPr/>
        </p:nvSpPr>
        <p:spPr bwMode="auto">
          <a:xfrm>
            <a:off x="381000" y="2895600"/>
            <a:ext cx="1752600" cy="1828800"/>
          </a:xfrm>
          <a:prstGeom prst="cloudCallout">
            <a:avLst>
              <a:gd name="adj1" fmla="val 62177"/>
              <a:gd name="adj2" fmla="val 58388"/>
            </a:avLst>
          </a:prstGeom>
          <a:noFill/>
          <a:ln w="2857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如何将包裹安全的传递给</a:t>
            </a:r>
            <a:r>
              <a:rPr kumimoji="0" lang="en-US" altLang="zh-CN" sz="1400" b="0" i="0" u="none" strike="noStrike" cap="none" normalizeH="0" baseline="0" dirty="0" smtClean="0">
                <a:ln>
                  <a:noFill/>
                </a:ln>
                <a:solidFill>
                  <a:schemeClr val="tx1"/>
                </a:solidFill>
                <a:effectLst/>
                <a:latin typeface="Arial" charset="0"/>
                <a:ea typeface="宋体" pitchFamily="2" charset="-122"/>
              </a:rPr>
              <a:t>Bob</a:t>
            </a:r>
            <a:r>
              <a:rPr lang="zh-CN" altLang="en-US" dirty="0" smtClean="0"/>
              <a:t>哪</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pPr>
            <a:r>
              <a:rPr lang="en-US" altLang="zh-CN" sz="3200" dirty="0" smtClean="0">
                <a:solidFill>
                  <a:srgbClr val="FF0000"/>
                </a:solidFill>
              </a:rPr>
              <a:t>???</a:t>
            </a:r>
            <a:endParaRPr kumimoji="0" lang="zh-CN" altLang="en-US" sz="3200" b="0" i="0" u="none" strike="noStrike" cap="none" normalizeH="0" baseline="0" dirty="0" smtClean="0">
              <a:ln>
                <a:noFill/>
              </a:ln>
              <a:solidFill>
                <a:srgbClr val="FF0000"/>
              </a:solidFill>
              <a:effectLst/>
              <a:latin typeface="Arial" charset="0"/>
              <a:ea typeface="宋体" pitchFamily="2" charset="-122"/>
            </a:endParaRPr>
          </a:p>
        </p:txBody>
      </p:sp>
      <p:sp>
        <p:nvSpPr>
          <p:cNvPr id="12" name="Text Box 10"/>
          <p:cNvSpPr txBox="1">
            <a:spLocks noChangeArrowheads="1"/>
          </p:cNvSpPr>
          <p:nvPr/>
        </p:nvSpPr>
        <p:spPr bwMode="auto">
          <a:xfrm>
            <a:off x="3581400" y="4648200"/>
            <a:ext cx="2743200" cy="584775"/>
          </a:xfrm>
          <a:prstGeom prst="rect">
            <a:avLst/>
          </a:prstGeom>
          <a:noFill/>
          <a:ln w="9525">
            <a:noFill/>
            <a:miter lim="800000"/>
            <a:headEnd/>
            <a:tailEnd/>
          </a:ln>
          <a:effectLst/>
        </p:spPr>
        <p:txBody>
          <a:bodyPr>
            <a:spAutoFit/>
          </a:bodyPr>
          <a:lstStyle/>
          <a:p>
            <a:r>
              <a:rPr lang="en-US" altLang="zh-CN" sz="3200" dirty="0">
                <a:solidFill>
                  <a:schemeClr val="tx2"/>
                </a:solidFill>
                <a:latin typeface="Comic Sans MS" pitchFamily="66" charset="0"/>
              </a:rPr>
              <a:t>Messenger</a:t>
            </a:r>
          </a:p>
        </p:txBody>
      </p:sp>
      <p:sp>
        <p:nvSpPr>
          <p:cNvPr id="13" name="右箭头 12"/>
          <p:cNvSpPr/>
          <p:nvPr/>
        </p:nvSpPr>
        <p:spPr bwMode="auto">
          <a:xfrm>
            <a:off x="3200400" y="5105400"/>
            <a:ext cx="3276600" cy="228600"/>
          </a:xfrm>
          <a:prstGeom prst="right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447800"/>
            <a:ext cx="6457163" cy="4495800"/>
          </a:xfrm>
        </p:spPr>
      </p:pic>
      <p:sp>
        <p:nvSpPr>
          <p:cNvPr id="4" name="日期占位符 3"/>
          <p:cNvSpPr>
            <a:spLocks noGrp="1"/>
          </p:cNvSpPr>
          <p:nvPr>
            <p:ph type="dt" sz="half" idx="10"/>
          </p:nvPr>
        </p:nvSpPr>
        <p:spPr/>
        <p:txBody>
          <a:bodyPr/>
          <a:lstStyle/>
          <a:p>
            <a:fld id="{C1A8C765-A91D-4DE2-80C1-FF52A4469DC8}"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60</a:t>
            </a:fld>
            <a:endParaRPr lang="en-US" altLang="zh-CN" dirty="0"/>
          </a:p>
        </p:txBody>
      </p:sp>
      <mc:AlternateContent xmlns:mc="http://schemas.openxmlformats.org/markup-compatibility/2006" xmlns:a14="http://schemas.microsoft.com/office/drawing/2010/main">
        <mc:Choice Requires="a14">
          <p:sp>
            <p:nvSpPr>
              <p:cNvPr id="10" name="矩形 9"/>
              <p:cNvSpPr/>
              <p:nvPr/>
            </p:nvSpPr>
            <p:spPr>
              <a:xfrm>
                <a:off x="914400" y="6019800"/>
                <a:ext cx="7696200" cy="400110"/>
              </a:xfrm>
              <a:prstGeom prst="rect">
                <a:avLst/>
              </a:prstGeom>
            </p:spPr>
            <p:txBody>
              <a:bodyPr wrap="square">
                <a:spAutoFit/>
              </a:bodyPr>
              <a:lstStyle/>
              <a:p>
                <a:r>
                  <a:rPr lang="en-US" altLang="zh-CN" sz="2000" b="1" dirty="0" smtClean="0">
                    <a:solidFill>
                      <a:srgbClr val="FF0000"/>
                    </a:solidFill>
                  </a:rPr>
                  <a:t>Set of points of elliptic curve </a:t>
                </a:r>
                <a14:m>
                  <m:oMath xmlns:m="http://schemas.openxmlformats.org/officeDocument/2006/math">
                    <m:r>
                      <a:rPr lang="en-US" altLang="zh-CN" sz="2000" b="1" i="1" dirty="0" smtClean="0">
                        <a:solidFill>
                          <a:srgbClr val="FF0000"/>
                        </a:solidFill>
                        <a:latin typeface="Cambria Math"/>
                      </a:rPr>
                      <m:t>𝒚</m:t>
                    </m:r>
                    <m:r>
                      <a:rPr lang="en-US" altLang="zh-CN" sz="2000" b="1" i="1" baseline="30000" dirty="0" smtClean="0">
                        <a:solidFill>
                          <a:srgbClr val="FF0000"/>
                        </a:solidFill>
                        <a:latin typeface="Cambria Math"/>
                      </a:rPr>
                      <m:t>𝟐</m:t>
                    </m:r>
                    <m:r>
                      <a:rPr lang="en-US" altLang="zh-CN" sz="2000" b="1" i="1" dirty="0" smtClean="0">
                        <a:solidFill>
                          <a:srgbClr val="FF0000"/>
                        </a:solidFill>
                        <a:latin typeface="Cambria Math"/>
                      </a:rPr>
                      <m:t> = </m:t>
                    </m:r>
                    <m:r>
                      <a:rPr lang="en-US" altLang="zh-CN" sz="2000" b="1" i="1" dirty="0" smtClean="0">
                        <a:solidFill>
                          <a:srgbClr val="FF0000"/>
                        </a:solidFill>
                        <a:latin typeface="Cambria Math"/>
                      </a:rPr>
                      <m:t>𝒙</m:t>
                    </m:r>
                    <m:r>
                      <a:rPr lang="en-US" altLang="zh-CN" sz="2000" b="1" i="1" baseline="30000" dirty="0" smtClean="0">
                        <a:solidFill>
                          <a:srgbClr val="FF0000"/>
                        </a:solidFill>
                        <a:latin typeface="Cambria Math"/>
                      </a:rPr>
                      <m:t>𝟑</m:t>
                    </m:r>
                    <m:r>
                      <a:rPr lang="en-US" altLang="zh-CN" sz="2000" b="1" i="1" dirty="0" smtClean="0">
                        <a:solidFill>
                          <a:srgbClr val="FF0000"/>
                        </a:solidFill>
                        <a:latin typeface="Cambria Math"/>
                      </a:rPr>
                      <m:t> − </m:t>
                    </m:r>
                    <m:r>
                      <a:rPr lang="en-US" altLang="zh-CN" sz="2000" b="1" i="1" dirty="0" smtClean="0">
                        <a:solidFill>
                          <a:srgbClr val="FF0000"/>
                        </a:solidFill>
                        <a:latin typeface="Cambria Math"/>
                      </a:rPr>
                      <m:t>𝒙</m:t>
                    </m:r>
                    <m:r>
                      <a:rPr lang="en-US" altLang="zh-CN" sz="2000" b="1" i="1" dirty="0" smtClean="0">
                        <a:solidFill>
                          <a:srgbClr val="FF0000"/>
                        </a:solidFill>
                        <a:latin typeface="Cambria Math"/>
                      </a:rPr>
                      <m:t> </m:t>
                    </m:r>
                  </m:oMath>
                </a14:m>
                <a:r>
                  <a:rPr lang="en-US" altLang="zh-CN" sz="2000" b="1" dirty="0" smtClean="0">
                    <a:solidFill>
                      <a:srgbClr val="FF0000"/>
                    </a:solidFill>
                  </a:rPr>
                  <a:t>over finite field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zh-CN" altLang="en-US" sz="2000" b="1" i="1" smtClean="0">
                            <a:solidFill>
                              <a:srgbClr val="FF0000"/>
                            </a:solidFill>
                            <a:latin typeface="Cambria Math"/>
                          </a:rPr>
                          <m:t>𝔽</m:t>
                        </m:r>
                      </m:e>
                      <m:sub>
                        <m:r>
                          <a:rPr lang="en-US" altLang="zh-CN" sz="2000" b="1" i="1" smtClean="0">
                            <a:solidFill>
                              <a:srgbClr val="FF0000"/>
                            </a:solidFill>
                            <a:latin typeface="Cambria Math"/>
                          </a:rPr>
                          <m:t>𝟔𝟏</m:t>
                        </m:r>
                      </m:sub>
                    </m:sSub>
                  </m:oMath>
                </a14:m>
                <a:r>
                  <a:rPr lang="en-US" altLang="zh-CN" sz="2000" b="1" dirty="0" smtClean="0">
                    <a:solidFill>
                      <a:srgbClr val="FF0000"/>
                    </a:solidFill>
                  </a:rPr>
                  <a:t> </a:t>
                </a:r>
                <a:endParaRPr lang="zh-CN" altLang="en-US" sz="2000" b="1"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914400" y="6019800"/>
                <a:ext cx="7696200" cy="400110"/>
              </a:xfrm>
              <a:prstGeom prst="rect">
                <a:avLst/>
              </a:prstGeom>
              <a:blipFill rotWithShape="1">
                <a:blip r:embed="rId3" cstate="print"/>
                <a:stretch>
                  <a:fillRect l="-792" t="-6154"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3480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椭圆曲线上的运算</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14:m>
                  <m:oMath xmlns:m="http://schemas.openxmlformats.org/officeDocument/2006/math">
                    <m:r>
                      <a:rPr kumimoji="1" lang="zh-CN" altLang="en-US" sz="2600" i="1" dirty="0" smtClean="0">
                        <a:latin typeface="Cambria Math"/>
                      </a:rPr>
                      <m:t>𝒪</m:t>
                    </m:r>
                    <m:r>
                      <a:rPr kumimoji="1" lang="en-US" altLang="zh-CN" sz="2600" i="1" dirty="0" smtClean="0">
                        <a:latin typeface="Cambria Math"/>
                      </a:rPr>
                      <m:t> </m:t>
                    </m:r>
                  </m:oMath>
                </a14:m>
                <a:r>
                  <a:rPr kumimoji="1" lang="zh-CN" altLang="en-US" sz="2600" dirty="0" smtClean="0">
                    <a:latin typeface="Tahoma" pitchFamily="34" charset="0"/>
                  </a:rPr>
                  <a:t>称为</a:t>
                </a:r>
                <a:r>
                  <a:rPr kumimoji="1" lang="zh-CN" altLang="en-US" sz="2600" b="1" dirty="0" smtClean="0">
                    <a:solidFill>
                      <a:srgbClr val="FF0000"/>
                    </a:solidFill>
                    <a:latin typeface="Tahoma" pitchFamily="34" charset="0"/>
                  </a:rPr>
                  <a:t>加法单位元</a:t>
                </a:r>
                <a:r>
                  <a:rPr kumimoji="1" lang="zh-CN" altLang="en-US" sz="2600" dirty="0" smtClean="0">
                    <a:latin typeface="Tahoma" pitchFamily="34" charset="0"/>
                  </a:rPr>
                  <a:t>，对</a:t>
                </a:r>
                <a:r>
                  <a:rPr kumimoji="1" lang="en-US" altLang="zh-CN" sz="2600" dirty="0" smtClean="0">
                    <a:latin typeface="Tahoma" pitchFamily="34" charset="0"/>
                  </a:rPr>
                  <a:t>ECC</a:t>
                </a:r>
                <a:r>
                  <a:rPr kumimoji="1" lang="zh-CN" altLang="en-US" sz="2600" dirty="0" smtClean="0">
                    <a:latin typeface="Tahoma" pitchFamily="34" charset="0"/>
                  </a:rPr>
                  <a:t>上任意点</a:t>
                </a:r>
                <a14:m>
                  <m:oMath xmlns:m="http://schemas.openxmlformats.org/officeDocument/2006/math">
                    <m:r>
                      <a:rPr kumimoji="1" lang="en-US" altLang="zh-CN" sz="2600" i="1" dirty="0" smtClean="0">
                        <a:latin typeface="Cambria Math"/>
                      </a:rPr>
                      <m:t>𝑃</m:t>
                    </m:r>
                    <m:r>
                      <a:rPr kumimoji="1" lang="zh-CN" altLang="en-US" sz="2600" i="1" dirty="0" smtClean="0">
                        <a:latin typeface="Cambria Math"/>
                      </a:rPr>
                      <m:t>：</m:t>
                    </m:r>
                    <m:r>
                      <a:rPr kumimoji="1" lang="en-US" altLang="zh-CN" sz="2600" i="1" dirty="0" smtClean="0">
                        <a:latin typeface="Cambria Math"/>
                      </a:rPr>
                      <m:t>𝑃</m:t>
                    </m:r>
                    <m:r>
                      <a:rPr kumimoji="1" lang="en-US" altLang="zh-CN" sz="2600" i="1" dirty="0" smtClean="0">
                        <a:latin typeface="Cambria Math"/>
                      </a:rPr>
                      <m:t>＋</m:t>
                    </m:r>
                    <m:r>
                      <a:rPr kumimoji="1" lang="zh-CN" altLang="en-US" sz="2600" i="1" dirty="0" smtClean="0">
                        <a:latin typeface="Cambria Math"/>
                      </a:rPr>
                      <m:t>𝒪</m:t>
                    </m:r>
                    <m:r>
                      <a:rPr kumimoji="1" lang="en-US" altLang="zh-CN" sz="2600" i="1" dirty="0" smtClean="0">
                        <a:latin typeface="Cambria Math"/>
                      </a:rPr>
                      <m:t> </m:t>
                    </m:r>
                    <m:r>
                      <a:rPr kumimoji="1" lang="en-US" altLang="zh-CN" sz="2600" i="1" dirty="0" smtClean="0">
                        <a:latin typeface="Cambria Math"/>
                      </a:rPr>
                      <m:t>＝</m:t>
                    </m:r>
                    <m:r>
                      <a:rPr kumimoji="1" lang="en-US" altLang="zh-CN" sz="2600" i="1" dirty="0" smtClean="0">
                        <a:latin typeface="Cambria Math"/>
                      </a:rPr>
                      <m:t>𝑃</m:t>
                    </m:r>
                  </m:oMath>
                </a14:m>
                <a:endParaRPr kumimoji="1" lang="en-US" altLang="zh-CN" sz="2600" dirty="0" smtClean="0">
                  <a:latin typeface="Tahoma" pitchFamily="34" charset="0"/>
                </a:endParaRPr>
              </a:p>
              <a:p>
                <a:r>
                  <a:rPr kumimoji="1" lang="zh-CN" altLang="en-US" sz="2600" b="1" dirty="0" smtClean="0">
                    <a:solidFill>
                      <a:srgbClr val="FF0000"/>
                    </a:solidFill>
                    <a:latin typeface="Tahoma" pitchFamily="34" charset="0"/>
                  </a:rPr>
                  <a:t>加法逆元</a:t>
                </a:r>
                <a:r>
                  <a:rPr kumimoji="1" lang="zh-CN" altLang="en-US" sz="2600" dirty="0" smtClean="0">
                    <a:latin typeface="Tahoma" pitchFamily="34" charset="0"/>
                  </a:rPr>
                  <a:t>：</a:t>
                </a:r>
                <a:r>
                  <a:rPr kumimoji="1" lang="en-US" altLang="zh-CN" sz="2600" dirty="0" smtClean="0">
                    <a:latin typeface="Tahoma" pitchFamily="34" charset="0"/>
                  </a:rPr>
                  <a:t>ECC</a:t>
                </a:r>
                <a:r>
                  <a:rPr kumimoji="1" lang="zh-CN" altLang="en-US" sz="2600" dirty="0" smtClean="0">
                    <a:latin typeface="Tahoma" pitchFamily="34" charset="0"/>
                  </a:rPr>
                  <a:t>上的点</a:t>
                </a:r>
                <a14:m>
                  <m:oMath xmlns:m="http://schemas.openxmlformats.org/officeDocument/2006/math">
                    <m:r>
                      <a:rPr kumimoji="1" lang="en-US" altLang="zh-CN" sz="2600" i="1" dirty="0">
                        <a:latin typeface="Cambria Math"/>
                      </a:rPr>
                      <m:t>𝑃</m:t>
                    </m:r>
                    <m:r>
                      <a:rPr kumimoji="1" lang="en-US" altLang="zh-CN" sz="2600" i="1" dirty="0">
                        <a:latin typeface="Cambria Math"/>
                      </a:rPr>
                      <m:t> </m:t>
                    </m:r>
                  </m:oMath>
                </a14:m>
                <a:r>
                  <a:rPr kumimoji="1" lang="zh-CN" altLang="en-US" sz="2600" dirty="0" smtClean="0">
                    <a:latin typeface="Tahoma" pitchFamily="34" charset="0"/>
                  </a:rPr>
                  <a:t>的加法逆元</a:t>
                </a:r>
                <a14:m>
                  <m:oMath xmlns:m="http://schemas.openxmlformats.org/officeDocument/2006/math">
                    <m:r>
                      <a:rPr kumimoji="1" lang="en-US" altLang="zh-CN" sz="2600" b="1" i="1" dirty="0" smtClean="0">
                        <a:solidFill>
                          <a:srgbClr val="692AA2"/>
                        </a:solidFill>
                        <a:latin typeface="Cambria Math"/>
                      </a:rPr>
                      <m:t>−</m:t>
                    </m:r>
                    <m:r>
                      <a:rPr kumimoji="1" lang="en-US" altLang="zh-CN" sz="2600" b="1" i="1" dirty="0" smtClean="0">
                        <a:solidFill>
                          <a:srgbClr val="692AA2"/>
                        </a:solidFill>
                        <a:latin typeface="Cambria Math"/>
                      </a:rPr>
                      <m:t>𝑷</m:t>
                    </m:r>
                  </m:oMath>
                </a14:m>
                <a:r>
                  <a:rPr kumimoji="1" lang="zh-CN" altLang="en-US" sz="2600" dirty="0" smtClean="0">
                    <a:latin typeface="Tahoma" pitchFamily="34" charset="0"/>
                  </a:rPr>
                  <a:t>定义为：</a:t>
                </a:r>
                <a:r>
                  <a:rPr kumimoji="1" lang="zh-CN" altLang="en-US" sz="2600" b="1" dirty="0" smtClean="0">
                    <a:solidFill>
                      <a:srgbClr val="FF00FF"/>
                    </a:solidFill>
                    <a:latin typeface="Tahoma" pitchFamily="34" charset="0"/>
                  </a:rPr>
                  <a:t>具有相同 </a:t>
                </a:r>
                <a14:m>
                  <m:oMath xmlns:m="http://schemas.openxmlformats.org/officeDocument/2006/math">
                    <m:r>
                      <a:rPr kumimoji="1" lang="en-US" altLang="zh-CN" sz="2600" b="1" i="1" dirty="0" smtClean="0">
                        <a:solidFill>
                          <a:srgbClr val="FF00FF"/>
                        </a:solidFill>
                        <a:latin typeface="Cambria Math"/>
                      </a:rPr>
                      <m:t>𝒙</m:t>
                    </m:r>
                    <m:r>
                      <a:rPr kumimoji="1" lang="en-US" altLang="zh-CN" sz="2600" b="1" i="1" dirty="0" smtClean="0">
                        <a:solidFill>
                          <a:srgbClr val="FF00FF"/>
                        </a:solidFill>
                        <a:latin typeface="Cambria Math"/>
                      </a:rPr>
                      <m:t> </m:t>
                    </m:r>
                    <m:r>
                      <a:rPr kumimoji="1" lang="zh-CN" altLang="en-US" sz="2600" b="1" i="1" dirty="0" smtClean="0">
                        <a:solidFill>
                          <a:srgbClr val="FF00FF"/>
                        </a:solidFill>
                        <a:latin typeface="Cambria Math"/>
                      </a:rPr>
                      <m:t>坐标和负</m:t>
                    </m:r>
                    <m:r>
                      <a:rPr kumimoji="1" lang="en-US" altLang="zh-CN" sz="2600" b="1" i="1" dirty="0" smtClean="0">
                        <a:solidFill>
                          <a:srgbClr val="FF00FF"/>
                        </a:solidFill>
                        <a:latin typeface="Cambria Math"/>
                      </a:rPr>
                      <m:t>𝒚</m:t>
                    </m:r>
                    <m:r>
                      <a:rPr kumimoji="1" lang="en-US" altLang="zh-CN" sz="2600" b="1" i="1" dirty="0" smtClean="0">
                        <a:solidFill>
                          <a:srgbClr val="FF00FF"/>
                        </a:solidFill>
                        <a:latin typeface="Cambria Math"/>
                      </a:rPr>
                      <m:t> </m:t>
                    </m:r>
                  </m:oMath>
                </a14:m>
                <a:r>
                  <a:rPr kumimoji="1" lang="zh-CN" altLang="en-US" sz="2600" b="1" dirty="0" smtClean="0">
                    <a:solidFill>
                      <a:srgbClr val="FF00FF"/>
                    </a:solidFill>
                    <a:latin typeface="Tahoma" pitchFamily="34" charset="0"/>
                  </a:rPr>
                  <a:t>坐标的点，即</a:t>
                </a:r>
                <a:r>
                  <a:rPr kumimoji="1" lang="zh-CN" altLang="en-US" sz="2600" dirty="0" smtClean="0">
                    <a:latin typeface="Tahoma" pitchFamily="34" charset="0"/>
                  </a:rPr>
                  <a:t>过</a:t>
                </a:r>
                <a14:m>
                  <m:oMath xmlns:m="http://schemas.openxmlformats.org/officeDocument/2006/math">
                    <m:r>
                      <a:rPr kumimoji="1" lang="en-US" altLang="zh-CN" sz="2600" i="1" dirty="0" smtClean="0">
                        <a:latin typeface="Cambria Math"/>
                      </a:rPr>
                      <m:t>𝑃</m:t>
                    </m:r>
                  </m:oMath>
                </a14:m>
                <a:r>
                  <a:rPr kumimoji="1" lang="zh-CN" altLang="en-US" sz="2600" dirty="0" smtClean="0">
                    <a:latin typeface="Tahoma" pitchFamily="34" charset="0"/>
                  </a:rPr>
                  <a:t>点的垂线与曲线相交的另外一点</a:t>
                </a:r>
              </a:p>
              <a:p>
                <a:r>
                  <a:rPr kumimoji="1" lang="zh-CN" altLang="en-US" sz="2600" dirty="0" smtClean="0">
                    <a:latin typeface="Tahoma" pitchFamily="34" charset="0"/>
                  </a:rPr>
                  <a:t>对</a:t>
                </a:r>
                <a:r>
                  <a:rPr kumimoji="1" lang="en-US" altLang="zh-CN" sz="2600" dirty="0" smtClean="0">
                    <a:latin typeface="Tahoma" pitchFamily="34" charset="0"/>
                  </a:rPr>
                  <a:t>ECC</a:t>
                </a:r>
                <a:r>
                  <a:rPr kumimoji="1" lang="zh-CN" altLang="en-US" sz="2600" dirty="0" smtClean="0">
                    <a:latin typeface="Tahoma" pitchFamily="34" charset="0"/>
                  </a:rPr>
                  <a:t>上</a:t>
                </a:r>
                <a14:m>
                  <m:oMath xmlns:m="http://schemas.openxmlformats.org/officeDocument/2006/math">
                    <m:r>
                      <a:rPr kumimoji="1" lang="en-US" altLang="zh-CN" sz="2600" i="1" dirty="0" smtClean="0">
                        <a:latin typeface="Cambria Math"/>
                      </a:rPr>
                      <m:t>𝑥</m:t>
                    </m:r>
                    <m:r>
                      <a:rPr kumimoji="1" lang="en-US" altLang="zh-CN" sz="2600" i="1" dirty="0" smtClean="0">
                        <a:latin typeface="Cambria Math"/>
                      </a:rPr>
                      <m:t> </m:t>
                    </m:r>
                  </m:oMath>
                </a14:m>
                <a:r>
                  <a:rPr kumimoji="1" lang="zh-CN" altLang="en-US" sz="2600" dirty="0" smtClean="0">
                    <a:latin typeface="Tahoma" pitchFamily="34" charset="0"/>
                  </a:rPr>
                  <a:t>坐标不同的两点</a:t>
                </a:r>
                <a14:m>
                  <m:oMath xmlns:m="http://schemas.openxmlformats.org/officeDocument/2006/math">
                    <m:r>
                      <a:rPr kumimoji="1" lang="en-US" altLang="zh-CN" sz="2600" i="1" dirty="0" smtClean="0">
                        <a:latin typeface="Cambria Math"/>
                      </a:rPr>
                      <m:t>𝑃</m:t>
                    </m:r>
                    <m:r>
                      <a:rPr kumimoji="1" lang="en-US" altLang="zh-CN" sz="2600" i="1" dirty="0" smtClean="0">
                        <a:latin typeface="Cambria Math"/>
                      </a:rPr>
                      <m:t>、</m:t>
                    </m:r>
                    <m:r>
                      <a:rPr kumimoji="1" lang="en-US" altLang="zh-CN" sz="2600" i="1" dirty="0" smtClean="0">
                        <a:latin typeface="Cambria Math"/>
                      </a:rPr>
                      <m:t>𝑄</m:t>
                    </m:r>
                    <m:r>
                      <a:rPr kumimoji="1" lang="en-US" altLang="zh-CN" sz="2600" i="1" dirty="0" smtClean="0">
                        <a:latin typeface="Cambria Math"/>
                      </a:rPr>
                      <m:t>，</m:t>
                    </m:r>
                    <m:r>
                      <a:rPr kumimoji="1" lang="zh-CN" altLang="en-US" sz="2600" b="1" i="1" dirty="0" smtClean="0">
                        <a:solidFill>
                          <a:srgbClr val="FF0000"/>
                        </a:solidFill>
                        <a:latin typeface="Cambria Math"/>
                      </a:rPr>
                      <m:t>点加</m:t>
                    </m:r>
                    <m:r>
                      <a:rPr kumimoji="1" lang="en-US" altLang="zh-CN" sz="2600" b="1" i="1" dirty="0" smtClean="0">
                        <a:solidFill>
                          <a:srgbClr val="FF0000"/>
                        </a:solidFill>
                        <a:latin typeface="Cambria Math"/>
                      </a:rPr>
                      <m:t>𝑷</m:t>
                    </m:r>
                    <m:r>
                      <a:rPr kumimoji="1" lang="en-US" altLang="zh-CN" sz="2600" b="1" i="1" dirty="0" smtClean="0">
                        <a:solidFill>
                          <a:srgbClr val="FF0000"/>
                        </a:solidFill>
                        <a:latin typeface="Cambria Math"/>
                      </a:rPr>
                      <m:t>+</m:t>
                    </m:r>
                    <m:r>
                      <a:rPr kumimoji="1" lang="en-US" altLang="zh-CN" sz="2600" b="1" i="1" dirty="0" smtClean="0">
                        <a:solidFill>
                          <a:srgbClr val="FF0000"/>
                        </a:solidFill>
                        <a:latin typeface="Cambria Math"/>
                      </a:rPr>
                      <m:t>𝑸</m:t>
                    </m:r>
                  </m:oMath>
                </a14:m>
                <a:r>
                  <a:rPr kumimoji="1" lang="zh-CN" altLang="en-US" sz="2600" dirty="0" smtClean="0">
                    <a:latin typeface="Tahoma" pitchFamily="34" charset="0"/>
                  </a:rPr>
                  <a:t>定义为：连接</a:t>
                </a:r>
                <a14:m>
                  <m:oMath xmlns:m="http://schemas.openxmlformats.org/officeDocument/2006/math">
                    <m:r>
                      <a:rPr kumimoji="1" lang="en-US" altLang="zh-CN" sz="2600" i="1" dirty="0" smtClean="0">
                        <a:latin typeface="Cambria Math"/>
                      </a:rPr>
                      <m:t>𝑃</m:t>
                    </m:r>
                    <m:r>
                      <a:rPr kumimoji="1" lang="zh-CN" altLang="en-US" sz="2600" i="1" dirty="0" smtClean="0">
                        <a:latin typeface="Cambria Math"/>
                      </a:rPr>
                      <m:t>和</m:t>
                    </m:r>
                    <m:r>
                      <a:rPr kumimoji="1" lang="en-US" altLang="zh-CN" sz="2600" i="1" dirty="0" smtClean="0">
                        <a:latin typeface="Cambria Math"/>
                      </a:rPr>
                      <m:t>𝑄</m:t>
                    </m:r>
                  </m:oMath>
                </a14:m>
                <a:r>
                  <a:rPr kumimoji="1" lang="zh-CN" altLang="en-US" sz="2600" dirty="0" smtClean="0">
                    <a:latin typeface="Tahoma" pitchFamily="34" charset="0"/>
                  </a:rPr>
                  <a:t>的直线和曲线相交于点</a:t>
                </a:r>
                <a14:m>
                  <m:oMath xmlns:m="http://schemas.openxmlformats.org/officeDocument/2006/math">
                    <m:r>
                      <a:rPr kumimoji="1" lang="en-US" altLang="zh-CN" sz="2600" i="1" dirty="0" smtClean="0">
                        <a:latin typeface="Cambria Math"/>
                      </a:rPr>
                      <m:t>𝑅</m:t>
                    </m:r>
                    <m:r>
                      <a:rPr kumimoji="1" lang="en-US" altLang="zh-CN" sz="2600" i="1" dirty="0" smtClean="0">
                        <a:latin typeface="Cambria Math"/>
                      </a:rPr>
                      <m:t>，</m:t>
                    </m:r>
                    <m:r>
                      <a:rPr kumimoji="1" lang="zh-CN" altLang="en-US" sz="2600" i="1" dirty="0" smtClean="0">
                        <a:latin typeface="Cambria Math"/>
                      </a:rPr>
                      <m:t>则</m:t>
                    </m:r>
                    <m:r>
                      <a:rPr kumimoji="1" lang="en-US" altLang="zh-CN" sz="2600" i="1" dirty="0" smtClean="0">
                        <a:latin typeface="Cambria Math"/>
                      </a:rPr>
                      <m:t>𝑃</m:t>
                    </m:r>
                    <m:r>
                      <a:rPr kumimoji="1" lang="en-US" altLang="zh-CN" sz="2600" i="1" dirty="0" smtClean="0">
                        <a:latin typeface="Cambria Math"/>
                      </a:rPr>
                      <m:t>+</m:t>
                    </m:r>
                    <m:r>
                      <a:rPr kumimoji="1" lang="en-US" altLang="zh-CN" sz="2600" i="1" dirty="0" smtClean="0">
                        <a:latin typeface="Cambria Math"/>
                      </a:rPr>
                      <m:t>𝑄</m:t>
                    </m:r>
                  </m:oMath>
                </a14:m>
                <a:r>
                  <a:rPr kumimoji="1" lang="zh-CN" altLang="en-US" sz="2600" dirty="0" smtClean="0">
                    <a:latin typeface="Tahoma" pitchFamily="34" charset="0"/>
                  </a:rPr>
                  <a:t>的值为</a:t>
                </a:r>
                <a14:m>
                  <m:oMath xmlns:m="http://schemas.openxmlformats.org/officeDocument/2006/math">
                    <m:r>
                      <a:rPr kumimoji="1" lang="en-US" altLang="zh-CN" sz="2600" i="1" dirty="0" smtClean="0">
                        <a:latin typeface="Cambria Math"/>
                      </a:rPr>
                      <m:t>𝑅</m:t>
                    </m:r>
                  </m:oMath>
                </a14:m>
                <a:r>
                  <a:rPr kumimoji="1" lang="zh-CN" altLang="en-US" sz="2600" dirty="0" smtClean="0">
                    <a:latin typeface="Tahoma" pitchFamily="34" charset="0"/>
                  </a:rPr>
                  <a:t>的加法逆元             </a:t>
                </a:r>
                <a:endParaRPr kumimoji="1" lang="en-US" altLang="zh-CN" sz="2600" dirty="0" smtClean="0">
                  <a:latin typeface="Tahoma" pitchFamily="34" charset="0"/>
                </a:endParaRPr>
              </a:p>
              <a:p>
                <a:r>
                  <a:rPr kumimoji="1" lang="zh-CN" altLang="en-US" sz="2600" b="1" dirty="0" smtClean="0">
                    <a:solidFill>
                      <a:srgbClr val="FF0000"/>
                    </a:solidFill>
                    <a:latin typeface="Tahoma" pitchFamily="34" charset="0"/>
                  </a:rPr>
                  <a:t>倍点</a:t>
                </a:r>
                <a14:m>
                  <m:oMath xmlns:m="http://schemas.openxmlformats.org/officeDocument/2006/math">
                    <m:r>
                      <a:rPr kumimoji="1" lang="en-US" altLang="zh-CN" sz="2600" b="1" i="1" dirty="0" smtClean="0">
                        <a:solidFill>
                          <a:srgbClr val="FF0000"/>
                        </a:solidFill>
                        <a:latin typeface="Cambria Math"/>
                      </a:rPr>
                      <m:t>𝑷</m:t>
                    </m:r>
                    <m:r>
                      <a:rPr kumimoji="1" lang="en-US" altLang="zh-CN" sz="2600" b="1" i="1" dirty="0" smtClean="0">
                        <a:solidFill>
                          <a:srgbClr val="FF0000"/>
                        </a:solidFill>
                        <a:latin typeface="Cambria Math"/>
                      </a:rPr>
                      <m:t>+</m:t>
                    </m:r>
                    <m:r>
                      <a:rPr kumimoji="1" lang="en-US" altLang="zh-CN" sz="2600" b="1" i="1" dirty="0" smtClean="0">
                        <a:solidFill>
                          <a:srgbClr val="FF0000"/>
                        </a:solidFill>
                        <a:latin typeface="Cambria Math"/>
                      </a:rPr>
                      <m:t>𝑷</m:t>
                    </m:r>
                  </m:oMath>
                </a14:m>
                <a:r>
                  <a:rPr kumimoji="1" lang="zh-CN" altLang="en-US" sz="2600" dirty="0" smtClean="0">
                    <a:latin typeface="Tahoma" pitchFamily="34" charset="0"/>
                  </a:rPr>
                  <a:t>运算定义：做点</a:t>
                </a:r>
                <a14:m>
                  <m:oMath xmlns:m="http://schemas.openxmlformats.org/officeDocument/2006/math">
                    <m:r>
                      <a:rPr kumimoji="1" lang="en-US" altLang="zh-CN" sz="2600" i="1" dirty="0" smtClean="0">
                        <a:latin typeface="Cambria Math"/>
                      </a:rPr>
                      <m:t>𝑃</m:t>
                    </m:r>
                  </m:oMath>
                </a14:m>
                <a:r>
                  <a:rPr kumimoji="1" lang="zh-CN" altLang="en-US" sz="2600" dirty="0" smtClean="0">
                    <a:latin typeface="Tahoma" pitchFamily="34" charset="0"/>
                  </a:rPr>
                  <a:t>的切线，设切线与</a:t>
                </a:r>
                <a:r>
                  <a:rPr kumimoji="1" lang="en-US" altLang="zh-CN" sz="2600" dirty="0" smtClean="0">
                    <a:latin typeface="Tahoma" pitchFamily="34" charset="0"/>
                  </a:rPr>
                  <a:t>ECC</a:t>
                </a:r>
                <a:r>
                  <a:rPr kumimoji="1" lang="zh-CN" altLang="en-US" sz="2600" dirty="0" smtClean="0">
                    <a:latin typeface="Tahoma" pitchFamily="34" charset="0"/>
                  </a:rPr>
                  <a:t>交于点</a:t>
                </a:r>
                <a14:m>
                  <m:oMath xmlns:m="http://schemas.openxmlformats.org/officeDocument/2006/math">
                    <m:r>
                      <a:rPr kumimoji="1" lang="en-US" altLang="zh-CN" sz="2600" i="1" dirty="0" smtClean="0">
                        <a:latin typeface="Cambria Math"/>
                      </a:rPr>
                      <m:t>𝑅</m:t>
                    </m:r>
                    <m:r>
                      <a:rPr kumimoji="1" lang="en-US" altLang="zh-CN" sz="2600" i="1" dirty="0" smtClean="0">
                        <a:latin typeface="Cambria Math"/>
                      </a:rPr>
                      <m:t>，</m:t>
                    </m:r>
                    <m:r>
                      <a:rPr kumimoji="1" lang="zh-CN" altLang="en-US" sz="2600" i="1" dirty="0" smtClean="0">
                        <a:latin typeface="Cambria Math"/>
                      </a:rPr>
                      <m:t>则倍点为</m:t>
                    </m:r>
                    <m:r>
                      <a:rPr kumimoji="1" lang="en-US" altLang="zh-CN" sz="2600" i="1" dirty="0" smtClean="0">
                        <a:latin typeface="Cambria Math"/>
                      </a:rPr>
                      <m:t>𝑅</m:t>
                    </m:r>
                    <m:r>
                      <a:rPr kumimoji="1" lang="zh-CN" altLang="en-US" sz="2600" i="1" dirty="0" smtClean="0">
                        <a:latin typeface="Cambria Math"/>
                      </a:rPr>
                      <m:t>的逆</m:t>
                    </m:r>
                  </m:oMath>
                </a14:m>
                <a:r>
                  <a:rPr kumimoji="1" lang="zh-CN" altLang="en-US" sz="2600" dirty="0" smtClean="0">
                    <a:latin typeface="Tahoma" pitchFamily="34" charset="0"/>
                  </a:rPr>
                  <a:t>元，即：</a:t>
                </a:r>
                <a14:m>
                  <m:oMath xmlns:m="http://schemas.openxmlformats.org/officeDocument/2006/math">
                    <m:r>
                      <a:rPr kumimoji="1" lang="zh-CN" altLang="en-US" sz="2600" i="1" dirty="0" smtClean="0">
                        <a:latin typeface="Cambria Math"/>
                      </a:rPr>
                      <m:t>2</m:t>
                    </m:r>
                    <m:r>
                      <a:rPr kumimoji="1" lang="en-US" altLang="zh-CN" sz="2600" i="1" dirty="0" smtClean="0">
                        <a:latin typeface="Cambria Math"/>
                      </a:rPr>
                      <m:t>𝑃</m:t>
                    </m:r>
                    <m:r>
                      <a:rPr kumimoji="1" lang="en-US" altLang="zh-CN" sz="2600" i="1" dirty="0" smtClean="0">
                        <a:latin typeface="Cambria Math"/>
                      </a:rPr>
                      <m:t> =</m:t>
                    </m:r>
                    <m:r>
                      <a:rPr kumimoji="1" lang="en-US" altLang="zh-CN" sz="2600" i="1" dirty="0" smtClean="0">
                        <a:latin typeface="Cambria Math"/>
                      </a:rPr>
                      <m:t>𝑃</m:t>
                    </m:r>
                    <m:r>
                      <a:rPr kumimoji="1" lang="en-US" altLang="zh-CN" sz="2600" i="1" dirty="0" smtClean="0">
                        <a:latin typeface="Cambria Math"/>
                      </a:rPr>
                      <m:t>+</m:t>
                    </m:r>
                    <m:r>
                      <a:rPr kumimoji="1" lang="en-US" altLang="zh-CN" sz="2600" i="1" dirty="0" smtClean="0">
                        <a:latin typeface="Cambria Math"/>
                      </a:rPr>
                      <m:t>𝑃</m:t>
                    </m:r>
                    <m:r>
                      <a:rPr kumimoji="1" lang="en-US" altLang="zh-CN" sz="2600" i="1" dirty="0" smtClean="0">
                        <a:latin typeface="Cambria Math"/>
                      </a:rPr>
                      <m:t>= −</m:t>
                    </m:r>
                    <m:r>
                      <a:rPr kumimoji="1" lang="en-US" altLang="zh-CN" sz="2600" i="1" dirty="0" smtClean="0">
                        <a:latin typeface="Cambria Math"/>
                      </a:rPr>
                      <m:t>𝑅</m:t>
                    </m:r>
                    <m:r>
                      <a:rPr kumimoji="1" lang="en-US" altLang="zh-CN" sz="2600" i="1" dirty="0" smtClean="0">
                        <a:latin typeface="Cambria Math"/>
                      </a:rPr>
                      <m:t>  </m:t>
                    </m:r>
                  </m:oMath>
                </a14:m>
                <a:endParaRPr kumimoji="1" lang="en-US" altLang="zh-CN" sz="2600" dirty="0" smtClean="0">
                  <a:latin typeface="Tahoma" pitchFamily="34" charset="0"/>
                </a:endParaRPr>
              </a:p>
              <a:p>
                <a:pPr eaLnBrk="1" hangingPunct="1">
                  <a:spcBef>
                    <a:spcPct val="25000"/>
                  </a:spcBef>
                  <a:buFontTx/>
                  <a:buNone/>
                </a:pPr>
                <a:r>
                  <a:rPr kumimoji="1" lang="zh-CN" altLang="en-US" sz="2600" dirty="0" smtClean="0">
                    <a:latin typeface="Tahoma" pitchFamily="34" charset="0"/>
                  </a:rPr>
                  <a:t>      类似：</a:t>
                </a:r>
                <a14:m>
                  <m:oMath xmlns:m="http://schemas.openxmlformats.org/officeDocument/2006/math">
                    <m:r>
                      <a:rPr kumimoji="1" lang="en-US" altLang="zh-CN" sz="2600" i="1" dirty="0" smtClean="0">
                        <a:solidFill>
                          <a:srgbClr val="FF0000"/>
                        </a:solidFill>
                        <a:latin typeface="Cambria Math"/>
                      </a:rPr>
                      <m:t>𝑘𝑃</m:t>
                    </m:r>
                    <m:r>
                      <a:rPr kumimoji="1" lang="en-US" altLang="zh-CN" sz="2600" i="1" dirty="0" smtClean="0">
                        <a:solidFill>
                          <a:srgbClr val="FF0000"/>
                        </a:solidFill>
                        <a:latin typeface="Cambria Math"/>
                      </a:rPr>
                      <m:t>=</m:t>
                    </m:r>
                    <m:r>
                      <a:rPr kumimoji="1" lang="en-US" altLang="zh-CN" sz="2600" i="1" dirty="0" smtClean="0">
                        <a:solidFill>
                          <a:srgbClr val="FF0000"/>
                        </a:solidFill>
                        <a:latin typeface="Cambria Math"/>
                      </a:rPr>
                      <m:t>𝑃</m:t>
                    </m:r>
                    <m:r>
                      <a:rPr kumimoji="1" lang="en-US" altLang="zh-CN" sz="2600" i="1" dirty="0" smtClean="0">
                        <a:solidFill>
                          <a:srgbClr val="FF0000"/>
                        </a:solidFill>
                        <a:latin typeface="Cambria Math"/>
                      </a:rPr>
                      <m:t>+</m:t>
                    </m:r>
                    <m:r>
                      <a:rPr kumimoji="1" lang="en-US" altLang="zh-CN" sz="2600" i="1" dirty="0" smtClean="0">
                        <a:solidFill>
                          <a:srgbClr val="FF0000"/>
                        </a:solidFill>
                        <a:latin typeface="Cambria Math"/>
                      </a:rPr>
                      <m:t>𝑃</m:t>
                    </m:r>
                    <m:r>
                      <a:rPr kumimoji="1" lang="en-US" altLang="zh-CN" sz="2600" i="1" dirty="0" smtClean="0">
                        <a:solidFill>
                          <a:srgbClr val="FF0000"/>
                        </a:solidFill>
                        <a:latin typeface="Cambria Math"/>
                      </a:rPr>
                      <m:t>+</m:t>
                    </m:r>
                    <m:r>
                      <a:rPr kumimoji="1" lang="en-US" altLang="zh-CN" sz="2600" i="1" dirty="0" smtClean="0">
                        <a:solidFill>
                          <a:srgbClr val="FF0000"/>
                        </a:solidFill>
                        <a:latin typeface="Cambria Math"/>
                      </a:rPr>
                      <m:t>𝑃</m:t>
                    </m:r>
                    <m:r>
                      <a:rPr kumimoji="1" lang="en-US" altLang="zh-CN" sz="2600" i="1" dirty="0" smtClean="0">
                        <a:solidFill>
                          <a:srgbClr val="FF0000"/>
                        </a:solidFill>
                        <a:latin typeface="Cambria Math"/>
                      </a:rPr>
                      <m:t>+…+</m:t>
                    </m:r>
                    <m:r>
                      <a:rPr kumimoji="1" lang="en-US" altLang="zh-CN" sz="2600" i="1" dirty="0" smtClean="0">
                        <a:solidFill>
                          <a:srgbClr val="FF0000"/>
                        </a:solidFill>
                        <a:latin typeface="Cambria Math"/>
                      </a:rPr>
                      <m:t>𝑃</m:t>
                    </m:r>
                  </m:oMath>
                </a14:m>
                <a:endParaRPr kumimoji="1" lang="zh-CN" altLang="en-US" sz="2600" dirty="0" smtClean="0">
                  <a:solidFill>
                    <a:srgbClr val="FF0000"/>
                  </a:solidFill>
                  <a:latin typeface="Tahoma" pitchFamily="34"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cstate="print"/>
                <a:stretch>
                  <a:fillRect l="-1111" t="-1396" r="-533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0BFFB01-AE07-4AD1-9634-11EBAB45A9E8}"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61</a:t>
            </a:fld>
            <a:endParaRPr lang="en-US" altLang="zh-C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descr="Untitled-1副本.jpg"/>
          <p:cNvPicPr>
            <a:picLocks noGrp="1" noChangeAspect="1"/>
          </p:cNvPicPr>
          <p:nvPr>
            <p:ph idx="1"/>
          </p:nvPr>
        </p:nvPicPr>
        <p:blipFill>
          <a:blip r:embed="rId2" cstate="print"/>
          <a:stretch>
            <a:fillRect/>
          </a:stretch>
        </p:blipFill>
        <p:spPr>
          <a:xfrm>
            <a:off x="457200" y="1981200"/>
            <a:ext cx="8507110" cy="3505200"/>
          </a:xfrm>
        </p:spPr>
      </p:pic>
      <p:sp>
        <p:nvSpPr>
          <p:cNvPr id="4" name="日期占位符 3"/>
          <p:cNvSpPr>
            <a:spLocks noGrp="1"/>
          </p:cNvSpPr>
          <p:nvPr>
            <p:ph type="dt" sz="half" idx="10"/>
          </p:nvPr>
        </p:nvSpPr>
        <p:spPr/>
        <p:txBody>
          <a:bodyPr/>
          <a:lstStyle/>
          <a:p>
            <a:fld id="{0630A6CB-6F17-4BCD-8D65-38CE7F5DC913}"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62</a:t>
            </a:fld>
            <a:endParaRPr lang="en-US" altLang="zh-CN"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olidFill>
                  <a:srgbClr val="000000"/>
                </a:solidFill>
                <a:ea typeface="黑体" pitchFamily="2" charset="-122"/>
              </a:rPr>
              <a:t>有限域上椭圆曲线加法</a:t>
            </a:r>
            <a:endParaRPr lang="zh-CN" altLang="en-US" dirty="0"/>
          </a:p>
        </p:txBody>
      </p:sp>
      <p:sp>
        <p:nvSpPr>
          <p:cNvPr id="4" name="日期占位符 3"/>
          <p:cNvSpPr>
            <a:spLocks noGrp="1"/>
          </p:cNvSpPr>
          <p:nvPr>
            <p:ph type="dt" sz="half" idx="10"/>
          </p:nvPr>
        </p:nvSpPr>
        <p:spPr/>
        <p:txBody>
          <a:bodyPr/>
          <a:lstStyle/>
          <a:p>
            <a:fld id="{8D36B39C-0F31-4B27-90D9-5483743ED1CB}"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63</a:t>
            </a:fld>
            <a:endParaRPr lang="en-US" altLang="zh-CN" dirty="0"/>
          </a:p>
        </p:txBody>
      </p:sp>
      <mc:AlternateContent xmlns:mc="http://schemas.openxmlformats.org/markup-compatibility/2006" xmlns:a14="http://schemas.microsoft.com/office/drawing/2010/main">
        <mc:Choice Requires="a14">
          <p:sp>
            <p:nvSpPr>
              <p:cNvPr id="8" name="Rectangle 4"/>
              <p:cNvSpPr>
                <a:spLocks noChangeArrowheads="1"/>
              </p:cNvSpPr>
              <p:nvPr/>
            </p:nvSpPr>
            <p:spPr bwMode="auto">
              <a:xfrm>
                <a:off x="304800" y="2035175"/>
                <a:ext cx="8458200" cy="473075"/>
              </a:xfrm>
              <a:prstGeom prst="rect">
                <a:avLst/>
              </a:prstGeom>
              <a:noFill/>
              <a:ln w="9525">
                <a:noFill/>
                <a:miter lim="800000"/>
                <a:headEnd/>
                <a:tailEnd/>
              </a:ln>
              <a:effectLst/>
            </p:spPr>
            <p:txBody>
              <a:bodyPr>
                <a:spAutoFit/>
              </a:bodyPr>
              <a:lstStyle/>
              <a:p>
                <a:pPr marL="457200" indent="-457200" algn="l" eaLnBrk="1" hangingPunct="1">
                  <a:lnSpc>
                    <a:spcPct val="125000"/>
                  </a:lnSpc>
                  <a:spcBef>
                    <a:spcPct val="25000"/>
                  </a:spcBef>
                </a:pPr>
                <a:r>
                  <a:rPr kumimoji="1" lang="zh-CN" altLang="en-US" sz="2000" b="1" dirty="0" smtClean="0">
                    <a:solidFill>
                      <a:srgbClr val="000000"/>
                    </a:solidFill>
                    <a:latin typeface="Tahoma" pitchFamily="34" charset="0"/>
                    <a:ea typeface="黑体" pitchFamily="2" charset="-122"/>
                  </a:rPr>
                  <a:t>设 </a:t>
                </a:r>
                <a14:m>
                  <m:oMath xmlns:m="http://schemas.openxmlformats.org/officeDocument/2006/math">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𝒙</m:t>
                    </m:r>
                    <m:r>
                      <a:rPr kumimoji="1" lang="en-US" altLang="zh-CN" sz="2000" b="1" i="1" baseline="-25000" dirty="0">
                        <a:solidFill>
                          <a:srgbClr val="000000"/>
                        </a:solidFill>
                        <a:latin typeface="Cambria Math"/>
                        <a:ea typeface="黑体" pitchFamily="2" charset="-122"/>
                      </a:rPr>
                      <m:t>𝟏</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𝒚</m:t>
                    </m:r>
                    <m:r>
                      <a:rPr kumimoji="1" lang="en-US" altLang="zh-CN" sz="2000" b="1" i="1" baseline="-25000" dirty="0">
                        <a:solidFill>
                          <a:srgbClr val="000000"/>
                        </a:solidFill>
                        <a:latin typeface="Cambria Math"/>
                        <a:ea typeface="黑体" pitchFamily="2" charset="-122"/>
                      </a:rPr>
                      <m:t>𝟏</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𝑸</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𝒙</m:t>
                    </m:r>
                    <m:r>
                      <a:rPr kumimoji="1" lang="en-US" altLang="zh-CN" sz="2000" b="1" i="1" baseline="-25000" dirty="0">
                        <a:solidFill>
                          <a:srgbClr val="000000"/>
                        </a:solidFill>
                        <a:latin typeface="Cambria Math"/>
                        <a:ea typeface="黑体" pitchFamily="2" charset="-122"/>
                      </a:rPr>
                      <m:t>𝟐</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𝒚</m:t>
                    </m:r>
                    <m:r>
                      <a:rPr kumimoji="1" lang="en-US" altLang="zh-CN" sz="2000" b="1" i="1" baseline="-25000" dirty="0">
                        <a:solidFill>
                          <a:srgbClr val="000000"/>
                        </a:solidFill>
                        <a:latin typeface="Cambria Math"/>
                        <a:ea typeface="黑体" pitchFamily="2" charset="-122"/>
                      </a:rPr>
                      <m:t>𝟐</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m:t>
                    </m:r>
                    <m:r>
                      <a:rPr kumimoji="1" lang="zh-CN" altLang="en-US" sz="2000" b="1" i="1" dirty="0">
                        <a:solidFill>
                          <a:srgbClr val="000000"/>
                        </a:solidFill>
                        <a:latin typeface="Cambria Math"/>
                        <a:ea typeface="黑体" pitchFamily="2" charset="-122"/>
                      </a:rPr>
                      <m:t>且</m:t>
                    </m:r>
                    <m:r>
                      <a:rPr kumimoji="1" lang="en-US" altLang="zh-CN" sz="2000" b="1" i="1" dirty="0">
                        <a:solidFill>
                          <a:srgbClr val="000000"/>
                        </a:solidFill>
                        <a:latin typeface="Cambria Math"/>
                        <a:ea typeface="黑体" pitchFamily="2" charset="-122"/>
                      </a:rPr>
                      <m:t>𝑷</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𝑸</m:t>
                    </m:r>
                    <m:r>
                      <a:rPr kumimoji="1" lang="en-US" altLang="zh-CN" sz="2000" b="1" i="1" dirty="0">
                        <a:solidFill>
                          <a:srgbClr val="000000"/>
                        </a:solidFill>
                        <a:latin typeface="Cambria Math"/>
                        <a:ea typeface="黑体" pitchFamily="2" charset="-122"/>
                      </a:rPr>
                      <m:t> ∈ </m:t>
                    </m:r>
                    <m:r>
                      <a:rPr kumimoji="1" lang="en-US" altLang="zh-CN" sz="2000" b="1" i="1" dirty="0" err="1">
                        <a:solidFill>
                          <a:srgbClr val="000000"/>
                        </a:solidFill>
                        <a:latin typeface="Cambria Math"/>
                        <a:ea typeface="黑体" pitchFamily="2" charset="-122"/>
                      </a:rPr>
                      <m:t>𝑬</m:t>
                    </m:r>
                    <m:r>
                      <a:rPr kumimoji="1" lang="en-US" altLang="zh-CN" sz="2000" b="1" i="1" baseline="-25000" dirty="0" err="1">
                        <a:solidFill>
                          <a:srgbClr val="000000"/>
                        </a:solidFill>
                        <a:latin typeface="Cambria Math"/>
                        <a:ea typeface="黑体" pitchFamily="2" charset="-122"/>
                      </a:rPr>
                      <m:t>𝒑</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𝒂</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𝒃</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m:t>
                    </m:r>
                  </m:oMath>
                </a14:m>
                <a:r>
                  <a:rPr kumimoji="1" lang="zh-CN" altLang="en-US" sz="2000" b="1" dirty="0">
                    <a:solidFill>
                      <a:srgbClr val="000000"/>
                    </a:solidFill>
                    <a:latin typeface="Tahoma" pitchFamily="34" charset="0"/>
                    <a:ea typeface="黑体" pitchFamily="2" charset="-122"/>
                  </a:rPr>
                  <a:t>则：</a:t>
                </a:r>
                <a:r>
                  <a:rPr kumimoji="1" lang="zh-CN" altLang="en-US" sz="2000" b="1" dirty="0">
                    <a:solidFill>
                      <a:srgbClr val="000000"/>
                    </a:solidFill>
                    <a:ea typeface="宋体" charset="-122"/>
                  </a:rPr>
                  <a:t>   </a:t>
                </a:r>
              </a:p>
            </p:txBody>
          </p:sp>
        </mc:Choice>
        <mc:Fallback xmlns="">
          <p:sp>
            <p:nvSpPr>
              <p:cNvPr id="8" name="Rectangle 4"/>
              <p:cNvSpPr>
                <a:spLocks noRot="1" noChangeAspect="1" noMove="1" noResize="1" noEditPoints="1" noAdjustHandles="1" noChangeArrowheads="1" noChangeShapeType="1" noTextEdit="1"/>
              </p:cNvSpPr>
              <p:nvPr/>
            </p:nvSpPr>
            <p:spPr bwMode="auto">
              <a:xfrm>
                <a:off x="304800" y="2035175"/>
                <a:ext cx="8458200" cy="473075"/>
              </a:xfrm>
              <a:prstGeom prst="rect">
                <a:avLst/>
              </a:prstGeom>
              <a:blipFill rotWithShape="1">
                <a:blip r:embed="rId3" cstate="print"/>
                <a:stretch>
                  <a:fillRect l="-720" t="-1299" b="-12987"/>
                </a:stretch>
              </a:blipFill>
              <a:ln w="9525">
                <a:noFill/>
                <a:miter lim="800000"/>
                <a:headEnd/>
                <a:tailEnd/>
              </a:ln>
              <a:effectLst/>
            </p:spPr>
            <p:txBody>
              <a:bodyPr/>
              <a:lstStyle/>
              <a:p>
                <a:r>
                  <a:rPr lang="zh-CN" altLang="en-US">
                    <a:noFill/>
                  </a:rPr>
                  <a:t> </a:t>
                </a:r>
              </a:p>
            </p:txBody>
          </p:sp>
        </mc:Fallback>
      </mc:AlternateContent>
      <p:graphicFrame>
        <p:nvGraphicFramePr>
          <p:cNvPr id="9" name="Object 5"/>
          <p:cNvGraphicFramePr>
            <a:graphicFrameLocks noChangeAspect="1"/>
          </p:cNvGraphicFramePr>
          <p:nvPr>
            <p:extLst>
              <p:ext uri="{D42A27DB-BD31-4B8C-83A1-F6EECF244321}">
                <p14:modId xmlns:p14="http://schemas.microsoft.com/office/powerpoint/2010/main" val="2379635264"/>
              </p:ext>
            </p:extLst>
          </p:nvPr>
        </p:nvGraphicFramePr>
        <p:xfrm>
          <a:off x="1333500" y="2568575"/>
          <a:ext cx="6151562" cy="3603625"/>
        </p:xfrm>
        <a:graphic>
          <a:graphicData uri="http://schemas.openxmlformats.org/presentationml/2006/ole">
            <mc:AlternateContent xmlns:mc="http://schemas.openxmlformats.org/markup-compatibility/2006">
              <mc:Choice xmlns:v="urn:schemas-microsoft-com:vml" Requires="v">
                <p:oleObj spid="_x0000_s121000" name="公式" r:id="rId4" imgW="2705100" imgH="1866900" progId="Equation.3">
                  <p:embed/>
                </p:oleObj>
              </mc:Choice>
              <mc:Fallback>
                <p:oleObj name="公式" r:id="rId4" imgW="2705100" imgH="1866900" progId="Equation.3">
                  <p:embed/>
                  <p:pic>
                    <p:nvPicPr>
                      <p:cNvPr id="0" name="Picture 1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2568575"/>
                        <a:ext cx="6151562" cy="360362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C93EDA2-0A9F-4315-B3A6-97743C325093}"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64</a:t>
            </a:fld>
            <a:endParaRPr lang="en-US" altLang="zh-CN" dirty="0"/>
          </a:p>
        </p:txBody>
      </p:sp>
      <p:graphicFrame>
        <p:nvGraphicFramePr>
          <p:cNvPr id="9" name="Object 4"/>
          <p:cNvGraphicFramePr>
            <a:graphicFrameLocks noChangeAspect="1"/>
          </p:cNvGraphicFramePr>
          <p:nvPr>
            <p:extLst>
              <p:ext uri="{D42A27DB-BD31-4B8C-83A1-F6EECF244321}">
                <p14:modId xmlns:p14="http://schemas.microsoft.com/office/powerpoint/2010/main" val="326314468"/>
              </p:ext>
            </p:extLst>
          </p:nvPr>
        </p:nvGraphicFramePr>
        <p:xfrm>
          <a:off x="762000" y="2684304"/>
          <a:ext cx="3657600" cy="865187"/>
        </p:xfrm>
        <a:graphic>
          <a:graphicData uri="http://schemas.openxmlformats.org/presentationml/2006/ole">
            <mc:AlternateContent xmlns:mc="http://schemas.openxmlformats.org/markup-compatibility/2006">
              <mc:Choice xmlns:v="urn:schemas-microsoft-com:vml" Requires="v">
                <p:oleObj spid="_x0000_s122190" name="Equation" r:id="rId3" imgW="1752600" imgH="482600" progId="Equation.3">
                  <p:embed/>
                </p:oleObj>
              </mc:Choice>
              <mc:Fallback>
                <p:oleObj name="Equation" r:id="rId3" imgW="1752600" imgH="482600" progId="Equation.3">
                  <p:embed/>
                  <p:pic>
                    <p:nvPicPr>
                      <p:cNvPr id="0" name="Picture 3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684304"/>
                        <a:ext cx="3657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5"/>
              <p:cNvSpPr txBox="1">
                <a:spLocks noChangeArrowheads="1"/>
              </p:cNvSpPr>
              <p:nvPr/>
            </p:nvSpPr>
            <p:spPr bwMode="auto">
              <a:xfrm>
                <a:off x="533400" y="3505200"/>
                <a:ext cx="8382000" cy="2862322"/>
              </a:xfrm>
              <a:prstGeom prst="rect">
                <a:avLst/>
              </a:prstGeom>
              <a:noFill/>
              <a:ln w="9525">
                <a:noFill/>
                <a:miter lim="800000"/>
                <a:headEnd/>
                <a:tailEnd/>
              </a:ln>
              <a:effectLst/>
            </p:spPr>
            <p:txBody>
              <a:bodyPr wrap="square">
                <a:spAutoFit/>
              </a:bodyPr>
              <a:lstStyle/>
              <a:p>
                <a:pPr algn="l" eaLnBrk="1" hangingPunct="1">
                  <a:spcBef>
                    <a:spcPct val="50000"/>
                  </a:spcBef>
                </a:pPr>
                <a14:m>
                  <m:oMathPara xmlns:m="http://schemas.openxmlformats.org/officeDocument/2006/math">
                    <m:oMathParaPr>
                      <m:jc m:val="left"/>
                    </m:oMathParaPr>
                    <m:oMath xmlns:m="http://schemas.openxmlformats.org/officeDocument/2006/math">
                      <m:r>
                        <a:rPr kumimoji="1" lang="zh-CN" altLang="en-US" sz="2000" b="1" i="1" dirty="0" smtClean="0">
                          <a:solidFill>
                            <a:srgbClr val="000000"/>
                          </a:solidFill>
                          <a:latin typeface="Cambria Math"/>
                          <a:ea typeface="黑体" pitchFamily="2" charset="-122"/>
                        </a:rPr>
                        <m:t>𝟐</m:t>
                      </m:r>
                      <m:r>
                        <a:rPr kumimoji="1" lang="en-US" altLang="zh-CN" sz="2000" b="1" i="1" dirty="0">
                          <a:solidFill>
                            <a:srgbClr val="000000"/>
                          </a:solidFill>
                          <a:latin typeface="Cambria Math"/>
                          <a:ea typeface="黑体" pitchFamily="2" charset="-122"/>
                        </a:rPr>
                        <m:t>𝑷</m:t>
                      </m:r>
                      <m:r>
                        <a:rPr kumimoji="1" lang="en-US" altLang="zh-CN" sz="2000" b="1" i="1" dirty="0">
                          <a:solidFill>
                            <a:srgbClr val="000000"/>
                          </a:solidFill>
                          <a:latin typeface="Cambria Math"/>
                          <a:ea typeface="黑体" pitchFamily="2" charset="-122"/>
                        </a:rPr>
                        <m:t>＝</m:t>
                      </m:r>
                      <m:d>
                        <m:dPr>
                          <m:ctrlPr>
                            <a:rPr kumimoji="1" lang="en-US" altLang="zh-CN" sz="2000" b="1" i="1" dirty="0" smtClean="0">
                              <a:solidFill>
                                <a:srgbClr val="000000"/>
                              </a:solidFill>
                              <a:latin typeface="Cambria Math" panose="02040503050406030204" pitchFamily="18" charset="0"/>
                              <a:ea typeface="黑体" pitchFamily="2" charset="-122"/>
                            </a:rPr>
                          </m:ctrlPr>
                        </m:dPr>
                        <m:e>
                          <m:r>
                            <a:rPr kumimoji="1" lang="en-US" altLang="zh-CN" sz="2000" b="1" i="1" dirty="0">
                              <a:solidFill>
                                <a:srgbClr val="000000"/>
                              </a:solidFill>
                              <a:latin typeface="Cambria Math"/>
                              <a:ea typeface="黑体" pitchFamily="2" charset="-122"/>
                            </a:rPr>
                            <m:t>𝟓</m:t>
                          </m:r>
                          <m:r>
                            <a:rPr kumimoji="1" lang="en-US" altLang="zh-CN" sz="2000" b="1" i="1" dirty="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𝟐</m:t>
                          </m:r>
                        </m:e>
                      </m:d>
                    </m:oMath>
                  </m:oMathPara>
                </a14:m>
                <a:endParaRPr kumimoji="1" lang="en-US" altLang="zh-CN" sz="2000" b="1" dirty="0" smtClean="0">
                  <a:solidFill>
                    <a:srgbClr val="000000"/>
                  </a:solidFill>
                  <a:latin typeface="Tahoma" pitchFamily="34" charset="0"/>
                  <a:ea typeface="黑体" pitchFamily="2" charset="-122"/>
                </a:endParaRPr>
              </a:p>
              <a:p>
                <a:pPr algn="l" eaLnBrk="1" hangingPunct="1">
                  <a:spcBef>
                    <a:spcPct val="50000"/>
                  </a:spcBef>
                </a:pPr>
                <a:r>
                  <a:rPr kumimoji="1" lang="zh-CN" altLang="en-US" sz="2000" b="1" dirty="0" smtClean="0">
                    <a:solidFill>
                      <a:srgbClr val="000000"/>
                    </a:solidFill>
                    <a:latin typeface="Tahoma" pitchFamily="34" charset="0"/>
                    <a:ea typeface="黑体" pitchFamily="2" charset="-122"/>
                  </a:rPr>
                  <a:t>然后计算</a:t>
                </a:r>
                <a14:m>
                  <m:oMath xmlns:m="http://schemas.openxmlformats.org/officeDocument/2006/math">
                    <m:r>
                      <a:rPr kumimoji="1" lang="zh-CN" altLang="en-US" sz="2000" b="1" i="1" dirty="0" smtClean="0">
                        <a:solidFill>
                          <a:srgbClr val="000000"/>
                        </a:solidFill>
                        <a:latin typeface="Cambria Math"/>
                        <a:ea typeface="黑体" pitchFamily="2" charset="-122"/>
                      </a:rPr>
                      <m:t>𝟑</m:t>
                    </m:r>
                    <m:r>
                      <a:rPr kumimoji="1" lang="en-US" altLang="zh-CN" sz="2000" b="1" i="1" dirty="0">
                        <a:solidFill>
                          <a:srgbClr val="000000"/>
                        </a:solidFill>
                        <a:latin typeface="Cambria Math"/>
                        <a:ea typeface="黑体" pitchFamily="2" charset="-122"/>
                      </a:rPr>
                      <m:t>𝑷</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𝟐</m:t>
                    </m:r>
                    <m:r>
                      <a:rPr kumimoji="1" lang="en-US" altLang="zh-CN" sz="2000" b="1" i="1" dirty="0">
                        <a:solidFill>
                          <a:srgbClr val="000000"/>
                        </a:solidFill>
                        <a:latin typeface="Cambria Math"/>
                        <a:ea typeface="黑体" pitchFamily="2" charset="-122"/>
                      </a:rPr>
                      <m:t>𝑷</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𝑷</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𝟓</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𝟐</m:t>
                    </m:r>
                    <m:r>
                      <a:rPr kumimoji="1" lang="en-US" altLang="zh-CN" sz="2000" b="1" i="1" dirty="0">
                        <a:solidFill>
                          <a:srgbClr val="000000"/>
                        </a:solidFill>
                        <a:latin typeface="Cambria Math"/>
                        <a:ea typeface="黑体" pitchFamily="2" charset="-122"/>
                      </a:rPr>
                      <m:t>)+(</m:t>
                    </m:r>
                    <m:r>
                      <a:rPr kumimoji="1" lang="en-US" altLang="zh-CN" sz="2000" b="1" i="1" dirty="0">
                        <a:solidFill>
                          <a:srgbClr val="000000"/>
                        </a:solidFill>
                        <a:latin typeface="Cambria Math"/>
                        <a:ea typeface="黑体" pitchFamily="2" charset="-122"/>
                      </a:rPr>
                      <m:t>𝟐</m:t>
                    </m:r>
                    <m:r>
                      <a:rPr kumimoji="1" lang="en-US" altLang="zh-CN" sz="2000" b="1" i="1" dirty="0">
                        <a:solidFill>
                          <a:srgbClr val="000000"/>
                        </a:solidFill>
                        <a:latin typeface="Cambria Math"/>
                        <a:ea typeface="黑体" pitchFamily="2" charset="-122"/>
                      </a:rPr>
                      <m:t>, </m:t>
                    </m:r>
                    <m:r>
                      <a:rPr kumimoji="1" lang="en-US" altLang="zh-CN" sz="2000" b="1" i="1" dirty="0">
                        <a:solidFill>
                          <a:srgbClr val="000000"/>
                        </a:solidFill>
                        <a:latin typeface="Cambria Math"/>
                        <a:ea typeface="黑体" pitchFamily="2" charset="-122"/>
                      </a:rPr>
                      <m:t>𝟕</m:t>
                    </m:r>
                    <m:r>
                      <a:rPr kumimoji="1" lang="en-US" altLang="zh-CN" sz="2000" b="1" i="1" dirty="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𝟖</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𝟑</m:t>
                    </m:r>
                    <m:r>
                      <a:rPr kumimoji="1" lang="en-US" altLang="zh-CN" sz="2000" b="1" i="1" dirty="0" smtClean="0">
                        <a:solidFill>
                          <a:srgbClr val="000000"/>
                        </a:solidFill>
                        <a:latin typeface="Cambria Math"/>
                        <a:ea typeface="黑体" pitchFamily="2" charset="-122"/>
                      </a:rPr>
                      <m:t>), </m:t>
                    </m:r>
                  </m:oMath>
                </a14:m>
                <a:r>
                  <a:rPr kumimoji="1" lang="zh-CN" altLang="en-US" sz="2000" b="1" dirty="0">
                    <a:solidFill>
                      <a:srgbClr val="000000"/>
                    </a:solidFill>
                    <a:latin typeface="Tahoma" pitchFamily="34" charset="0"/>
                    <a:ea typeface="黑体" pitchFamily="2" charset="-122"/>
                  </a:rPr>
                  <a:t>依次可以计算出 </a:t>
                </a:r>
                <a14:m>
                  <m:oMath xmlns:m="http://schemas.openxmlformats.org/officeDocument/2006/math">
                    <m:r>
                      <a:rPr kumimoji="1" lang="en-US" altLang="zh-CN" sz="2000" b="1" i="1" dirty="0" smtClean="0">
                        <a:solidFill>
                          <a:srgbClr val="000000"/>
                        </a:solidFill>
                        <a:latin typeface="Cambria Math"/>
                        <a:ea typeface="黑体" pitchFamily="2" charset="-122"/>
                      </a:rPr>
                      <m:t>𝒏𝑷</m:t>
                    </m:r>
                  </m:oMath>
                </a14:m>
                <a:r>
                  <a:rPr kumimoji="1" lang="en-US" altLang="zh-CN" sz="2000" b="1" dirty="0">
                    <a:solidFill>
                      <a:srgbClr val="000000"/>
                    </a:solidFill>
                    <a:latin typeface="Tahoma" pitchFamily="34" charset="0"/>
                    <a:ea typeface="黑体" pitchFamily="2" charset="-122"/>
                  </a:rPr>
                  <a:t>:</a:t>
                </a:r>
              </a:p>
              <a:p>
                <a:pPr algn="l" eaLnBrk="1" hangingPunct="1">
                  <a:spcBef>
                    <a:spcPct val="50000"/>
                  </a:spcBef>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𝟕</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𝟓</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𝟑</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𝟖</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𝟑</m:t>
                      </m:r>
                      <m:r>
                        <a:rPr kumimoji="1" lang="en-US" altLang="zh-CN" sz="2000" b="1" i="1" dirty="0" smtClean="0">
                          <a:solidFill>
                            <a:srgbClr val="000000"/>
                          </a:solidFill>
                          <a:latin typeface="Cambria Math"/>
                          <a:ea typeface="黑体" pitchFamily="2" charset="-122"/>
                        </a:rPr>
                        <m:t>),  </m:t>
                      </m:r>
                    </m:oMath>
                  </m:oMathPara>
                </a14:m>
                <a:endParaRPr kumimoji="1" lang="en-US" altLang="zh-CN" sz="2000" b="1" dirty="0">
                  <a:solidFill>
                    <a:srgbClr val="000000"/>
                  </a:solidFill>
                  <a:latin typeface="Tahoma" pitchFamily="34" charset="0"/>
                  <a:ea typeface="黑体" pitchFamily="2" charset="-122"/>
                </a:endParaRPr>
              </a:p>
              <a:p>
                <a:pPr algn="l" eaLnBrk="1" hangingPunct="1">
                  <a:spcBef>
                    <a:spcPct val="50000"/>
                  </a:spcBef>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000000"/>
                          </a:solidFill>
                          <a:latin typeface="Cambria Math"/>
                          <a:ea typeface="黑体" pitchFamily="2" charset="-122"/>
                        </a:rPr>
                        <m:t>𝟒</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𝟏𝟎</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𝟓</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𝟑</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𝟔</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𝟔</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𝟕</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𝟗</m:t>
                      </m:r>
                      <m:r>
                        <a:rPr kumimoji="1" lang="en-US" altLang="zh-CN" sz="2000" b="1" i="1" dirty="0" smtClean="0">
                          <a:solidFill>
                            <a:srgbClr val="000000"/>
                          </a:solidFill>
                          <a:latin typeface="Cambria Math"/>
                          <a:ea typeface="黑体" pitchFamily="2" charset="-122"/>
                        </a:rPr>
                        <m:t>), </m:t>
                      </m:r>
                    </m:oMath>
                  </m:oMathPara>
                </a14:m>
                <a:endParaRPr kumimoji="1" lang="en-US" altLang="zh-CN" sz="2000" b="1" dirty="0">
                  <a:solidFill>
                    <a:srgbClr val="000000"/>
                  </a:solidFill>
                  <a:latin typeface="Tahoma" pitchFamily="34" charset="0"/>
                  <a:ea typeface="黑体" pitchFamily="2" charset="-122"/>
                </a:endParaRPr>
              </a:p>
              <a:p>
                <a:pPr algn="l" eaLnBrk="1" hangingPunct="1">
                  <a:spcBef>
                    <a:spcPct val="50000"/>
                  </a:spcBef>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000000"/>
                          </a:solidFill>
                          <a:latin typeface="Cambria Math"/>
                          <a:ea typeface="黑体" pitchFamily="2" charset="-122"/>
                        </a:rPr>
                        <m:t>𝟕</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𝟕</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𝟖</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𝟑</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𝟓</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𝟗</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𝟏𝟎</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𝟗</m:t>
                      </m:r>
                      <m:r>
                        <a:rPr kumimoji="1" lang="en-US" altLang="zh-CN" sz="2000" b="1" i="1" dirty="0" smtClean="0">
                          <a:solidFill>
                            <a:srgbClr val="000000"/>
                          </a:solidFill>
                          <a:latin typeface="Cambria Math"/>
                          <a:ea typeface="黑体" pitchFamily="2" charset="-122"/>
                        </a:rPr>
                        <m:t>),</m:t>
                      </m:r>
                    </m:oMath>
                  </m:oMathPara>
                </a14:m>
                <a:endParaRPr kumimoji="1" lang="en-US" altLang="zh-CN" sz="2000" b="1" dirty="0">
                  <a:solidFill>
                    <a:srgbClr val="000000"/>
                  </a:solidFill>
                  <a:latin typeface="Tahoma" pitchFamily="34" charset="0"/>
                  <a:ea typeface="黑体" pitchFamily="2" charset="-122"/>
                </a:endParaRPr>
              </a:p>
              <a:p>
                <a:pPr algn="l" eaLnBrk="1" hangingPunct="1">
                  <a:spcBef>
                    <a:spcPct val="50000"/>
                  </a:spcBef>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000000"/>
                          </a:solidFill>
                          <a:latin typeface="Cambria Math"/>
                          <a:ea typeface="黑体" pitchFamily="2" charset="-122"/>
                        </a:rPr>
                        <m:t>𝟏𝟎</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𝟖</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𝟖</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𝟏𝟏</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𝟓</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𝟗</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𝟏𝟐</m:t>
                      </m:r>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𝟒</m:t>
                      </m:r>
                      <m:r>
                        <a:rPr kumimoji="1" lang="en-US" altLang="zh-CN" sz="2000" b="1" i="1" dirty="0" smtClean="0">
                          <a:solidFill>
                            <a:srgbClr val="000000"/>
                          </a:solidFill>
                          <a:latin typeface="Cambria Math"/>
                          <a:ea typeface="黑体" pitchFamily="2" charset="-122"/>
                        </a:rPr>
                        <m:t>),</m:t>
                      </m:r>
                    </m:oMath>
                  </m:oMathPara>
                </a14:m>
                <a:endParaRPr kumimoji="1" lang="en-US" altLang="zh-CN" sz="2000" b="1" dirty="0">
                  <a:solidFill>
                    <a:srgbClr val="000000"/>
                  </a:solidFill>
                  <a:latin typeface="Tahoma" pitchFamily="34" charset="0"/>
                  <a:ea typeface="黑体" pitchFamily="2" charset="-122"/>
                </a:endParaRPr>
              </a:p>
              <a:p>
                <a:pPr>
                  <a:spcBef>
                    <a:spcPct val="50000"/>
                  </a:spcBef>
                </a:pPr>
                <a14:m>
                  <m:oMathPara xmlns:m="http://schemas.openxmlformats.org/officeDocument/2006/math">
                    <m:oMathParaPr>
                      <m:jc m:val="centerGroup"/>
                    </m:oMathParaPr>
                    <m:oMath xmlns:m="http://schemas.openxmlformats.org/officeDocument/2006/math">
                      <m:r>
                        <a:rPr kumimoji="1" lang="en-US" altLang="zh-CN" sz="1600" b="1" i="1" dirty="0" smtClean="0">
                          <a:solidFill>
                            <a:srgbClr val="CC3300"/>
                          </a:solidFill>
                          <a:latin typeface="Cambria Math"/>
                          <a:ea typeface="黑体" pitchFamily="2" charset="-122"/>
                        </a:rPr>
                        <m:t>𝟏𝟑</m:t>
                      </m:r>
                      <m:r>
                        <a:rPr kumimoji="1" lang="en-US" altLang="zh-CN" sz="1600" b="1" i="1" dirty="0" smtClean="0">
                          <a:solidFill>
                            <a:srgbClr val="CC3300"/>
                          </a:solidFill>
                          <a:latin typeface="Cambria Math"/>
                          <a:ea typeface="黑体" pitchFamily="2" charset="-122"/>
                        </a:rPr>
                        <m:t>𝑷</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𝟏𝟐</m:t>
                      </m:r>
                      <m:r>
                        <a:rPr kumimoji="1" lang="en-US" altLang="zh-CN" sz="1600" b="1" i="1" dirty="0" smtClean="0">
                          <a:solidFill>
                            <a:srgbClr val="CC3300"/>
                          </a:solidFill>
                          <a:latin typeface="Cambria Math"/>
                          <a:ea typeface="黑体" pitchFamily="2" charset="-122"/>
                        </a:rPr>
                        <m:t>𝑷</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𝑷</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𝟐</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𝟒</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𝟐</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𝟕</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𝟐</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𝟒</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𝟐</m:t>
                      </m:r>
                      <m:r>
                        <a:rPr kumimoji="1" lang="en-US" altLang="zh-CN" sz="1600" b="1" i="1" dirty="0" smtClean="0">
                          <a:solidFill>
                            <a:srgbClr val="CC3300"/>
                          </a:solidFill>
                          <a:latin typeface="Cambria Math"/>
                          <a:ea typeface="黑体" pitchFamily="2" charset="-122"/>
                        </a:rPr>
                        <m:t>, </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𝟒</m:t>
                      </m:r>
                      <m:r>
                        <a:rPr kumimoji="1" lang="en-US" altLang="zh-CN" sz="1600" b="1" i="1" dirty="0" smtClean="0">
                          <a:solidFill>
                            <a:srgbClr val="CC3300"/>
                          </a:solidFill>
                          <a:latin typeface="Cambria Math"/>
                          <a:ea typeface="黑体" pitchFamily="2" charset="-122"/>
                        </a:rPr>
                        <m:t>)</m:t>
                      </m:r>
                      <m:r>
                        <a:rPr kumimoji="1" lang="en-US" altLang="zh-CN" sz="1600" b="1" i="1" dirty="0" smtClean="0">
                          <a:solidFill>
                            <a:srgbClr val="CC3300"/>
                          </a:solidFill>
                          <a:latin typeface="Cambria Math"/>
                          <a:ea typeface="黑体" pitchFamily="2" charset="-122"/>
                        </a:rPr>
                        <m:t>＝</m:t>
                      </m:r>
                      <m:r>
                        <a:rPr lang="zh-CN" altLang="en-US" sz="2000" i="1" dirty="0">
                          <a:solidFill>
                            <a:srgbClr val="FF00FF"/>
                          </a:solidFill>
                          <a:latin typeface="Cambria Math"/>
                        </a:rPr>
                        <m:t>𝒪</m:t>
                      </m:r>
                    </m:oMath>
                  </m:oMathPara>
                </a14:m>
                <a:endParaRPr kumimoji="1" lang="en-US" altLang="zh-CN" sz="2000" b="1" i="1" dirty="0">
                  <a:solidFill>
                    <a:srgbClr val="CC3300"/>
                  </a:solidFill>
                  <a:latin typeface="Tahoma" pitchFamily="34" charset="0"/>
                  <a:ea typeface="黑体" pitchFamily="2" charset="-122"/>
                </a:endParaRPr>
              </a:p>
              <a:p>
                <a:pPr algn="l" eaLnBrk="1" hangingPunct="1">
                  <a:spcBef>
                    <a:spcPct val="50000"/>
                  </a:spcBef>
                </a:pPr>
                <a:r>
                  <a:rPr kumimoji="1" lang="zh-CN" altLang="en-US" sz="2000" b="1" dirty="0">
                    <a:solidFill>
                      <a:srgbClr val="000000"/>
                    </a:solidFill>
                    <a:latin typeface="Tahoma" pitchFamily="34" charset="0"/>
                    <a:ea typeface="黑体" pitchFamily="2" charset="-122"/>
                  </a:rPr>
                  <a:t>因此，</a:t>
                </a:r>
                <a14:m>
                  <m:oMath xmlns:m="http://schemas.openxmlformats.org/officeDocument/2006/math">
                    <m:r>
                      <a:rPr kumimoji="1" lang="en-US" altLang="zh-CN" sz="2000" b="1" i="1" dirty="0" smtClean="0">
                        <a:solidFill>
                          <a:srgbClr val="000000"/>
                        </a:solidFill>
                        <a:latin typeface="Cambria Math"/>
                        <a:ea typeface="黑体" pitchFamily="2" charset="-122"/>
                      </a:rPr>
                      <m:t>𝑷</m:t>
                    </m:r>
                    <m:r>
                      <a:rPr kumimoji="1" lang="en-US" altLang="zh-CN" sz="2000" b="1" i="1" dirty="0" smtClean="0">
                        <a:solidFill>
                          <a:srgbClr val="000000"/>
                        </a:solidFill>
                        <a:latin typeface="Cambria Math"/>
                        <a:ea typeface="黑体" pitchFamily="2" charset="-122"/>
                      </a:rPr>
                      <m:t> = (</m:t>
                    </m:r>
                    <m:r>
                      <a:rPr kumimoji="1" lang="en-US" altLang="zh-CN" sz="2000" b="1" i="1" dirty="0" smtClean="0">
                        <a:solidFill>
                          <a:srgbClr val="000000"/>
                        </a:solidFill>
                        <a:latin typeface="Cambria Math"/>
                        <a:ea typeface="黑体" pitchFamily="2" charset="-122"/>
                      </a:rPr>
                      <m:t>𝟐</m:t>
                    </m:r>
                    <m:r>
                      <a:rPr kumimoji="1" lang="en-US" altLang="zh-CN" sz="2000" b="1" i="1" dirty="0" smtClean="0">
                        <a:solidFill>
                          <a:srgbClr val="000000"/>
                        </a:solidFill>
                        <a:latin typeface="Cambria Math"/>
                        <a:ea typeface="黑体" pitchFamily="2" charset="-122"/>
                      </a:rPr>
                      <m:t>, </m:t>
                    </m:r>
                    <m:r>
                      <a:rPr kumimoji="1" lang="en-US" altLang="zh-CN" sz="2000" b="1" i="1" dirty="0" smtClean="0">
                        <a:solidFill>
                          <a:srgbClr val="000000"/>
                        </a:solidFill>
                        <a:latin typeface="Cambria Math"/>
                        <a:ea typeface="黑体" pitchFamily="2" charset="-122"/>
                      </a:rPr>
                      <m:t>𝟕</m:t>
                    </m:r>
                    <m:r>
                      <a:rPr kumimoji="1" lang="en-US" altLang="zh-CN" sz="2000" b="1" i="1" dirty="0" smtClean="0">
                        <a:solidFill>
                          <a:srgbClr val="000000"/>
                        </a:solidFill>
                        <a:latin typeface="Cambria Math"/>
                        <a:ea typeface="黑体" pitchFamily="2" charset="-122"/>
                      </a:rPr>
                      <m:t>)</m:t>
                    </m:r>
                  </m:oMath>
                </a14:m>
                <a:r>
                  <a:rPr kumimoji="1" lang="zh-CN" altLang="en-US" sz="2000" b="1" dirty="0">
                    <a:solidFill>
                      <a:srgbClr val="000000"/>
                    </a:solidFill>
                    <a:latin typeface="Tahoma" pitchFamily="34" charset="0"/>
                    <a:ea typeface="黑体" pitchFamily="2" charset="-122"/>
                  </a:rPr>
                  <a:t>是</a:t>
                </a:r>
                <a:r>
                  <a:rPr kumimoji="1" lang="en-US" altLang="zh-CN" sz="2000" b="1" dirty="0">
                    <a:solidFill>
                      <a:srgbClr val="000000"/>
                    </a:solidFill>
                    <a:latin typeface="Tahoma" pitchFamily="34" charset="0"/>
                    <a:ea typeface="黑体" pitchFamily="2" charset="-122"/>
                  </a:rPr>
                  <a:t>ECC</a:t>
                </a:r>
                <a:r>
                  <a:rPr kumimoji="1" lang="zh-CN" altLang="en-US" sz="2000" b="1" dirty="0">
                    <a:solidFill>
                      <a:srgbClr val="000000"/>
                    </a:solidFill>
                    <a:latin typeface="Tahoma" pitchFamily="34" charset="0"/>
                    <a:ea typeface="黑体" pitchFamily="2" charset="-122"/>
                  </a:rPr>
                  <a:t>的</a:t>
                </a:r>
                <a:r>
                  <a:rPr kumimoji="1" lang="zh-CN" altLang="en-US" sz="2000" b="1" dirty="0">
                    <a:solidFill>
                      <a:srgbClr val="CC3300"/>
                    </a:solidFill>
                    <a:latin typeface="Tahoma" pitchFamily="34" charset="0"/>
                    <a:ea typeface="黑体" pitchFamily="2" charset="-122"/>
                  </a:rPr>
                  <a:t>生成元</a:t>
                </a:r>
                <a:r>
                  <a:rPr kumimoji="1" lang="zh-CN" altLang="en-US" sz="2000" b="1" dirty="0">
                    <a:solidFill>
                      <a:srgbClr val="000000"/>
                    </a:solidFill>
                    <a:latin typeface="Tahoma" pitchFamily="34" charset="0"/>
                    <a:ea typeface="黑体" pitchFamily="2" charset="-122"/>
                  </a:rPr>
                  <a:t>，</a:t>
                </a:r>
                <a:r>
                  <a:rPr kumimoji="1" lang="en-US" altLang="zh-CN" sz="2000" b="1" dirty="0">
                    <a:solidFill>
                      <a:srgbClr val="000000"/>
                    </a:solidFill>
                    <a:latin typeface="Tahoma" pitchFamily="34" charset="0"/>
                    <a:ea typeface="黑体" pitchFamily="2" charset="-122"/>
                  </a:rPr>
                  <a:t>ECC</a:t>
                </a:r>
                <a:r>
                  <a:rPr kumimoji="1" lang="zh-CN" altLang="en-US" sz="2000" b="1" dirty="0">
                    <a:solidFill>
                      <a:srgbClr val="000000"/>
                    </a:solidFill>
                    <a:latin typeface="Tahoma" pitchFamily="34" charset="0"/>
                    <a:ea typeface="黑体" pitchFamily="2" charset="-122"/>
                  </a:rPr>
                  <a:t>是一个</a:t>
                </a:r>
                <a:r>
                  <a:rPr kumimoji="1" lang="zh-CN" altLang="en-US" sz="2000" b="1" dirty="0" smtClean="0">
                    <a:solidFill>
                      <a:srgbClr val="000000"/>
                    </a:solidFill>
                    <a:latin typeface="Tahoma" pitchFamily="34" charset="0"/>
                    <a:ea typeface="黑体" pitchFamily="2" charset="-122"/>
                  </a:rPr>
                  <a:t>循环群</a:t>
                </a:r>
                <a:endParaRPr kumimoji="1" lang="zh-CN" altLang="en-US" sz="2000" b="1" dirty="0">
                  <a:solidFill>
                    <a:srgbClr val="000000"/>
                  </a:solidFill>
                  <a:latin typeface="Tahoma" pitchFamily="34" charset="0"/>
                  <a:ea typeface="黑体" pitchFamily="2" charset="-122"/>
                </a:endParaRPr>
              </a:p>
            </p:txBody>
          </p:sp>
        </mc:Choice>
        <mc:Fallback xmlns="">
          <p:sp>
            <p:nvSpPr>
              <p:cNvPr id="10" name="Text Box 5"/>
              <p:cNvSpPr txBox="1">
                <a:spLocks noRot="1" noChangeAspect="1" noMove="1" noResize="1" noEditPoints="1" noAdjustHandles="1" noChangeArrowheads="1" noChangeShapeType="1" noTextEdit="1"/>
              </p:cNvSpPr>
              <p:nvPr/>
            </p:nvSpPr>
            <p:spPr bwMode="auto">
              <a:xfrm>
                <a:off x="533400" y="3505200"/>
                <a:ext cx="8382000" cy="2862322"/>
              </a:xfrm>
              <a:prstGeom prst="rect">
                <a:avLst/>
              </a:prstGeom>
              <a:blipFill rotWithShape="1">
                <a:blip r:embed="rId5" cstate="print"/>
                <a:stretch>
                  <a:fillRect l="-800" b="-2766"/>
                </a:stretch>
              </a:blipFill>
              <a:ln w="9525">
                <a:noFill/>
                <a:miter lim="800000"/>
                <a:headEnd/>
                <a:tailEnd/>
              </a:ln>
              <a:effectLst/>
            </p:spPr>
            <p:txBody>
              <a:bodyPr/>
              <a:lstStyle/>
              <a:p>
                <a:r>
                  <a:rPr lang="zh-CN" altLang="en-US">
                    <a:noFill/>
                  </a:rPr>
                  <a:t> </a:t>
                </a:r>
              </a:p>
            </p:txBody>
          </p:sp>
        </mc:Fallback>
      </mc:AlternateContent>
      <p:graphicFrame>
        <p:nvGraphicFramePr>
          <p:cNvPr id="11" name="Object 6"/>
          <p:cNvGraphicFramePr>
            <a:graphicFrameLocks noChangeAspect="1"/>
          </p:cNvGraphicFramePr>
          <p:nvPr>
            <p:extLst>
              <p:ext uri="{D42A27DB-BD31-4B8C-83A1-F6EECF244321}">
                <p14:modId xmlns:p14="http://schemas.microsoft.com/office/powerpoint/2010/main" val="2284692180"/>
              </p:ext>
            </p:extLst>
          </p:nvPr>
        </p:nvGraphicFramePr>
        <p:xfrm>
          <a:off x="4787900" y="2190570"/>
          <a:ext cx="4203700" cy="1543050"/>
        </p:xfrm>
        <a:graphic>
          <a:graphicData uri="http://schemas.openxmlformats.org/presentationml/2006/ole">
            <mc:AlternateContent xmlns:mc="http://schemas.openxmlformats.org/markup-compatibility/2006">
              <mc:Choice xmlns:v="urn:schemas-microsoft-com:vml" Requires="v">
                <p:oleObj spid="_x0000_s122191" name="公式" r:id="rId6" imgW="2145960" imgH="914400" progId="Equation.3">
                  <p:embed/>
                </p:oleObj>
              </mc:Choice>
              <mc:Fallback>
                <p:oleObj name="公式" r:id="rId6" imgW="2145960" imgH="914400" progId="Equation.3">
                  <p:embed/>
                  <p:pic>
                    <p:nvPicPr>
                      <p:cNvPr id="0" name="Picture 3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2190570"/>
                        <a:ext cx="4203700" cy="1543050"/>
                      </a:xfrm>
                      <a:prstGeom prst="rect">
                        <a:avLst/>
                      </a:prstGeom>
                      <a:blipFill dpi="0" rotWithShape="0">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3" name="Rectangle 8"/>
              <p:cNvSpPr>
                <a:spLocks noChangeArrowheads="1"/>
              </p:cNvSpPr>
              <p:nvPr/>
            </p:nvSpPr>
            <p:spPr bwMode="auto">
              <a:xfrm>
                <a:off x="460513" y="2209799"/>
                <a:ext cx="3505200" cy="396875"/>
              </a:xfrm>
              <a:prstGeom prst="rect">
                <a:avLst/>
              </a:prstGeom>
              <a:noFill/>
              <a:ln w="9525">
                <a:noFill/>
                <a:miter lim="800000"/>
                <a:headEnd/>
                <a:tailEnd/>
              </a:ln>
              <a:effectLst/>
            </p:spPr>
            <p:txBody>
              <a:bodyPr wrap="square">
                <a:spAutoFit/>
              </a:bodyPr>
              <a:lstStyle/>
              <a:p>
                <a:pPr algn="l" eaLnBrk="1" hangingPunct="1">
                  <a:spcBef>
                    <a:spcPct val="5000"/>
                  </a:spcBef>
                </a:pPr>
                <a:r>
                  <a:rPr kumimoji="1" lang="zh-CN" altLang="en-US" sz="2000" b="1" dirty="0">
                    <a:latin typeface="黑体" pitchFamily="2" charset="-122"/>
                    <a:ea typeface="黑体" pitchFamily="2" charset="-122"/>
                  </a:rPr>
                  <a:t>考察点</a:t>
                </a:r>
                <a14:m>
                  <m:oMath xmlns:m="http://schemas.openxmlformats.org/officeDocument/2006/math">
                    <m:r>
                      <a:rPr kumimoji="1" lang="en-US" altLang="zh-CN" sz="2000" b="1" i="1" dirty="0" smtClean="0">
                        <a:latin typeface="Cambria Math"/>
                        <a:ea typeface="黑体" pitchFamily="2" charset="-122"/>
                      </a:rPr>
                      <m:t>𝑷</m:t>
                    </m:r>
                    <m:r>
                      <a:rPr kumimoji="1" lang="en-US" altLang="zh-CN" sz="2000" b="1" i="1" dirty="0" smtClean="0">
                        <a:latin typeface="Cambria Math"/>
                        <a:ea typeface="黑体" pitchFamily="2" charset="-122"/>
                      </a:rPr>
                      <m:t>(</m:t>
                    </m:r>
                    <m:r>
                      <a:rPr kumimoji="1" lang="en-US" altLang="zh-CN" sz="2000" b="1" i="1" dirty="0" smtClean="0">
                        <a:latin typeface="Cambria Math"/>
                        <a:ea typeface="黑体" pitchFamily="2" charset="-122"/>
                      </a:rPr>
                      <m:t>𝟐</m:t>
                    </m:r>
                    <m:r>
                      <a:rPr kumimoji="1" lang="en-US" altLang="zh-CN" sz="2000" b="1" i="1" dirty="0" smtClean="0">
                        <a:latin typeface="Cambria Math"/>
                        <a:ea typeface="黑体" pitchFamily="2" charset="-122"/>
                      </a:rPr>
                      <m:t>, </m:t>
                    </m:r>
                    <m:r>
                      <a:rPr kumimoji="1" lang="en-US" altLang="zh-CN" sz="2000" b="1" i="1" dirty="0" smtClean="0">
                        <a:latin typeface="Cambria Math"/>
                        <a:ea typeface="黑体" pitchFamily="2" charset="-122"/>
                      </a:rPr>
                      <m:t>𝟕</m:t>
                    </m:r>
                    <m:r>
                      <a:rPr kumimoji="1" lang="en-US" altLang="zh-CN" sz="2000" b="1" i="1" dirty="0" smtClean="0">
                        <a:latin typeface="Cambria Math"/>
                        <a:ea typeface="黑体" pitchFamily="2" charset="-122"/>
                      </a:rPr>
                      <m:t>)</m:t>
                    </m:r>
                  </m:oMath>
                </a14:m>
                <a:r>
                  <a:rPr kumimoji="1" lang="zh-CN" altLang="en-US" sz="2000" b="1" dirty="0">
                    <a:latin typeface="黑体" pitchFamily="2" charset="-122"/>
                    <a:ea typeface="黑体" pitchFamily="2" charset="-122"/>
                  </a:rPr>
                  <a:t>的倍点运算：</a:t>
                </a:r>
                <a:r>
                  <a:rPr kumimoji="1" lang="zh-CN" altLang="en-US" sz="2000" b="1" dirty="0">
                    <a:solidFill>
                      <a:srgbClr val="CC3300"/>
                    </a:solidFill>
                    <a:latin typeface="黑体" pitchFamily="2" charset="-122"/>
                    <a:ea typeface="黑体" pitchFamily="2" charset="-122"/>
                  </a:rPr>
                  <a:t>                                                  </a:t>
                </a:r>
                <a:endParaRPr kumimoji="1" lang="zh-CN" altLang="en-US" sz="2000" b="1" dirty="0">
                  <a:solidFill>
                    <a:srgbClr val="CC3300"/>
                  </a:solidFill>
                  <a:latin typeface="黑体" pitchFamily="2" charset="-122"/>
                  <a:ea typeface="黑体" pitchFamily="2" charset="-122"/>
                  <a:sym typeface="Symbol" pitchFamily="18" charset="2"/>
                </a:endParaRPr>
              </a:p>
            </p:txBody>
          </p:sp>
        </mc:Choice>
        <mc:Fallback xmlns="">
          <p:sp>
            <p:nvSpPr>
              <p:cNvPr id="13" name="Rectangle 8"/>
              <p:cNvSpPr>
                <a:spLocks noRot="1" noChangeAspect="1" noMove="1" noResize="1" noEditPoints="1" noAdjustHandles="1" noChangeArrowheads="1" noChangeShapeType="1" noTextEdit="1"/>
              </p:cNvSpPr>
              <p:nvPr/>
            </p:nvSpPr>
            <p:spPr bwMode="auto">
              <a:xfrm>
                <a:off x="460513" y="2209799"/>
                <a:ext cx="3505200" cy="396875"/>
              </a:xfrm>
              <a:prstGeom prst="rect">
                <a:avLst/>
              </a:prstGeom>
              <a:blipFill rotWithShape="1">
                <a:blip r:embed="rId9" cstate="print"/>
                <a:stretch>
                  <a:fillRect l="-1913" t="-9091" b="-22727"/>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3"/>
              <p:cNvSpPr>
                <a:spLocks noChangeArrowheads="1"/>
              </p:cNvSpPr>
              <p:nvPr/>
            </p:nvSpPr>
            <p:spPr bwMode="auto">
              <a:xfrm>
                <a:off x="457200" y="1682739"/>
                <a:ext cx="8229600" cy="407099"/>
              </a:xfrm>
              <a:prstGeom prst="rect">
                <a:avLst/>
              </a:prstGeom>
              <a:noFill/>
              <a:ln w="9525">
                <a:noFill/>
                <a:miter lim="800000"/>
                <a:headEnd/>
                <a:tailEnd/>
              </a:ln>
              <a:effectLst/>
            </p:spPr>
            <p:txBody>
              <a:bodyPr>
                <a:spAutoFit/>
              </a:bodyPr>
              <a:lstStyle/>
              <a:p>
                <a:pPr algn="l">
                  <a:spcBef>
                    <a:spcPct val="20000"/>
                  </a:spcBef>
                  <a:buFontTx/>
                  <a:buChar char="•"/>
                </a:pPr>
                <a:r>
                  <a:rPr kumimoji="1" lang="zh-CN" altLang="en-US" sz="2000" b="1" dirty="0" smtClean="0">
                    <a:latin typeface="Tahoma" pitchFamily="34" charset="0"/>
                    <a:ea typeface="黑体" pitchFamily="2" charset="-122"/>
                  </a:rPr>
                  <a:t>例： </a:t>
                </a:r>
                <a14:m>
                  <m:oMath xmlns:m="http://schemas.openxmlformats.org/officeDocument/2006/math">
                    <m:r>
                      <a:rPr kumimoji="1" lang="zh-CN" altLang="en-US" sz="2000" b="1" dirty="0">
                        <a:latin typeface="Cambria Math"/>
                        <a:ea typeface="黑体" pitchFamily="2" charset="-122"/>
                      </a:rPr>
                      <m:t>由</m:t>
                    </m:r>
                    <m:sSup>
                      <m:sSupPr>
                        <m:ctrlPr>
                          <a:rPr kumimoji="1" lang="en-US" altLang="zh-CN" sz="2000" b="1" i="1" dirty="0" smtClean="0">
                            <a:solidFill>
                              <a:srgbClr val="FF0000"/>
                            </a:solidFill>
                            <a:latin typeface="Cambria Math" panose="02040503050406030204" pitchFamily="18" charset="0"/>
                            <a:ea typeface="黑体" pitchFamily="2" charset="-122"/>
                          </a:rPr>
                        </m:ctrlPr>
                      </m:sSupPr>
                      <m:e>
                        <m:r>
                          <a:rPr kumimoji="1" lang="en-US" altLang="zh-CN" sz="2000" b="1" i="1" dirty="0" smtClean="0">
                            <a:solidFill>
                              <a:srgbClr val="FF0000"/>
                            </a:solidFill>
                            <a:latin typeface="Cambria Math"/>
                            <a:ea typeface="黑体" pitchFamily="2" charset="-122"/>
                          </a:rPr>
                          <m:t>𝒚</m:t>
                        </m:r>
                      </m:e>
                      <m:sup>
                        <m:r>
                          <a:rPr kumimoji="1" lang="en-US" altLang="zh-CN" sz="2000" b="1" i="1" dirty="0" smtClean="0">
                            <a:solidFill>
                              <a:srgbClr val="FF0000"/>
                            </a:solidFill>
                            <a:latin typeface="Cambria Math"/>
                            <a:ea typeface="黑体" pitchFamily="2" charset="-122"/>
                          </a:rPr>
                          <m:t>𝟐</m:t>
                        </m:r>
                      </m:sup>
                    </m:sSup>
                    <m:r>
                      <a:rPr kumimoji="1" lang="en-US" altLang="zh-CN" sz="2000" b="1" i="1" dirty="0" smtClean="0">
                        <a:solidFill>
                          <a:srgbClr val="FF0000"/>
                        </a:solidFill>
                        <a:latin typeface="Cambria Math"/>
                        <a:ea typeface="黑体" pitchFamily="2" charset="-122"/>
                      </a:rPr>
                      <m:t>=</m:t>
                    </m:r>
                    <m:sSup>
                      <m:sSupPr>
                        <m:ctrlPr>
                          <a:rPr kumimoji="1" lang="en-US" altLang="zh-CN" sz="2000" b="1" i="1" dirty="0" smtClean="0">
                            <a:solidFill>
                              <a:srgbClr val="FF0000"/>
                            </a:solidFill>
                            <a:latin typeface="Cambria Math" panose="02040503050406030204" pitchFamily="18" charset="0"/>
                            <a:ea typeface="黑体" pitchFamily="2" charset="-122"/>
                          </a:rPr>
                        </m:ctrlPr>
                      </m:sSupPr>
                      <m:e>
                        <m:r>
                          <a:rPr kumimoji="1" lang="en-US" altLang="zh-CN" sz="2000" b="1" i="1" dirty="0" smtClean="0">
                            <a:solidFill>
                              <a:srgbClr val="FF0000"/>
                            </a:solidFill>
                            <a:latin typeface="Cambria Math"/>
                            <a:ea typeface="黑体" pitchFamily="2" charset="-122"/>
                          </a:rPr>
                          <m:t>𝒙</m:t>
                        </m:r>
                      </m:e>
                      <m:sup>
                        <m:r>
                          <a:rPr kumimoji="1" lang="en-US" altLang="zh-CN" sz="2000" b="1" i="1" dirty="0" smtClean="0">
                            <a:solidFill>
                              <a:srgbClr val="FF0000"/>
                            </a:solidFill>
                            <a:latin typeface="Cambria Math"/>
                            <a:ea typeface="黑体" pitchFamily="2" charset="-122"/>
                          </a:rPr>
                          <m:t>𝟑</m:t>
                        </m:r>
                      </m:sup>
                    </m:sSup>
                    <m:r>
                      <a:rPr kumimoji="1" lang="en-US" altLang="zh-CN" sz="2000" b="1" dirty="0" smtClean="0">
                        <a:solidFill>
                          <a:srgbClr val="FF0000"/>
                        </a:solidFill>
                        <a:latin typeface="Cambria Math"/>
                        <a:ea typeface="黑体" pitchFamily="2" charset="-122"/>
                      </a:rPr>
                      <m:t>+</m:t>
                    </m:r>
                    <m:r>
                      <a:rPr kumimoji="1" lang="en-US" altLang="zh-CN" sz="2000" b="1" dirty="0" smtClean="0">
                        <a:solidFill>
                          <a:srgbClr val="FF0000"/>
                        </a:solidFill>
                        <a:latin typeface="Cambria Math"/>
                        <a:ea typeface="黑体" pitchFamily="2" charset="-122"/>
                      </a:rPr>
                      <m:t>𝒙</m:t>
                    </m:r>
                    <m:r>
                      <a:rPr kumimoji="1" lang="en-US" altLang="zh-CN" sz="2000" b="1" dirty="0" smtClean="0">
                        <a:solidFill>
                          <a:srgbClr val="FF0000"/>
                        </a:solidFill>
                        <a:latin typeface="Cambria Math"/>
                        <a:ea typeface="黑体" pitchFamily="2" charset="-122"/>
                      </a:rPr>
                      <m:t>+</m:t>
                    </m:r>
                    <m:r>
                      <a:rPr kumimoji="1" lang="en-US" altLang="zh-CN" sz="2000" b="1" dirty="0" smtClean="0">
                        <a:solidFill>
                          <a:srgbClr val="FF0000"/>
                        </a:solidFill>
                        <a:latin typeface="Cambria Math"/>
                        <a:ea typeface="黑体" pitchFamily="2" charset="-122"/>
                      </a:rPr>
                      <m:t>𝟔</m:t>
                    </m:r>
                    <m:r>
                      <a:rPr kumimoji="1" lang="en-US" altLang="zh-CN" sz="2000" b="1" dirty="0" smtClean="0">
                        <a:solidFill>
                          <a:srgbClr val="FF0000"/>
                        </a:solidFill>
                        <a:latin typeface="Cambria Math"/>
                        <a:ea typeface="黑体" pitchFamily="2" charset="-122"/>
                      </a:rPr>
                      <m:t> (</m:t>
                    </m:r>
                    <m:r>
                      <a:rPr kumimoji="1" lang="en-US" altLang="zh-CN" sz="2000" b="1" dirty="0" smtClean="0">
                        <a:solidFill>
                          <a:srgbClr val="FF0000"/>
                        </a:solidFill>
                        <a:latin typeface="Cambria Math"/>
                        <a:ea typeface="黑体" pitchFamily="2" charset="-122"/>
                      </a:rPr>
                      <m:t>𝒎𝒐𝒅</m:t>
                    </m:r>
                    <m:r>
                      <a:rPr kumimoji="1" lang="en-US" altLang="zh-CN" sz="2000" b="1" dirty="0" smtClean="0">
                        <a:solidFill>
                          <a:srgbClr val="FF0000"/>
                        </a:solidFill>
                        <a:latin typeface="Cambria Math"/>
                        <a:ea typeface="黑体" pitchFamily="2" charset="-122"/>
                      </a:rPr>
                      <m:t> </m:t>
                    </m:r>
                    <m:r>
                      <a:rPr kumimoji="1" lang="en-US" altLang="zh-CN" sz="2000" b="1" dirty="0" smtClean="0">
                        <a:solidFill>
                          <a:srgbClr val="FF0000"/>
                        </a:solidFill>
                        <a:latin typeface="Cambria Math"/>
                        <a:ea typeface="黑体" pitchFamily="2" charset="-122"/>
                      </a:rPr>
                      <m:t>𝟏𝟏</m:t>
                    </m:r>
                    <m:r>
                      <a:rPr kumimoji="1" lang="en-US" altLang="zh-CN" sz="2000" b="1" dirty="0" smtClean="0">
                        <a:solidFill>
                          <a:srgbClr val="FF0000"/>
                        </a:solidFill>
                        <a:latin typeface="Cambria Math"/>
                        <a:ea typeface="黑体" pitchFamily="2" charset="-122"/>
                      </a:rPr>
                      <m:t>)</m:t>
                    </m:r>
                  </m:oMath>
                </a14:m>
                <a:r>
                  <a:rPr kumimoji="1" lang="zh-CN" altLang="en-US" sz="2000" b="1" dirty="0">
                    <a:latin typeface="Tahoma" pitchFamily="34" charset="0"/>
                    <a:ea typeface="黑体" pitchFamily="2" charset="-122"/>
                  </a:rPr>
                  <a:t>所确定的有限域 </a:t>
                </a:r>
                <a14:m>
                  <m:oMath xmlns:m="http://schemas.openxmlformats.org/officeDocument/2006/math">
                    <m:r>
                      <a:rPr kumimoji="1" lang="en-US" altLang="zh-CN" sz="2000" b="1" i="1" dirty="0" smtClean="0">
                        <a:latin typeface="Cambria Math"/>
                        <a:ea typeface="黑体" pitchFamily="2" charset="-122"/>
                      </a:rPr>
                      <m:t>𝒁</m:t>
                    </m:r>
                    <m:r>
                      <a:rPr kumimoji="1" lang="en-US" altLang="zh-CN" sz="2000" b="1" i="1" baseline="-25000" dirty="0">
                        <a:latin typeface="Cambria Math"/>
                        <a:ea typeface="黑体" pitchFamily="2" charset="-122"/>
                      </a:rPr>
                      <m:t>𝟏𝟏</m:t>
                    </m:r>
                    <m:r>
                      <a:rPr kumimoji="1" lang="en-US" altLang="zh-CN" sz="2000" b="1" i="1" dirty="0">
                        <a:latin typeface="Cambria Math"/>
                        <a:ea typeface="黑体" pitchFamily="2" charset="-122"/>
                      </a:rPr>
                      <m:t> </m:t>
                    </m:r>
                  </m:oMath>
                </a14:m>
                <a:r>
                  <a:rPr kumimoji="1" lang="zh-CN" altLang="en-US" sz="2000" b="1" dirty="0">
                    <a:latin typeface="Tahoma" pitchFamily="34" charset="0"/>
                    <a:ea typeface="黑体" pitchFamily="2" charset="-122"/>
                  </a:rPr>
                  <a:t>上的椭圆曲线</a:t>
                </a:r>
              </a:p>
            </p:txBody>
          </p:sp>
        </mc:Choice>
        <mc:Fallback xmlns="">
          <p:sp>
            <p:nvSpPr>
              <p:cNvPr id="15" name="Rectangle 3"/>
              <p:cNvSpPr>
                <a:spLocks noRot="1" noChangeAspect="1" noMove="1" noResize="1" noEditPoints="1" noAdjustHandles="1" noChangeArrowheads="1" noChangeShapeType="1" noTextEdit="1"/>
              </p:cNvSpPr>
              <p:nvPr/>
            </p:nvSpPr>
            <p:spPr bwMode="auto">
              <a:xfrm>
                <a:off x="457200" y="1682739"/>
                <a:ext cx="8229600" cy="407099"/>
              </a:xfrm>
              <a:prstGeom prst="rect">
                <a:avLst/>
              </a:prstGeom>
              <a:blipFill rotWithShape="1">
                <a:blip r:embed="rId10" cstate="print"/>
                <a:stretch>
                  <a:fillRect l="-741" t="-8955" b="-25373"/>
                </a:stretch>
              </a:blipFill>
              <a:ln w="9525">
                <a:noFill/>
                <a:miter lim="800000"/>
                <a:headEnd/>
                <a:tailEnd/>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0">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0">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utoUpdateAnimBg="0"/>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椭圆曲线密码算法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00"/>
                    </a:solidFill>
                    <a:latin typeface="华文琥珀" pitchFamily="2" charset="-122"/>
                    <a:ea typeface="华文琥珀" pitchFamily="2" charset="-122"/>
                  </a:rPr>
                  <a:t>密钥对生成：</a:t>
                </a:r>
                <a:endParaRPr lang="en-US" altLang="zh-CN" b="1" dirty="0" smtClean="0">
                  <a:solidFill>
                    <a:srgbClr val="FF0000"/>
                  </a:solidFill>
                  <a:latin typeface="华文琥珀" pitchFamily="2" charset="-122"/>
                  <a:ea typeface="华文琥珀" pitchFamily="2" charset="-122"/>
                </a:endParaRPr>
              </a:p>
              <a:p>
                <a:pPr lvl="1"/>
                <a:r>
                  <a:rPr lang="zh-CN" altLang="en-US" dirty="0" smtClean="0"/>
                  <a:t>选择一个椭圆曲线</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𝑦</m:t>
                        </m:r>
                      </m:e>
                      <m:sup>
                        <m:r>
                          <a:rPr lang="en-US" altLang="zh-CN" b="0" i="1" smtClean="0">
                            <a:latin typeface="Cambria Math"/>
                          </a:rPr>
                          <m:t>2</m:t>
                        </m:r>
                      </m:sup>
                    </m:s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𝑥</m:t>
                        </m:r>
                      </m:e>
                      <m:sup>
                        <m:r>
                          <a:rPr lang="en-US" altLang="zh-CN" b="0" i="1" smtClean="0">
                            <a:latin typeface="Cambria Math"/>
                          </a:rPr>
                          <m:t>3</m:t>
                        </m:r>
                      </m:sup>
                    </m:sSup>
                    <m:r>
                      <a:rPr lang="en-US" altLang="zh-CN" b="0" i="1" smtClean="0">
                        <a:latin typeface="Cambria Math"/>
                      </a:rPr>
                      <m:t>+</m:t>
                    </m:r>
                    <m:r>
                      <a:rPr lang="en-US" altLang="zh-CN" b="0" i="1" smtClean="0">
                        <a:latin typeface="Cambria Math"/>
                      </a:rPr>
                      <m:t>𝑎𝑥</m:t>
                    </m:r>
                    <m:r>
                      <a:rPr lang="en-US" altLang="zh-CN" b="0" i="1" smtClean="0">
                        <a:latin typeface="Cambria Math"/>
                      </a:rPr>
                      <m:t>+</m:t>
                    </m:r>
                    <m:r>
                      <a:rPr lang="en-US" altLang="zh-CN" b="0" i="1" smtClean="0">
                        <a:latin typeface="Cambria Math"/>
                      </a:rPr>
                      <m:t>𝑏</m:t>
                    </m:r>
                    <m:r>
                      <a:rPr lang="en-US" altLang="zh-CN" b="0" i="1" smtClean="0">
                        <a:latin typeface="Cambria Math"/>
                      </a:rPr>
                      <m:t>  </m:t>
                    </m:r>
                    <m:d>
                      <m:dPr>
                        <m:ctrlPr>
                          <a:rPr lang="en-US" altLang="zh-CN" b="0" i="1" smtClean="0">
                            <a:latin typeface="Cambria Math" panose="02040503050406030204" pitchFamily="18" charset="0"/>
                          </a:rPr>
                        </m:ctrlPr>
                      </m:dPr>
                      <m:e>
                        <m:r>
                          <a:rPr lang="en-US" altLang="zh-CN" b="0" i="1" smtClean="0">
                            <a:latin typeface="Cambria Math"/>
                          </a:rPr>
                          <m:t>𝑚𝑜𝑑</m:t>
                        </m:r>
                        <m:r>
                          <a:rPr lang="en-US" altLang="zh-CN" b="0" i="1" smtClean="0">
                            <a:latin typeface="Cambria Math"/>
                          </a:rPr>
                          <m:t> </m:t>
                        </m:r>
                        <m:r>
                          <a:rPr lang="en-US" altLang="zh-CN" b="0" i="1" smtClean="0">
                            <a:latin typeface="Cambria Math"/>
                          </a:rPr>
                          <m:t>𝑝</m:t>
                        </m:r>
                      </m:e>
                    </m:d>
                    <m:r>
                      <a:rPr lang="en-US" altLang="zh-CN" b="0" i="1" smtClean="0">
                        <a:latin typeface="Cambria Math"/>
                      </a:rPr>
                      <m:t>, </m:t>
                    </m:r>
                  </m:oMath>
                </a14:m>
                <a:r>
                  <a:rPr lang="zh-CN" altLang="en-US" dirty="0" smtClean="0"/>
                  <a:t>构造一个椭圆曲线群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𝑝</m:t>
                        </m:r>
                      </m:sub>
                    </m:sSub>
                    <m:r>
                      <a:rPr lang="en-US" altLang="zh-CN" b="0" i="1" smtClean="0">
                        <a:latin typeface="Cambria Math"/>
                      </a:rPr>
                      <m:t>(</m:t>
                    </m:r>
                    <m:r>
                      <a:rPr lang="en-US" altLang="zh-CN" b="0" i="1" smtClean="0">
                        <a:latin typeface="Cambria Math"/>
                      </a:rPr>
                      <m:t>𝑎</m:t>
                    </m:r>
                    <m:r>
                      <a:rPr lang="en-US" altLang="zh-CN" b="0" i="1" smtClean="0">
                        <a:latin typeface="Cambria Math"/>
                      </a:rPr>
                      <m:t>,</m:t>
                    </m:r>
                    <m:r>
                      <a:rPr lang="en-US" altLang="zh-CN" b="0" i="1" smtClean="0">
                        <a:latin typeface="Cambria Math"/>
                      </a:rPr>
                      <m:t>𝑏</m:t>
                    </m:r>
                    <m:r>
                      <a:rPr lang="en-US" altLang="zh-CN" b="0" i="1" smtClean="0">
                        <a:latin typeface="Cambria Math"/>
                      </a:rPr>
                      <m:t>)</m:t>
                    </m:r>
                  </m:oMath>
                </a14:m>
                <a:endParaRPr lang="en-US" altLang="zh-CN" dirty="0" smtClean="0"/>
              </a:p>
              <a:p>
                <a:pPr lvl="1"/>
                <a:r>
                  <a:rPr lang="zh-CN" altLang="en-US" dirty="0" smtClean="0"/>
                  <a:t>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𝑝</m:t>
                        </m:r>
                      </m:sub>
                    </m:sSub>
                    <m:d>
                      <m:dPr>
                        <m:ctrlPr>
                          <a:rPr lang="en-US" altLang="zh-CN" i="1">
                            <a:latin typeface="Cambria Math" panose="02040503050406030204" pitchFamily="18" charset="0"/>
                          </a:rPr>
                        </m:ctrlPr>
                      </m:dPr>
                      <m:e>
                        <m:r>
                          <a:rPr lang="en-US" altLang="zh-CN" i="1">
                            <a:latin typeface="Cambria Math"/>
                          </a:rPr>
                          <m:t>𝑎</m:t>
                        </m:r>
                        <m:r>
                          <a:rPr lang="en-US" altLang="zh-CN" i="1">
                            <a:latin typeface="Cambria Math"/>
                          </a:rPr>
                          <m:t>,</m:t>
                        </m:r>
                        <m:r>
                          <a:rPr lang="en-US" altLang="zh-CN" i="1">
                            <a:latin typeface="Cambria Math"/>
                          </a:rPr>
                          <m:t>𝑏</m:t>
                        </m:r>
                      </m:e>
                    </m:d>
                  </m:oMath>
                </a14:m>
                <a:r>
                  <a:rPr lang="zh-CN" altLang="en-US" dirty="0" smtClean="0"/>
                  <a:t>中挑选生成元</a:t>
                </a:r>
                <a14:m>
                  <m:oMath xmlns:m="http://schemas.openxmlformats.org/officeDocument/2006/math">
                    <m:r>
                      <m:rPr>
                        <m:sty m:val="p"/>
                      </m:rPr>
                      <a:rPr lang="en-US" altLang="zh-CN" dirty="0">
                        <a:latin typeface="Cambria Math"/>
                      </a:rPr>
                      <m:t>G</m:t>
                    </m:r>
                    <m:r>
                      <a:rPr lang="en-US" altLang="zh-CN" b="0" i="1" dirty="0" smtClean="0">
                        <a:latin typeface="Cambria Math"/>
                      </a:rPr>
                      <m:t>=(</m:t>
                    </m:r>
                    <m:sSub>
                      <m:sSubPr>
                        <m:ctrlPr>
                          <a:rPr lang="en-US" altLang="zh-CN" b="0" i="1" dirty="0" smtClean="0">
                            <a:latin typeface="Cambria Math" panose="02040503050406030204" pitchFamily="18" charset="0"/>
                          </a:rPr>
                        </m:ctrlPr>
                      </m:sSubPr>
                      <m:e>
                        <m:r>
                          <a:rPr lang="en-US" altLang="zh-CN" b="0" i="1" dirty="0" smtClean="0">
                            <a:latin typeface="Cambria Math"/>
                          </a:rPr>
                          <m:t>𝑥</m:t>
                        </m:r>
                      </m:e>
                      <m:sub>
                        <m:r>
                          <a:rPr lang="en-US" altLang="zh-CN" b="0" i="1" dirty="0" smtClean="0">
                            <a:latin typeface="Cambria Math"/>
                          </a:rPr>
                          <m:t>0</m:t>
                        </m:r>
                      </m:sub>
                    </m:sSub>
                    <m:r>
                      <a:rPr lang="en-US" altLang="zh-CN" b="0" i="1" dirty="0" smtClean="0">
                        <a:latin typeface="Cambria Math"/>
                      </a:rPr>
                      <m:t>,</m:t>
                    </m:r>
                    <m:sSub>
                      <m:sSubPr>
                        <m:ctrlPr>
                          <a:rPr lang="en-US" altLang="zh-CN" b="0" i="1" dirty="0" smtClean="0">
                            <a:latin typeface="Cambria Math" panose="02040503050406030204" pitchFamily="18" charset="0"/>
                          </a:rPr>
                        </m:ctrlPr>
                      </m:sSubPr>
                      <m:e>
                        <m:r>
                          <a:rPr lang="en-US" altLang="zh-CN" b="0" i="1" dirty="0" smtClean="0">
                            <a:latin typeface="Cambria Math"/>
                          </a:rPr>
                          <m:t>𝑦</m:t>
                        </m:r>
                      </m:e>
                      <m:sub>
                        <m:r>
                          <a:rPr lang="en-US" altLang="zh-CN" b="0" i="1" dirty="0" smtClean="0">
                            <a:latin typeface="Cambria Math"/>
                          </a:rPr>
                          <m:t>0</m:t>
                        </m:r>
                      </m:sub>
                    </m:sSub>
                    <m:r>
                      <a:rPr lang="en-US" altLang="zh-CN" b="0" i="1" dirty="0" smtClean="0">
                        <a:latin typeface="Cambria Math"/>
                      </a:rPr>
                      <m:t>)</m:t>
                    </m:r>
                  </m:oMath>
                </a14:m>
                <a:r>
                  <a:rPr lang="en-US" altLang="zh-CN" dirty="0" smtClean="0"/>
                  <a:t>,</a:t>
                </a:r>
                <a:r>
                  <a:rPr lang="en-US" altLang="zh-CN" dirty="0"/>
                  <a:t> </a:t>
                </a:r>
                <a14:m>
                  <m:oMath xmlns:m="http://schemas.openxmlformats.org/officeDocument/2006/math">
                    <m:r>
                      <m:rPr>
                        <m:sty m:val="p"/>
                      </m:rPr>
                      <a:rPr lang="en-US" altLang="zh-CN" dirty="0">
                        <a:latin typeface="Cambria Math"/>
                      </a:rPr>
                      <m:t>G</m:t>
                    </m:r>
                    <m:r>
                      <a:rPr lang="zh-CN" altLang="en-US" b="0" i="1" dirty="0" smtClean="0">
                        <a:latin typeface="Cambria Math"/>
                      </a:rPr>
                      <m:t>应</m:t>
                    </m:r>
                  </m:oMath>
                </a14:m>
                <a:r>
                  <a:rPr lang="zh-CN" altLang="en-US" dirty="0" smtClean="0"/>
                  <a:t>满足</a:t>
                </a:r>
                <a14:m>
                  <m:oMath xmlns:m="http://schemas.openxmlformats.org/officeDocument/2006/math">
                    <m:r>
                      <a:rPr lang="en-US" altLang="zh-CN" b="0" i="1" dirty="0" smtClean="0">
                        <a:latin typeface="Cambria Math"/>
                      </a:rPr>
                      <m:t>𝑛𝐺</m:t>
                    </m:r>
                    <m:r>
                      <a:rPr lang="en-US" altLang="zh-CN" b="0" i="1" dirty="0" smtClean="0">
                        <a:latin typeface="Cambria Math"/>
                      </a:rPr>
                      <m:t>=</m:t>
                    </m:r>
                    <m:r>
                      <a:rPr lang="zh-CN" altLang="en-US" i="1" dirty="0">
                        <a:solidFill>
                          <a:srgbClr val="FF00FF"/>
                        </a:solidFill>
                        <a:latin typeface="Cambria Math"/>
                      </a:rPr>
                      <m:t>𝒪</m:t>
                    </m:r>
                  </m:oMath>
                </a14:m>
                <a:r>
                  <a:rPr lang="zh-CN" altLang="en-US" dirty="0" smtClean="0"/>
                  <a:t>的最小的</a:t>
                </a:r>
                <a14:m>
                  <m:oMath xmlns:m="http://schemas.openxmlformats.org/officeDocument/2006/math">
                    <m:r>
                      <a:rPr lang="en-US" altLang="zh-CN" b="0" i="1" dirty="0" smtClean="0">
                        <a:latin typeface="Cambria Math"/>
                      </a:rPr>
                      <m:t>𝑛</m:t>
                    </m:r>
                    <m:r>
                      <a:rPr lang="zh-CN" altLang="en-US" b="0" i="0" dirty="0" smtClean="0">
                        <a:latin typeface="Cambria Math"/>
                      </a:rPr>
                      <m:t>是</m:t>
                    </m:r>
                    <m:r>
                      <a:rPr lang="zh-CN" altLang="en-US" i="0" dirty="0">
                        <a:latin typeface="Cambria Math"/>
                      </a:rPr>
                      <m:t>一个</m:t>
                    </m:r>
                    <m:r>
                      <a:rPr lang="zh-CN" altLang="en-US" i="0" dirty="0" smtClean="0">
                        <a:latin typeface="Cambria Math"/>
                      </a:rPr>
                      <m:t>非常大</m:t>
                    </m:r>
                    <m:r>
                      <a:rPr lang="zh-CN" altLang="en-US" b="0" i="0" dirty="0" smtClean="0">
                        <a:latin typeface="Cambria Math"/>
                      </a:rPr>
                      <m:t>的</m:t>
                    </m:r>
                    <m:r>
                      <a:rPr lang="zh-CN" altLang="en-US" i="0" dirty="0">
                        <a:latin typeface="Cambria Math"/>
                      </a:rPr>
                      <m:t>素数</m:t>
                    </m:r>
                  </m:oMath>
                </a14:m>
                <a:endParaRPr lang="en-US" altLang="zh-CN" dirty="0" smtClean="0"/>
              </a:p>
              <a:p>
                <a:pPr lvl="1"/>
                <a:r>
                  <a:rPr lang="zh-CN" altLang="en-US" dirty="0" smtClean="0"/>
                  <a:t>选择一个小于</a:t>
                </a:r>
                <a14:m>
                  <m:oMath xmlns:m="http://schemas.openxmlformats.org/officeDocument/2006/math">
                    <m:r>
                      <a:rPr lang="en-US" altLang="zh-CN" b="0" i="1" smtClean="0">
                        <a:latin typeface="Cambria Math"/>
                      </a:rPr>
                      <m:t>𝑛</m:t>
                    </m:r>
                  </m:oMath>
                </a14:m>
                <a:r>
                  <a:rPr lang="en-US" altLang="zh-CN" dirty="0" smtClean="0"/>
                  <a:t> </a:t>
                </a:r>
                <a:r>
                  <a:rPr lang="zh-CN" altLang="en-US" dirty="0" smtClean="0"/>
                  <a:t>的整数</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a:rPr>
                          <m:t>𝑛</m:t>
                        </m:r>
                      </m:e>
                      <m:sub>
                        <m:r>
                          <a:rPr lang="en-US" altLang="zh-CN" b="0" i="1" smtClean="0">
                            <a:solidFill>
                              <a:srgbClr val="FF0000"/>
                            </a:solidFill>
                            <a:latin typeface="Cambria Math"/>
                          </a:rPr>
                          <m:t>𝐴</m:t>
                        </m:r>
                      </m:sub>
                    </m:sSub>
                  </m:oMath>
                </a14:m>
                <a:r>
                  <a:rPr lang="zh-CN" altLang="en-US" dirty="0" smtClean="0">
                    <a:solidFill>
                      <a:srgbClr val="FF0000"/>
                    </a:solidFill>
                  </a:rPr>
                  <a:t>作为其私钥</a:t>
                </a:r>
                <a:r>
                  <a:rPr lang="zh-CN" altLang="en-US" dirty="0" smtClean="0"/>
                  <a:t>，然后产生其</a:t>
                </a:r>
                <a:r>
                  <a:rPr lang="zh-CN" altLang="en-US" sz="2200" b="1" dirty="0">
                    <a:solidFill>
                      <a:srgbClr val="FF0000"/>
                    </a:solidFill>
                  </a:rPr>
                  <a:t>公钥</a:t>
                </a:r>
                <a14:m>
                  <m:oMath xmlns:m="http://schemas.openxmlformats.org/officeDocument/2006/math">
                    <m:sSub>
                      <m:sSubPr>
                        <m:ctrlPr>
                          <a:rPr lang="en-US" altLang="zh-CN" sz="2200" b="1" i="1">
                            <a:solidFill>
                              <a:srgbClr val="FF0000"/>
                            </a:solidFill>
                            <a:latin typeface="Cambria Math" panose="02040503050406030204" pitchFamily="18" charset="0"/>
                          </a:rPr>
                        </m:ctrlPr>
                      </m:sSubPr>
                      <m:e>
                        <m:r>
                          <a:rPr lang="en-US" altLang="zh-CN" sz="2200" b="1">
                            <a:solidFill>
                              <a:srgbClr val="FF0000"/>
                            </a:solidFill>
                            <a:latin typeface="Cambria Math"/>
                          </a:rPr>
                          <m:t>𝑃</m:t>
                        </m:r>
                      </m:e>
                      <m:sub>
                        <m:r>
                          <a:rPr lang="en-US" altLang="zh-CN" sz="2200" b="1">
                            <a:solidFill>
                              <a:srgbClr val="FF0000"/>
                            </a:solidFill>
                            <a:latin typeface="Cambria Math"/>
                          </a:rPr>
                          <m:t>𝐴</m:t>
                        </m:r>
                      </m:sub>
                    </m:sSub>
                    <m:r>
                      <a:rPr lang="en-US" altLang="zh-CN" sz="2200" b="1">
                        <a:solidFill>
                          <a:srgbClr val="FF0000"/>
                        </a:solidFill>
                        <a:latin typeface="Cambria Math"/>
                      </a:rPr>
                      <m:t>=</m:t>
                    </m:r>
                    <m:sSub>
                      <m:sSubPr>
                        <m:ctrlPr>
                          <a:rPr lang="en-US" altLang="zh-CN" sz="2200" b="1" i="1">
                            <a:solidFill>
                              <a:srgbClr val="FF0000"/>
                            </a:solidFill>
                            <a:latin typeface="Cambria Math" panose="02040503050406030204" pitchFamily="18" charset="0"/>
                          </a:rPr>
                        </m:ctrlPr>
                      </m:sSubPr>
                      <m:e>
                        <m:r>
                          <a:rPr lang="en-US" altLang="zh-CN" sz="2200" b="1">
                            <a:solidFill>
                              <a:srgbClr val="FF0000"/>
                            </a:solidFill>
                            <a:latin typeface="Cambria Math"/>
                          </a:rPr>
                          <m:t>𝑛</m:t>
                        </m:r>
                      </m:e>
                      <m:sub>
                        <m:r>
                          <a:rPr lang="en-US" altLang="zh-CN" sz="2200" b="1">
                            <a:solidFill>
                              <a:srgbClr val="FF0000"/>
                            </a:solidFill>
                            <a:latin typeface="Cambria Math"/>
                          </a:rPr>
                          <m:t>𝐴</m:t>
                        </m:r>
                      </m:sub>
                    </m:sSub>
                    <m:r>
                      <a:rPr lang="en-US" altLang="zh-CN" sz="2200" b="1">
                        <a:solidFill>
                          <a:srgbClr val="FF0000"/>
                        </a:solidFill>
                        <a:latin typeface="Cambria Math"/>
                      </a:rPr>
                      <m:t>𝐺</m:t>
                    </m:r>
                  </m:oMath>
                </a14:m>
                <a:endParaRPr lang="en-US" altLang="zh-CN" sz="2200" b="1" dirty="0">
                  <a:solidFill>
                    <a:srgbClr val="FF0000"/>
                  </a:solidFill>
                </a:endParaRPr>
              </a:p>
              <a:p>
                <a:pPr lvl="1"/>
                <a:r>
                  <a:rPr lang="zh-CN" altLang="en-US" dirty="0" smtClean="0"/>
                  <a:t>注：</a:t>
                </a:r>
                <a:endParaRPr lang="en-US" altLang="zh-CN" dirty="0" smtClean="0"/>
              </a:p>
              <a:p>
                <a:pPr lvl="2"/>
                <a:r>
                  <a:rPr lang="zh-CN" altLang="en-US" b="1" dirty="0" smtClean="0">
                    <a:solidFill>
                      <a:srgbClr val="FF0000"/>
                    </a:solidFill>
                  </a:rPr>
                  <a:t>公开信息</a:t>
                </a:r>
                <a:r>
                  <a:rPr lang="zh-CN" altLang="en-US" dirty="0" smtClean="0"/>
                  <a:t>：</a:t>
                </a:r>
                <a14:m>
                  <m:oMath xmlns:m="http://schemas.openxmlformats.org/officeDocument/2006/math">
                    <m:r>
                      <a:rPr lang="en-US" altLang="zh-CN" b="0" i="1" smtClean="0">
                        <a:latin typeface="Cambria Math"/>
                      </a:rPr>
                      <m:t>(</m:t>
                    </m:r>
                    <m:r>
                      <a:rPr lang="en-US" altLang="zh-CN" b="0" i="1" smtClean="0">
                        <a:latin typeface="Cambria Math"/>
                      </a:rPr>
                      <m:t>𝐸</m:t>
                    </m:r>
                    <m:r>
                      <a:rPr lang="en-US" altLang="zh-CN" b="0" i="1" smtClean="0">
                        <a:latin typeface="Cambria Math"/>
                      </a:rPr>
                      <m:t>,</m:t>
                    </m:r>
                    <m:r>
                      <a:rPr lang="en-US" altLang="zh-CN" b="0" i="1" smtClean="0">
                        <a:latin typeface="Cambria Math"/>
                      </a:rPr>
                      <m:t>𝐺</m:t>
                    </m:r>
                    <m:r>
                      <a:rPr lang="en-US" altLang="zh-CN" b="0" i="1" smtClean="0">
                        <a:latin typeface="Cambria Math"/>
                      </a:rPr>
                      <m:t>,</m:t>
                    </m:r>
                    <m:r>
                      <a:rPr lang="en-US" altLang="zh-CN" b="0" i="1" smtClean="0">
                        <a:latin typeface="Cambria Math"/>
                      </a:rPr>
                      <m:t>𝑛</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𝐴</m:t>
                        </m:r>
                      </m:sub>
                    </m:sSub>
                    <m:r>
                      <a:rPr lang="en-US" altLang="zh-CN" b="0" i="1" smtClean="0">
                        <a:latin typeface="Cambria Math"/>
                      </a:rPr>
                      <m:t>)</m:t>
                    </m:r>
                  </m:oMath>
                </a14:m>
                <a:endParaRPr lang="en-US" altLang="zh-CN" dirty="0"/>
              </a:p>
              <a:p>
                <a:pPr lvl="2"/>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𝑝</m:t>
                            </m:r>
                          </m:sub>
                        </m:sSub>
                      </m:e>
                    </m:d>
                  </m:oMath>
                </a14:m>
                <a:r>
                  <a:rPr lang="zh-CN" altLang="en-US" dirty="0" smtClean="0"/>
                  <a:t>表示椭圆群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𝑝</m:t>
                        </m:r>
                      </m:sub>
                    </m:sSub>
                    <m:r>
                      <a:rPr lang="en-US" altLang="zh-CN" i="1">
                        <a:latin typeface="Cambria Math"/>
                      </a:rPr>
                      <m:t>(</m:t>
                    </m:r>
                    <m:r>
                      <a:rPr lang="en-US" altLang="zh-CN" i="1">
                        <a:latin typeface="Cambria Math"/>
                      </a:rPr>
                      <m:t>𝑎</m:t>
                    </m:r>
                    <m:r>
                      <a:rPr lang="en-US" altLang="zh-CN" i="1">
                        <a:latin typeface="Cambria Math"/>
                      </a:rPr>
                      <m:t>,</m:t>
                    </m:r>
                    <m:r>
                      <a:rPr lang="en-US" altLang="zh-CN" i="1">
                        <a:latin typeface="Cambria Math"/>
                      </a:rPr>
                      <m:t>𝑏</m:t>
                    </m:r>
                    <m:r>
                      <a:rPr lang="en-US" altLang="zh-CN" i="1">
                        <a:latin typeface="Cambria Math"/>
                      </a:rPr>
                      <m:t>)</m:t>
                    </m:r>
                  </m:oMath>
                </a14:m>
                <a:r>
                  <a:rPr lang="en-US" altLang="zh-CN" dirty="0" smtClean="0"/>
                  <a:t> </a:t>
                </a:r>
                <a:r>
                  <a:rPr lang="zh-CN" altLang="en-US" dirty="0" smtClean="0"/>
                  <a:t>的元素个数，</a:t>
                </a:r>
                <a:r>
                  <a:rPr lang="en-US" altLang="zh-CN" dirty="0"/>
                  <a:t> </a:t>
                </a:r>
                <a14:m>
                  <m:oMath xmlns:m="http://schemas.openxmlformats.org/officeDocument/2006/math">
                    <m:r>
                      <a:rPr lang="en-US" altLang="zh-CN" i="1">
                        <a:latin typeface="Cambria Math"/>
                      </a:rPr>
                      <m:t>𝑛</m:t>
                    </m:r>
                  </m:oMath>
                </a14:m>
                <a:r>
                  <a:rPr lang="zh-CN" altLang="en-US" dirty="0" smtClean="0"/>
                  <a:t>是</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𝑝</m:t>
                            </m:r>
                          </m:sub>
                        </m:sSub>
                      </m:e>
                    </m:d>
                  </m:oMath>
                </a14:m>
                <a:r>
                  <a:rPr lang="zh-CN" altLang="en-US" dirty="0" smtClean="0"/>
                  <a:t>的素因子</a:t>
                </a:r>
                <a:endParaRPr lang="en-US" altLang="zh-CN" dirty="0"/>
              </a:p>
              <a:p>
                <a:pPr lvl="2"/>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355" r="-103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0FAE40B-B7E8-4573-A570-9D84CFBADA95}"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65</a:t>
            </a:fld>
            <a:endParaRPr lang="en-US" altLang="zh-CN" dirty="0"/>
          </a:p>
        </p:txBody>
      </p:sp>
    </p:spTree>
    <p:extLst>
      <p:ext uri="{BB962C8B-B14F-4D97-AF65-F5344CB8AC3E}">
        <p14:creationId xmlns:p14="http://schemas.microsoft.com/office/powerpoint/2010/main" val="42179505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00"/>
                    </a:solidFill>
                    <a:latin typeface="华文琥珀" pitchFamily="2" charset="-122"/>
                    <a:ea typeface="华文琥珀" pitchFamily="2" charset="-122"/>
                  </a:rPr>
                  <a:t>加密算法：</a:t>
                </a:r>
                <a:endParaRPr lang="en-US" altLang="zh-CN" b="1" dirty="0">
                  <a:solidFill>
                    <a:srgbClr val="FF0000"/>
                  </a:solidFill>
                  <a:latin typeface="华文琥珀" pitchFamily="2" charset="-122"/>
                  <a:ea typeface="华文琥珀" pitchFamily="2" charset="-122"/>
                </a:endParaRPr>
              </a:p>
              <a:p>
                <a:pPr marL="914400" lvl="1" indent="-457200">
                  <a:buFont typeface="+mj-lt"/>
                  <a:buAutoNum type="arabicPeriod"/>
                </a:pPr>
                <a:r>
                  <a:rPr lang="zh-CN" altLang="en-US" dirty="0" smtClean="0"/>
                  <a:t>将</a:t>
                </a:r>
                <a14:m>
                  <m:oMath xmlns:m="http://schemas.openxmlformats.org/officeDocument/2006/math">
                    <m:r>
                      <a:rPr lang="en-US" altLang="zh-CN" b="0" i="1" smtClean="0">
                        <a:latin typeface="Cambria Math"/>
                      </a:rPr>
                      <m:t>𝑚</m:t>
                    </m:r>
                  </m:oMath>
                </a14:m>
                <a:r>
                  <a:rPr lang="zh-CN" altLang="en-US" dirty="0" smtClean="0"/>
                  <a:t>编码成一个小于</a:t>
                </a:r>
                <a14:m>
                  <m:oMath xmlns:m="http://schemas.openxmlformats.org/officeDocument/2006/math">
                    <m:r>
                      <a:rPr lang="en-US" altLang="zh-CN" b="0" i="1" smtClean="0">
                        <a:latin typeface="Cambria Math"/>
                      </a:rPr>
                      <m:t>𝑝</m:t>
                    </m:r>
                  </m:oMath>
                </a14:m>
                <a:r>
                  <a:rPr lang="zh-CN" altLang="en-US" dirty="0" smtClean="0"/>
                  <a:t>的数，在椭圆群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𝑝</m:t>
                        </m:r>
                      </m:sub>
                    </m:sSub>
                    <m:r>
                      <a:rPr lang="en-US" altLang="zh-CN" i="1">
                        <a:latin typeface="Cambria Math"/>
                      </a:rPr>
                      <m:t>(</m:t>
                    </m:r>
                    <m:r>
                      <a:rPr lang="en-US" altLang="zh-CN" i="1">
                        <a:latin typeface="Cambria Math"/>
                      </a:rPr>
                      <m:t>𝑎</m:t>
                    </m:r>
                    <m:r>
                      <a:rPr lang="en-US" altLang="zh-CN" i="1">
                        <a:latin typeface="Cambria Math"/>
                      </a:rPr>
                      <m:t>,</m:t>
                    </m:r>
                    <m:r>
                      <a:rPr lang="en-US" altLang="zh-CN" i="1">
                        <a:latin typeface="Cambria Math"/>
                      </a:rPr>
                      <m:t>𝑏</m:t>
                    </m:r>
                    <m:r>
                      <a:rPr lang="en-US" altLang="zh-CN" i="1">
                        <a:latin typeface="Cambria Math"/>
                      </a:rPr>
                      <m:t>)</m:t>
                    </m:r>
                  </m:oMath>
                </a14:m>
                <a:r>
                  <a:rPr lang="zh-CN" altLang="en-US" dirty="0" smtClean="0"/>
                  <a:t>中选择一点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oMath>
                </a14:m>
                <a:endParaRPr lang="en-US" altLang="zh-CN" dirty="0" smtClean="0"/>
              </a:p>
              <a:p>
                <a:pPr marL="914400" lvl="1" indent="-457200">
                  <a:buFont typeface="+mj-lt"/>
                  <a:buAutoNum type="arabicPeriod"/>
                </a:pPr>
                <a:r>
                  <a:rPr lang="zh-CN" altLang="en-US" dirty="0" smtClean="0"/>
                  <a:t>在区间</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a:rPr>
                          <m:t>1, </m:t>
                        </m:r>
                        <m:r>
                          <a:rPr lang="en-US" altLang="zh-CN" b="0" i="1" smtClean="0">
                            <a:latin typeface="Cambria Math"/>
                          </a:rPr>
                          <m:t>𝑛</m:t>
                        </m:r>
                        <m:r>
                          <a:rPr lang="en-US" altLang="zh-CN" b="0" i="1" smtClean="0">
                            <a:latin typeface="Cambria Math"/>
                          </a:rPr>
                          <m:t>−1</m:t>
                        </m:r>
                      </m:e>
                    </m:d>
                  </m:oMath>
                </a14:m>
                <a:r>
                  <a:rPr lang="zh-CN" altLang="en-US" dirty="0" smtClean="0"/>
                  <a:t>内选取一个随机数</a:t>
                </a:r>
                <a14:m>
                  <m:oMath xmlns:m="http://schemas.openxmlformats.org/officeDocument/2006/math">
                    <m:r>
                      <a:rPr lang="en-US" altLang="zh-CN" b="0" i="1" smtClean="0">
                        <a:latin typeface="Cambria Math"/>
                      </a:rPr>
                      <m:t>𝑘</m:t>
                    </m:r>
                  </m:oMath>
                </a14:m>
                <a:r>
                  <a:rPr lang="zh-CN" altLang="en-US" dirty="0" smtClean="0"/>
                  <a:t>，计算点</a:t>
                </a:r>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1</m:t>
                        </m:r>
                      </m:sub>
                    </m:sSub>
                    <m:r>
                      <a:rPr lang="zh-CN" altLang="en-US"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1</m:t>
                        </m:r>
                      </m:sub>
                    </m:sSub>
                    <m:r>
                      <a:rPr lang="en-US" altLang="zh-CN" b="0" i="1" smtClean="0">
                        <a:latin typeface="Cambria Math"/>
                      </a:rPr>
                      <m:t>)=</m:t>
                    </m:r>
                    <m:r>
                      <a:rPr lang="en-US" altLang="zh-CN" b="0" i="1" smtClean="0">
                        <a:latin typeface="Cambria Math"/>
                      </a:rPr>
                      <m:t>𝑘𝐺</m:t>
                    </m:r>
                  </m:oMath>
                </a14:m>
                <a:endParaRPr lang="en-US" altLang="zh-CN" b="0" dirty="0" smtClean="0"/>
              </a:p>
              <a:p>
                <a:pPr marL="914400" lvl="1" indent="-457200">
                  <a:buFont typeface="+mj-lt"/>
                  <a:buAutoNum type="arabicPeriod"/>
                </a:pPr>
                <a:r>
                  <a:rPr lang="zh-CN" altLang="en-US" dirty="0" smtClean="0"/>
                  <a:t>根据接收方的公钥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𝐵</m:t>
                        </m:r>
                      </m:sub>
                    </m:sSub>
                    <m:r>
                      <a:rPr lang="en-US" altLang="zh-CN" b="0" i="0" smtClean="0">
                        <a:latin typeface="Cambria Math"/>
                      </a:rPr>
                      <m:t> </m:t>
                    </m:r>
                  </m:oMath>
                </a14:m>
                <a:r>
                  <a:rPr lang="zh-CN" altLang="en-US" b="0" dirty="0" smtClean="0"/>
                  <a:t>计算</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𝑥</m:t>
                        </m:r>
                      </m:e>
                      <m:sub>
                        <m:r>
                          <a:rPr lang="en-US" altLang="zh-CN" b="0" i="1" smtClean="0">
                            <a:latin typeface="Cambria Math"/>
                          </a:rPr>
                          <m:t>2</m:t>
                        </m:r>
                      </m:sub>
                    </m:sSub>
                    <m:r>
                      <a:rPr lang="zh-CN" altLang="en-US" i="1">
                        <a:latin typeface="Cambria Math"/>
                      </a:rPr>
                      <m:t>，</m:t>
                    </m:r>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2</m:t>
                        </m:r>
                      </m:sub>
                    </m:sSub>
                    <m:r>
                      <a:rPr lang="en-US" altLang="zh-CN" i="1">
                        <a:latin typeface="Cambria Math"/>
                      </a:rPr>
                      <m:t>)=</m:t>
                    </m:r>
                    <m:r>
                      <a:rPr lang="en-US" altLang="zh-CN" i="1">
                        <a:latin typeface="Cambria Math"/>
                      </a:rPr>
                      <m:t>𝑘</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𝐵</m:t>
                        </m:r>
                      </m:sub>
                    </m:sSub>
                    <m:r>
                      <a:rPr lang="en-US" altLang="zh-CN">
                        <a:latin typeface="Cambria Math"/>
                      </a:rPr>
                      <m:t> </m:t>
                    </m:r>
                  </m:oMath>
                </a14:m>
                <a:endParaRPr lang="en-US" altLang="zh-CN" dirty="0" smtClean="0"/>
              </a:p>
              <a:p>
                <a:pPr marL="914400" lvl="1" indent="-457200">
                  <a:buFont typeface="+mj-lt"/>
                  <a:buAutoNum type="arabicPeriod"/>
                </a:pPr>
                <a:r>
                  <a:rPr lang="zh-CN" altLang="en-US" dirty="0" smtClean="0"/>
                  <a:t>计算密文</a:t>
                </a:r>
                <a14:m>
                  <m:oMath xmlns:m="http://schemas.openxmlformats.org/officeDocument/2006/math">
                    <m:r>
                      <a:rPr lang="en-US" altLang="zh-CN" b="0" i="1" smtClean="0">
                        <a:latin typeface="Cambria Math"/>
                      </a:rPr>
                      <m:t>𝐶</m:t>
                    </m:r>
                    <m:r>
                      <a:rPr lang="en-US" altLang="zh-CN" b="0" i="1" smtClean="0">
                        <a:latin typeface="Cambria Math"/>
                      </a:rPr>
                      <m:t>=</m:t>
                    </m:r>
                    <m:r>
                      <m:rPr>
                        <m:sty m:val="p"/>
                      </m:rPr>
                      <a:rPr lang="en-US" altLang="zh-CN" b="0" i="0" smtClean="0">
                        <a:latin typeface="Cambria Math"/>
                      </a:rPr>
                      <m:t>m</m:t>
                    </m:r>
                    <m:r>
                      <a:rPr lang="en-US" altLang="zh-CN" b="0"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𝑡</m:t>
                        </m:r>
                      </m:sub>
                    </m:sSub>
                    <m:r>
                      <a:rPr lang="en-US" altLang="zh-CN" b="0"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𝑦</m:t>
                        </m:r>
                      </m:e>
                      <m:sub>
                        <m:r>
                          <a:rPr lang="en-US" altLang="zh-CN" b="0" i="1" smtClean="0">
                            <a:latin typeface="Cambria Math"/>
                            <a:ea typeface="Cambria Math"/>
                          </a:rPr>
                          <m:t>𝑡</m:t>
                        </m:r>
                      </m:sub>
                    </m:sSub>
                  </m:oMath>
                </a14:m>
                <a:endParaRPr lang="en-US" altLang="zh-CN" dirty="0" smtClean="0"/>
              </a:p>
              <a:p>
                <a:pPr marL="914400" lvl="1" indent="-457200">
                  <a:buFont typeface="+mj-lt"/>
                  <a:buAutoNum type="arabicPeriod"/>
                </a:pPr>
                <a:r>
                  <a:rPr lang="zh-CN" altLang="en-US" dirty="0" smtClean="0"/>
                  <a:t>传送加密数据</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a:rPr>
                          <m:t>𝑘𝐺</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𝑘</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𝐵</m:t>
                            </m:r>
                          </m:sub>
                        </m:sSub>
                        <m:r>
                          <a:rPr lang="en-US" altLang="zh-CN" b="0" i="1" smtClean="0">
                            <a:latin typeface="Cambria Math"/>
                          </a:rPr>
                          <m:t>,</m:t>
                        </m:r>
                        <m:r>
                          <a:rPr lang="en-US" altLang="zh-CN" b="0" i="1" smtClean="0">
                            <a:latin typeface="Cambria Math"/>
                          </a:rPr>
                          <m:t>𝐶</m:t>
                        </m:r>
                      </m:e>
                    </m:d>
                  </m:oMath>
                </a14:m>
                <a:r>
                  <a:rPr lang="zh-CN" altLang="en-US" dirty="0" smtClean="0"/>
                  <a:t>给接收方</a:t>
                </a:r>
                <a:endParaRPr lang="en-US" altLang="zh-CN" dirty="0" smtClean="0"/>
              </a:p>
              <a:p>
                <a:pPr marL="914400" lvl="1" indent="-457200">
                  <a:buFont typeface="+mj-lt"/>
                  <a:buAutoNum type="arabicPeriod"/>
                </a:pPr>
                <a:endParaRPr lang="en-US" altLang="zh-CN" dirty="0"/>
              </a:p>
              <a:p>
                <a:pPr marL="914400" lvl="1" indent="-457200">
                  <a:buFont typeface="+mj-lt"/>
                  <a:buAutoNum type="arabicPeriod"/>
                </a:pPr>
                <a:endParaRPr lang="en-US" altLang="zh-CN" b="0" dirty="0" smtClean="0"/>
              </a:p>
              <a:p>
                <a:pPr marL="914400" lvl="1" indent="-457200">
                  <a:buFont typeface="+mj-lt"/>
                  <a:buAutoNum type="arabicPeriod"/>
                </a:pPr>
                <a:endParaRPr lang="en-US" altLang="zh-CN" b="0" dirty="0" smtClean="0"/>
              </a:p>
              <a:p>
                <a:pPr marL="914400" lvl="1" indent="-457200">
                  <a:buFont typeface="+mj-lt"/>
                  <a:buAutoNum type="arabicPeriod"/>
                </a:pPr>
                <a:endParaRPr lang="en-US" altLang="zh-CN" dirty="0" smtClean="0"/>
              </a:p>
              <a:p>
                <a:pPr lvl="1"/>
                <a:endParaRPr lang="en-US" altLang="zh-CN" dirty="0"/>
              </a:p>
              <a:p>
                <a:pPr lvl="1"/>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3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0CD9881-3297-4138-B1ED-9656F72EBA39}"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66</a:t>
            </a:fld>
            <a:endParaRPr lang="en-US" altLang="zh-CN" dirty="0"/>
          </a:p>
        </p:txBody>
      </p:sp>
    </p:spTree>
    <p:extLst>
      <p:ext uri="{BB962C8B-B14F-4D97-AF65-F5344CB8AC3E}">
        <p14:creationId xmlns:p14="http://schemas.microsoft.com/office/powerpoint/2010/main" val="25057284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00"/>
                    </a:solidFill>
                    <a:latin typeface="华文琥珀" pitchFamily="2" charset="-122"/>
                    <a:ea typeface="华文琥珀" pitchFamily="2" charset="-122"/>
                  </a:rPr>
                  <a:t>解密</a:t>
                </a:r>
                <a:r>
                  <a:rPr lang="zh-CN" altLang="en-US" b="1" dirty="0">
                    <a:solidFill>
                      <a:srgbClr val="FF0000"/>
                    </a:solidFill>
                    <a:latin typeface="华文琥珀" pitchFamily="2" charset="-122"/>
                    <a:ea typeface="华文琥珀" pitchFamily="2" charset="-122"/>
                  </a:rPr>
                  <a:t>算法</a:t>
                </a:r>
                <a:r>
                  <a:rPr lang="zh-CN" altLang="en-US" b="1" dirty="0" smtClean="0">
                    <a:solidFill>
                      <a:srgbClr val="FF0000"/>
                    </a:solidFill>
                    <a:latin typeface="华文琥珀" pitchFamily="2" charset="-122"/>
                    <a:ea typeface="华文琥珀" pitchFamily="2" charset="-122"/>
                  </a:rPr>
                  <a:t>：</a:t>
                </a:r>
                <a:endParaRPr lang="en-US" altLang="zh-CN" b="1" dirty="0" smtClean="0">
                  <a:solidFill>
                    <a:srgbClr val="FF0000"/>
                  </a:solidFill>
                  <a:latin typeface="华文琥珀" pitchFamily="2" charset="-122"/>
                  <a:ea typeface="华文琥珀" pitchFamily="2" charset="-122"/>
                </a:endParaRPr>
              </a:p>
              <a:p>
                <a:endParaRPr lang="en-US" altLang="zh-CN" b="1" dirty="0">
                  <a:solidFill>
                    <a:srgbClr val="FF0000"/>
                  </a:solidFill>
                  <a:latin typeface="华文琥珀" pitchFamily="2" charset="-122"/>
                  <a:ea typeface="华文琥珀" pitchFamily="2" charset="-122"/>
                </a:endParaRPr>
              </a:p>
              <a:p>
                <a:pPr marL="914400" lvl="1" indent="-457200">
                  <a:buFont typeface="+mj-lt"/>
                  <a:buAutoNum type="arabicPeriod"/>
                </a:pPr>
                <a:r>
                  <a:rPr lang="zh-CN" altLang="en-US" dirty="0" smtClean="0"/>
                  <a:t>接收方接收加密数据</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a:rPr>
                          <m:t>𝑘𝐺</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i="1">
                            <a:latin typeface="Cambria Math"/>
                          </a:rPr>
                          <m:t>+</m:t>
                        </m:r>
                        <m:r>
                          <a:rPr lang="en-US" altLang="zh-CN" i="1">
                            <a:latin typeface="Cambria Math"/>
                          </a:rPr>
                          <m:t>𝑘</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𝐵</m:t>
                            </m:r>
                          </m:sub>
                        </m:sSub>
                        <m:r>
                          <a:rPr lang="en-US" altLang="zh-CN" i="1">
                            <a:latin typeface="Cambria Math"/>
                          </a:rPr>
                          <m:t>,</m:t>
                        </m:r>
                        <m:r>
                          <a:rPr lang="en-US" altLang="zh-CN" i="1">
                            <a:latin typeface="Cambria Math"/>
                          </a:rPr>
                          <m:t>𝐶</m:t>
                        </m:r>
                      </m:e>
                    </m:d>
                  </m:oMath>
                </a14:m>
                <a:endParaRPr lang="en-US" altLang="zh-CN" dirty="0" smtClean="0"/>
              </a:p>
              <a:p>
                <a:pPr marL="914400" lvl="1" indent="-457200">
                  <a:buFont typeface="+mj-lt"/>
                  <a:buAutoNum type="arabicPeriod"/>
                </a:pPr>
                <a:endParaRPr lang="en-US" altLang="zh-CN" dirty="0"/>
              </a:p>
              <a:p>
                <a:pPr marL="914400" lvl="1" indent="-457200">
                  <a:buFont typeface="+mj-lt"/>
                  <a:buAutoNum type="arabicPeriod"/>
                </a:pPr>
                <a:r>
                  <a:rPr lang="zh-CN" altLang="en-US" dirty="0" smtClean="0"/>
                  <a:t>接收方利用自己的私钥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𝐵</m:t>
                        </m:r>
                      </m:sub>
                    </m:sSub>
                  </m:oMath>
                </a14:m>
                <a:r>
                  <a:rPr lang="zh-CN" altLang="en-US" dirty="0" smtClean="0"/>
                  <a:t>做如下计算：</a:t>
                </a:r>
                <a:endParaRPr lang="en-US" altLang="zh-CN" dirty="0" smtClean="0"/>
              </a:p>
              <a:p>
                <a:pPr marL="457200" lvl="1" indent="0">
                  <a:buNone/>
                </a:pPr>
                <a:r>
                  <a:rPr lang="en-US" altLang="zh-CN" dirty="0"/>
                  <a:t> </a:t>
                </a:r>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𝑘</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𝐵</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𝐵</m:t>
                        </m:r>
                      </m:sub>
                    </m:sSub>
                    <m:d>
                      <m:dPr>
                        <m:ctrlPr>
                          <a:rPr lang="en-US" altLang="zh-CN" b="0" i="1" smtClean="0">
                            <a:latin typeface="Cambria Math" panose="02040503050406030204" pitchFamily="18" charset="0"/>
                          </a:rPr>
                        </m:ctrlPr>
                      </m:dPr>
                      <m:e>
                        <m:r>
                          <a:rPr lang="en-US" altLang="zh-CN" b="0" i="1" smtClean="0">
                            <a:latin typeface="Cambria Math"/>
                          </a:rPr>
                          <m:t>𝑘𝐺</m:t>
                        </m:r>
                      </m:e>
                    </m:d>
                    <m:r>
                      <a:rPr lang="en-US" altLang="zh-CN" b="0" i="1" smtClean="0">
                        <a:latin typeface="Cambria Math"/>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i="1">
                        <a:latin typeface="Cambria Math"/>
                      </a:rPr>
                      <m:t>+</m:t>
                    </m:r>
                    <m:r>
                      <a:rPr lang="en-US" altLang="zh-CN" b="0" i="1" smtClean="0">
                        <a:latin typeface="Cambria Math"/>
                      </a:rPr>
                      <m:t>𝑘</m:t>
                    </m:r>
                    <m:sSub>
                      <m:sSubPr>
                        <m:ctrlPr>
                          <a:rPr lang="en-US" altLang="zh-CN" b="0" i="1" smtClean="0">
                            <a:latin typeface="Cambria Math" panose="02040503050406030204" pitchFamily="18" charset="0"/>
                          </a:rPr>
                        </m:ctrlPr>
                      </m:sSubPr>
                      <m:e>
                        <m:r>
                          <a:rPr lang="en-US" altLang="zh-CN" b="0" i="1" smtClean="0">
                            <a:latin typeface="Cambria Math"/>
                          </a:rPr>
                          <m:t>(</m:t>
                        </m:r>
                        <m:r>
                          <a:rPr lang="en-US" altLang="zh-CN" b="0" i="1" smtClean="0">
                            <a:latin typeface="Cambria Math"/>
                          </a:rPr>
                          <m:t>𝑛</m:t>
                        </m:r>
                      </m:e>
                      <m:sub>
                        <m:r>
                          <a:rPr lang="en-US" altLang="zh-CN" b="0" i="1" smtClean="0">
                            <a:latin typeface="Cambria Math"/>
                          </a:rPr>
                          <m:t>𝐵</m:t>
                        </m:r>
                      </m:sub>
                    </m:sSub>
                    <m:r>
                      <a:rPr lang="en-US" altLang="zh-CN" b="0" i="1" smtClean="0">
                        <a:latin typeface="Cambria Math"/>
                      </a:rPr>
                      <m:t>𝐺</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𝐵</m:t>
                        </m:r>
                      </m:sub>
                    </m:sSub>
                    <m:d>
                      <m:dPr>
                        <m:ctrlPr>
                          <a:rPr lang="en-US" altLang="zh-CN" b="0" i="1" smtClean="0">
                            <a:latin typeface="Cambria Math" panose="02040503050406030204" pitchFamily="18" charset="0"/>
                          </a:rPr>
                        </m:ctrlPr>
                      </m:dPr>
                      <m:e>
                        <m:r>
                          <a:rPr lang="en-US" altLang="zh-CN" b="0" i="1" smtClean="0">
                            <a:latin typeface="Cambria Math"/>
                          </a:rPr>
                          <m:t>𝑘𝐺</m:t>
                        </m:r>
                      </m:e>
                    </m:d>
                    <m:r>
                      <a:rPr lang="en-US" altLang="zh-CN" b="0" i="1" smtClean="0">
                        <a:latin typeface="Cambria Math"/>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oMath>
                </a14:m>
                <a:endParaRPr lang="en-US" altLang="zh-CN" dirty="0" smtClean="0"/>
              </a:p>
              <a:p>
                <a:pPr marL="914400" lvl="1" indent="-457200">
                  <a:buFont typeface="+mj-lt"/>
                  <a:buAutoNum type="arabicPeriod" startAt="3"/>
                </a:pPr>
                <a:endParaRPr lang="en-US" altLang="zh-CN" dirty="0" smtClean="0"/>
              </a:p>
              <a:p>
                <a:pPr marL="914400" lvl="1" indent="-457200">
                  <a:buFont typeface="+mj-lt"/>
                  <a:buAutoNum type="arabicPeriod" startAt="3"/>
                </a:pPr>
                <a:r>
                  <a:rPr lang="zh-CN" altLang="en-US" dirty="0" smtClean="0"/>
                  <a:t>计算</a:t>
                </a:r>
                <a14:m>
                  <m:oMath xmlns:m="http://schemas.openxmlformats.org/officeDocument/2006/math">
                    <m:r>
                      <a:rPr lang="en-US" altLang="zh-CN" b="0" i="1" smtClean="0">
                        <a:latin typeface="Cambria Math"/>
                      </a:rPr>
                      <m:t>𝑚</m:t>
                    </m:r>
                    <m:r>
                      <a:rPr lang="en-US" altLang="zh-CN" b="0" i="1" smtClean="0">
                        <a:latin typeface="Cambria Math"/>
                      </a:rPr>
                      <m:t>=(</m:t>
                    </m:r>
                    <m:r>
                      <a:rPr lang="en-US" altLang="zh-CN" b="0" i="1" smtClean="0">
                        <a:latin typeface="Cambria Math"/>
                      </a:rPr>
                      <m:t>𝐶</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𝑡</m:t>
                        </m:r>
                      </m:sub>
                    </m:sSub>
                  </m:oMath>
                </a14:m>
                <a:r>
                  <a:rPr lang="zh-CN" altLang="en-US" dirty="0" smtClean="0"/>
                  <a:t> 得到明文</a:t>
                </a:r>
                <a14:m>
                  <m:oMath xmlns:m="http://schemas.openxmlformats.org/officeDocument/2006/math">
                    <m:r>
                      <a:rPr lang="en-US" altLang="zh-CN" b="0" i="1" smtClean="0">
                        <a:latin typeface="Cambria Math"/>
                      </a:rPr>
                      <m:t>𝑚</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3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00C2474-AE0E-4E32-B835-E621255AD9E3}"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67</a:t>
            </a:fld>
            <a:endParaRPr lang="en-US" altLang="zh-CN" dirty="0"/>
          </a:p>
        </p:txBody>
      </p:sp>
    </p:spTree>
    <p:extLst>
      <p:ext uri="{BB962C8B-B14F-4D97-AF65-F5344CB8AC3E}">
        <p14:creationId xmlns:p14="http://schemas.microsoft.com/office/powerpoint/2010/main" val="1977496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椭圆曲线上的离散对数问题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sz="2400" b="1" dirty="0" smtClean="0">
                    <a:solidFill>
                      <a:srgbClr val="FF0000"/>
                    </a:solidFill>
                  </a:rPr>
                  <a:t>椭圆曲线离散对数问题是指已知群中的</a:t>
                </a:r>
                <a14:m>
                  <m:oMath xmlns:m="http://schemas.openxmlformats.org/officeDocument/2006/math">
                    <m:r>
                      <a:rPr lang="en-US" altLang="zh-CN" sz="2400" b="1" i="1" dirty="0" smtClean="0">
                        <a:solidFill>
                          <a:srgbClr val="FF0000"/>
                        </a:solidFill>
                        <a:latin typeface="Cambria Math"/>
                      </a:rPr>
                      <m:t>𝑮</m:t>
                    </m:r>
                  </m:oMath>
                </a14:m>
                <a:r>
                  <a:rPr lang="zh-CN" altLang="zh-CN" sz="2400" b="1" dirty="0" smtClean="0">
                    <a:solidFill>
                      <a:srgbClr val="FF0000"/>
                    </a:solidFill>
                  </a:rPr>
                  <a:t>和</a:t>
                </a:r>
                <a14:m>
                  <m:oMath xmlns:m="http://schemas.openxmlformats.org/officeDocument/2006/math">
                    <m:r>
                      <a:rPr lang="en-US" altLang="zh-CN" sz="2400" b="1" i="1" dirty="0" smtClean="0">
                        <a:solidFill>
                          <a:srgbClr val="FF0000"/>
                        </a:solidFill>
                        <a:latin typeface="Cambria Math"/>
                      </a:rPr>
                      <m:t>𝑸</m:t>
                    </m:r>
                  </m:oMath>
                </a14:m>
                <a:r>
                  <a:rPr lang="zh-CN" altLang="zh-CN" sz="2400" b="1" dirty="0" smtClean="0">
                    <a:solidFill>
                      <a:srgbClr val="FF0000"/>
                    </a:solidFill>
                  </a:rPr>
                  <a:t>，</a:t>
                </a:r>
                <a:r>
                  <a:rPr lang="zh-CN" altLang="zh-CN" sz="2400" b="1" dirty="0">
                    <a:solidFill>
                      <a:srgbClr val="FF0000"/>
                    </a:solidFill>
                  </a:rPr>
                  <a:t>求方程</a:t>
                </a:r>
                <a14:m>
                  <m:oMath xmlns:m="http://schemas.openxmlformats.org/officeDocument/2006/math">
                    <m:r>
                      <a:rPr lang="en-US" altLang="zh-CN" sz="2400" b="1" i="1" dirty="0" smtClean="0">
                        <a:solidFill>
                          <a:srgbClr val="FF0000"/>
                        </a:solidFill>
                        <a:latin typeface="Cambria Math"/>
                      </a:rPr>
                      <m:t>𝑸</m:t>
                    </m:r>
                    <m:r>
                      <a:rPr lang="en-US" altLang="zh-CN" sz="2400" b="1" i="1" dirty="0" smtClean="0">
                        <a:solidFill>
                          <a:srgbClr val="FF0000"/>
                        </a:solidFill>
                        <a:latin typeface="Cambria Math"/>
                      </a:rPr>
                      <m:t>=</m:t>
                    </m:r>
                    <m:r>
                      <a:rPr lang="en-US" altLang="zh-CN" sz="2400" b="1" i="1" dirty="0" err="1">
                        <a:solidFill>
                          <a:srgbClr val="FF0000"/>
                        </a:solidFill>
                        <a:latin typeface="Cambria Math"/>
                      </a:rPr>
                      <m:t>𝒌𝑮</m:t>
                    </m:r>
                  </m:oMath>
                </a14:m>
                <a:r>
                  <a:rPr lang="zh-CN" altLang="zh-CN" sz="2400" b="1" dirty="0">
                    <a:solidFill>
                      <a:srgbClr val="FF0000"/>
                    </a:solidFill>
                  </a:rPr>
                  <a:t>中</a:t>
                </a:r>
                <a14:m>
                  <m:oMath xmlns:m="http://schemas.openxmlformats.org/officeDocument/2006/math">
                    <m:r>
                      <a:rPr lang="en-US" altLang="zh-CN" sz="2400" b="1" i="1" dirty="0" smtClean="0">
                        <a:solidFill>
                          <a:srgbClr val="FF0000"/>
                        </a:solidFill>
                        <a:latin typeface="Cambria Math"/>
                      </a:rPr>
                      <m:t>𝒌</m:t>
                    </m:r>
                  </m:oMath>
                </a14:m>
                <a:r>
                  <a:rPr lang="zh-CN" altLang="zh-CN" sz="2400" b="1" dirty="0" smtClean="0">
                    <a:solidFill>
                      <a:srgbClr val="FF0000"/>
                    </a:solidFill>
                  </a:rPr>
                  <a:t>值</a:t>
                </a:r>
                <a:endParaRPr lang="zh-CN" altLang="zh-CN" sz="2400" b="1" dirty="0">
                  <a:solidFill>
                    <a:srgbClr val="FF0000"/>
                  </a:solidFill>
                </a:endParaRPr>
              </a:p>
              <a:p>
                <a:r>
                  <a:rPr lang="zh-CN" altLang="zh-CN" sz="2400" dirty="0" smtClean="0"/>
                  <a:t>如</a:t>
                </a:r>
                <a14:m>
                  <m:oMath xmlns:m="http://schemas.openxmlformats.org/officeDocument/2006/math">
                    <m:r>
                      <a:rPr lang="en-US" altLang="zh-CN" sz="2400" i="1" dirty="0" smtClean="0">
                        <a:latin typeface="Cambria Math"/>
                      </a:rPr>
                      <m:t>𝐹</m:t>
                    </m:r>
                    <m:r>
                      <a:rPr lang="en-US" altLang="zh-CN" sz="2400" i="1" baseline="-25000" dirty="0">
                        <a:latin typeface="Cambria Math"/>
                      </a:rPr>
                      <m:t>23</m:t>
                    </m:r>
                  </m:oMath>
                </a14:m>
                <a:r>
                  <a:rPr lang="zh-CN" altLang="zh-CN" sz="2400" dirty="0"/>
                  <a:t>上的椭圆群</a:t>
                </a:r>
                <a14:m>
                  <m:oMath xmlns:m="http://schemas.openxmlformats.org/officeDocument/2006/math">
                    <m:r>
                      <a:rPr lang="en-US" altLang="zh-CN" sz="2400" i="1" dirty="0" smtClean="0">
                        <a:latin typeface="Cambria Math"/>
                      </a:rPr>
                      <m:t>𝑦</m:t>
                    </m:r>
                    <m:r>
                      <a:rPr lang="en-US" altLang="zh-CN" sz="2400" i="1" baseline="30000" dirty="0">
                        <a:latin typeface="Cambria Math"/>
                      </a:rPr>
                      <m:t>2</m:t>
                    </m:r>
                    <m:r>
                      <a:rPr lang="en-US" altLang="zh-CN" sz="2400" i="1" dirty="0">
                        <a:latin typeface="Cambria Math"/>
                      </a:rPr>
                      <m:t>=</m:t>
                    </m:r>
                    <m:r>
                      <a:rPr lang="en-US" altLang="zh-CN" sz="2400" i="1" dirty="0">
                        <a:latin typeface="Cambria Math"/>
                      </a:rPr>
                      <m:t>𝑥</m:t>
                    </m:r>
                    <m:r>
                      <a:rPr lang="en-US" altLang="zh-CN" sz="2400" i="1" baseline="30000" dirty="0">
                        <a:latin typeface="Cambria Math"/>
                      </a:rPr>
                      <m:t>3</m:t>
                    </m:r>
                    <m:r>
                      <a:rPr lang="en-US" altLang="zh-CN" sz="2400" i="1" dirty="0">
                        <a:latin typeface="Cambria Math"/>
                      </a:rPr>
                      <m:t>+9</m:t>
                    </m:r>
                    <m:r>
                      <a:rPr lang="en-US" altLang="zh-CN" sz="2400" i="1" dirty="0">
                        <a:latin typeface="Cambria Math"/>
                      </a:rPr>
                      <m:t>𝑥</m:t>
                    </m:r>
                    <m:r>
                      <a:rPr lang="en-US" altLang="zh-CN" sz="2400" i="1" dirty="0">
                        <a:latin typeface="Cambria Math"/>
                      </a:rPr>
                      <m:t>+17</m:t>
                    </m:r>
                  </m:oMath>
                </a14:m>
                <a:r>
                  <a:rPr lang="zh-CN" altLang="zh-CN" sz="2400" dirty="0"/>
                  <a:t>，求</a:t>
                </a:r>
                <a14:m>
                  <m:oMath xmlns:m="http://schemas.openxmlformats.org/officeDocument/2006/math">
                    <m:r>
                      <a:rPr lang="en-US" altLang="zh-CN" sz="2400" i="1" dirty="0" smtClean="0">
                        <a:latin typeface="Cambria Math"/>
                      </a:rPr>
                      <m:t>𝑃</m:t>
                    </m:r>
                    <m:r>
                      <a:rPr lang="en-US" altLang="zh-CN" sz="2400" i="1" dirty="0" smtClean="0">
                        <a:latin typeface="Cambria Math"/>
                      </a:rPr>
                      <m:t>=(4, 5)</m:t>
                    </m:r>
                  </m:oMath>
                </a14:m>
                <a:r>
                  <a:rPr lang="zh-CN" altLang="zh-CN" sz="2400" dirty="0"/>
                  <a:t>对于</a:t>
                </a:r>
                <a14:m>
                  <m:oMath xmlns:m="http://schemas.openxmlformats.org/officeDocument/2006/math">
                    <m:r>
                      <a:rPr lang="en-US" altLang="zh-CN" sz="2400" b="0" i="1" dirty="0" smtClean="0">
                        <a:latin typeface="Cambria Math"/>
                      </a:rPr>
                      <m:t>𝑄</m:t>
                    </m:r>
                    <m:r>
                      <a:rPr lang="en-US" altLang="zh-CN" sz="2400" i="1" dirty="0" smtClean="0">
                        <a:latin typeface="Cambria Math"/>
                      </a:rPr>
                      <m:t>=(16, 5)</m:t>
                    </m:r>
                  </m:oMath>
                </a14:m>
                <a:r>
                  <a:rPr lang="zh-CN" altLang="zh-CN" sz="2400" dirty="0"/>
                  <a:t>的离散对数，最直接的</a:t>
                </a:r>
                <a:r>
                  <a:rPr lang="zh-CN" altLang="zh-CN" sz="2400" dirty="0" smtClean="0"/>
                  <a:t>方法是</a:t>
                </a:r>
                <a:r>
                  <a:rPr lang="zh-CN" altLang="zh-CN" sz="2400" dirty="0"/>
                  <a:t>计算</a:t>
                </a:r>
                <a14:m>
                  <m:oMath xmlns:m="http://schemas.openxmlformats.org/officeDocument/2006/math">
                    <m:r>
                      <a:rPr lang="en-US" altLang="zh-CN" sz="2400" i="1" dirty="0" smtClean="0">
                        <a:latin typeface="Cambria Math"/>
                      </a:rPr>
                      <m:t>𝑄</m:t>
                    </m:r>
                  </m:oMath>
                </a14:m>
                <a:r>
                  <a:rPr lang="zh-CN" altLang="zh-CN" sz="2400" dirty="0"/>
                  <a:t>的倍数，直到</a:t>
                </a:r>
                <a:r>
                  <a:rPr lang="zh-CN" altLang="zh-CN" sz="2400" dirty="0" smtClean="0"/>
                  <a:t>找到</a:t>
                </a:r>
                <a14:m>
                  <m:oMath xmlns:m="http://schemas.openxmlformats.org/officeDocument/2006/math">
                    <m:r>
                      <a:rPr lang="en-US" altLang="zh-CN" sz="2400" i="1" dirty="0" smtClean="0">
                        <a:latin typeface="Cambria Math"/>
                      </a:rPr>
                      <m:t>𝑃</m:t>
                    </m:r>
                  </m:oMath>
                </a14:m>
                <a:endParaRPr lang="zh-CN" altLang="zh-CN" sz="2400" dirty="0"/>
              </a:p>
              <a:p>
                <a:pPr marL="457200" lvl="1" indent="0">
                  <a:buNone/>
                </a:pPr>
                <a:r>
                  <a:rPr lang="en-US" altLang="zh-CN" sz="2000" dirty="0" smtClean="0"/>
                  <a:t>   </a:t>
                </a:r>
                <a14:m>
                  <m:oMath xmlns:m="http://schemas.openxmlformats.org/officeDocument/2006/math">
                    <m:r>
                      <a:rPr lang="en-US" altLang="zh-CN" sz="2000" i="1" dirty="0" smtClean="0">
                        <a:latin typeface="Cambria Math"/>
                      </a:rPr>
                      <m:t>𝑄</m:t>
                    </m:r>
                    <m:r>
                      <a:rPr lang="en-US" altLang="zh-CN" sz="2000" i="1" dirty="0" smtClean="0">
                        <a:latin typeface="Cambria Math"/>
                      </a:rPr>
                      <m:t>=(16, 5)      2</m:t>
                    </m:r>
                    <m:r>
                      <a:rPr lang="en-US" altLang="zh-CN" sz="2000" i="1" dirty="0" smtClean="0">
                        <a:latin typeface="Cambria Math"/>
                      </a:rPr>
                      <m:t>𝑄</m:t>
                    </m:r>
                    <m:r>
                      <a:rPr lang="en-US" altLang="zh-CN" sz="2000" i="1" dirty="0" smtClean="0">
                        <a:latin typeface="Cambria Math"/>
                      </a:rPr>
                      <m:t>=(20, 20)    3</m:t>
                    </m:r>
                    <m:r>
                      <a:rPr lang="en-US" altLang="zh-CN" sz="2000" i="1" dirty="0" smtClean="0">
                        <a:latin typeface="Cambria Math"/>
                      </a:rPr>
                      <m:t>𝑄</m:t>
                    </m:r>
                    <m:r>
                      <a:rPr lang="en-US" altLang="zh-CN" sz="2000" i="1" dirty="0" smtClean="0">
                        <a:latin typeface="Cambria Math"/>
                      </a:rPr>
                      <m:t>=(14, 14)    4</m:t>
                    </m:r>
                    <m:r>
                      <a:rPr lang="en-US" altLang="zh-CN" sz="2000" i="1" dirty="0" smtClean="0">
                        <a:latin typeface="Cambria Math"/>
                      </a:rPr>
                      <m:t>𝑄</m:t>
                    </m:r>
                    <m:r>
                      <a:rPr lang="en-US" altLang="zh-CN" sz="2000" i="1" dirty="0" smtClean="0">
                        <a:latin typeface="Cambria Math"/>
                      </a:rPr>
                      <m:t>=(19, 20) </m:t>
                    </m:r>
                  </m:oMath>
                </a14:m>
                <a:endParaRPr lang="zh-CN" altLang="zh-CN" sz="2000" dirty="0"/>
              </a:p>
              <a:p>
                <a:pPr marL="457200" lvl="1" indent="0">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rPr>
                        <m:t>5</m:t>
                      </m:r>
                      <m:r>
                        <a:rPr lang="en-US" altLang="zh-CN" sz="2000" i="1" dirty="0" smtClean="0">
                          <a:latin typeface="Cambria Math"/>
                        </a:rPr>
                        <m:t>𝑄</m:t>
                      </m:r>
                      <m:r>
                        <a:rPr lang="en-US" altLang="zh-CN" sz="2000" i="1" dirty="0" smtClean="0">
                          <a:latin typeface="Cambria Math"/>
                        </a:rPr>
                        <m:t>=</m:t>
                      </m:r>
                      <m:d>
                        <m:dPr>
                          <m:ctrlPr>
                            <a:rPr lang="en-US" altLang="zh-CN" sz="2000" i="1" dirty="0" smtClean="0">
                              <a:latin typeface="Cambria Math" panose="02040503050406030204" pitchFamily="18" charset="0"/>
                            </a:rPr>
                          </m:ctrlPr>
                        </m:dPr>
                        <m:e>
                          <m:r>
                            <a:rPr lang="en-US" altLang="zh-CN" sz="2000" i="1" dirty="0" smtClean="0">
                              <a:latin typeface="Cambria Math"/>
                            </a:rPr>
                            <m:t>13, 10</m:t>
                          </m:r>
                        </m:e>
                      </m:d>
                      <m:r>
                        <a:rPr lang="en-US" altLang="zh-CN" sz="2000" i="1" dirty="0" smtClean="0">
                          <a:latin typeface="Cambria Math"/>
                        </a:rPr>
                        <m:t> </m:t>
                      </m:r>
                      <m:r>
                        <a:rPr lang="en-US" altLang="zh-CN" sz="2000" b="0" i="1" dirty="0" smtClean="0">
                          <a:latin typeface="Cambria Math"/>
                        </a:rPr>
                        <m:t>   </m:t>
                      </m:r>
                      <m:r>
                        <a:rPr lang="en-US" altLang="zh-CN" sz="2000" i="1" dirty="0" smtClean="0">
                          <a:latin typeface="Cambria Math"/>
                        </a:rPr>
                        <m:t>6</m:t>
                      </m:r>
                      <m:r>
                        <a:rPr lang="en-US" altLang="zh-CN" sz="2000" i="1" dirty="0" smtClean="0">
                          <a:latin typeface="Cambria Math"/>
                        </a:rPr>
                        <m:t>𝑄</m:t>
                      </m:r>
                      <m:r>
                        <a:rPr lang="en-US" altLang="zh-CN" sz="2000" i="1" dirty="0" smtClean="0">
                          <a:latin typeface="Cambria Math"/>
                        </a:rPr>
                        <m:t>=</m:t>
                      </m:r>
                      <m:d>
                        <m:dPr>
                          <m:ctrlPr>
                            <a:rPr lang="en-US" altLang="zh-CN" sz="2000" i="1" dirty="0" smtClean="0">
                              <a:latin typeface="Cambria Math" panose="02040503050406030204" pitchFamily="18" charset="0"/>
                            </a:rPr>
                          </m:ctrlPr>
                        </m:dPr>
                        <m:e>
                          <m:r>
                            <a:rPr lang="en-US" altLang="zh-CN" sz="2000" i="1" dirty="0" smtClean="0">
                              <a:latin typeface="Cambria Math"/>
                            </a:rPr>
                            <m:t>7, 3</m:t>
                          </m:r>
                        </m:e>
                      </m:d>
                      <m:r>
                        <a:rPr lang="en-US" altLang="zh-CN" sz="2000" b="0" i="1" dirty="0" smtClean="0">
                          <a:latin typeface="Cambria Math"/>
                        </a:rPr>
                        <m:t>      </m:t>
                      </m:r>
                      <m:r>
                        <a:rPr lang="en-US" altLang="zh-CN" sz="2000" i="1" dirty="0" smtClean="0">
                          <a:latin typeface="Cambria Math"/>
                        </a:rPr>
                        <m:t> </m:t>
                      </m:r>
                      <m:r>
                        <a:rPr lang="en-US" altLang="zh-CN" sz="2000" b="0" i="1" dirty="0" smtClean="0">
                          <a:latin typeface="Cambria Math"/>
                        </a:rPr>
                        <m:t>   </m:t>
                      </m:r>
                      <m:r>
                        <a:rPr lang="en-US" altLang="zh-CN" sz="2000" i="1" dirty="0" smtClean="0">
                          <a:latin typeface="Cambria Math"/>
                        </a:rPr>
                        <m:t>7</m:t>
                      </m:r>
                      <m:r>
                        <a:rPr lang="en-US" altLang="zh-CN" sz="2000" i="1" dirty="0" smtClean="0">
                          <a:latin typeface="Cambria Math"/>
                        </a:rPr>
                        <m:t>𝑄</m:t>
                      </m:r>
                      <m:r>
                        <a:rPr lang="en-US" altLang="zh-CN" sz="2000" i="1" dirty="0" smtClean="0">
                          <a:latin typeface="Cambria Math"/>
                        </a:rPr>
                        <m:t>=</m:t>
                      </m:r>
                      <m:d>
                        <m:dPr>
                          <m:ctrlPr>
                            <a:rPr lang="en-US" altLang="zh-CN" sz="2000" i="1" dirty="0" smtClean="0">
                              <a:latin typeface="Cambria Math" panose="02040503050406030204" pitchFamily="18" charset="0"/>
                            </a:rPr>
                          </m:ctrlPr>
                        </m:dPr>
                        <m:e>
                          <m:r>
                            <a:rPr lang="en-US" altLang="zh-CN" sz="2000" i="1" dirty="0" smtClean="0">
                              <a:latin typeface="Cambria Math"/>
                            </a:rPr>
                            <m:t>8, 7</m:t>
                          </m:r>
                        </m:e>
                      </m:d>
                      <m:r>
                        <a:rPr lang="en-US" altLang="zh-CN" sz="2000" i="1" dirty="0" smtClean="0">
                          <a:latin typeface="Cambria Math"/>
                        </a:rPr>
                        <m:t> </m:t>
                      </m:r>
                      <m:r>
                        <a:rPr lang="en-US" altLang="zh-CN" sz="2000" b="0" i="1" dirty="0" smtClean="0">
                          <a:latin typeface="Cambria Math"/>
                        </a:rPr>
                        <m:t>        </m:t>
                      </m:r>
                      <m:r>
                        <a:rPr lang="en-US" altLang="zh-CN" sz="2000" i="1" dirty="0" smtClean="0">
                          <a:latin typeface="Cambria Math"/>
                        </a:rPr>
                        <m:t>8</m:t>
                      </m:r>
                      <m:r>
                        <a:rPr lang="en-US" altLang="zh-CN" sz="2000" i="1" dirty="0" smtClean="0">
                          <a:latin typeface="Cambria Math"/>
                        </a:rPr>
                        <m:t>𝑄</m:t>
                      </m:r>
                      <m:r>
                        <a:rPr lang="en-US" altLang="zh-CN" sz="2000" i="1" dirty="0" smtClean="0">
                          <a:latin typeface="Cambria Math"/>
                        </a:rPr>
                        <m:t>=</m:t>
                      </m:r>
                      <m:d>
                        <m:dPr>
                          <m:ctrlPr>
                            <a:rPr lang="en-US" altLang="zh-CN" sz="2000" i="1" dirty="0" smtClean="0">
                              <a:latin typeface="Cambria Math" panose="02040503050406030204" pitchFamily="18" charset="0"/>
                            </a:rPr>
                          </m:ctrlPr>
                        </m:dPr>
                        <m:e>
                          <m:r>
                            <a:rPr lang="en-US" altLang="zh-CN" sz="2000" i="1" dirty="0" smtClean="0">
                              <a:latin typeface="Cambria Math"/>
                            </a:rPr>
                            <m:t>12, 17</m:t>
                          </m:r>
                        </m:e>
                      </m:d>
                      <m:r>
                        <a:rPr lang="en-US" altLang="zh-CN" sz="2000" i="1" dirty="0" smtClean="0">
                          <a:latin typeface="Cambria Math"/>
                        </a:rPr>
                        <m:t> </m:t>
                      </m:r>
                      <m:r>
                        <a:rPr lang="en-US" altLang="zh-CN" sz="2000" b="0" i="1" dirty="0" smtClean="0">
                          <a:latin typeface="Cambria Math"/>
                        </a:rPr>
                        <m:t>  </m:t>
                      </m:r>
                    </m:oMath>
                  </m:oMathPara>
                </a14:m>
                <a:endParaRPr lang="en-US" altLang="zh-CN" sz="2000" b="0" i="1" dirty="0" smtClean="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rPr>
                        <m:t>9</m:t>
                      </m:r>
                      <m:r>
                        <a:rPr lang="en-US" altLang="zh-CN" sz="2000" i="1" dirty="0" smtClean="0">
                          <a:latin typeface="Cambria Math"/>
                        </a:rPr>
                        <m:t>𝑄</m:t>
                      </m:r>
                      <m:r>
                        <a:rPr lang="en-US" altLang="zh-CN" sz="2000" i="1" dirty="0" smtClean="0">
                          <a:latin typeface="Cambria Math"/>
                        </a:rPr>
                        <m:t>=(4, 5)</m:t>
                      </m:r>
                    </m:oMath>
                  </m:oMathPara>
                </a14:m>
                <a:endParaRPr lang="zh-CN" altLang="zh-CN" sz="2000" dirty="0"/>
              </a:p>
              <a:p>
                <a14:m>
                  <m:oMath xmlns:m="http://schemas.openxmlformats.org/officeDocument/2006/math">
                    <m:r>
                      <a:rPr lang="en-US" altLang="zh-CN" sz="2400" i="1" dirty="0" smtClean="0">
                        <a:latin typeface="Cambria Math"/>
                      </a:rPr>
                      <m:t>𝑃</m:t>
                    </m:r>
                  </m:oMath>
                </a14:m>
                <a:r>
                  <a:rPr lang="zh-CN" altLang="zh-CN" sz="2400" dirty="0"/>
                  <a:t>关于</a:t>
                </a:r>
                <a14:m>
                  <m:oMath xmlns:m="http://schemas.openxmlformats.org/officeDocument/2006/math">
                    <m:r>
                      <a:rPr lang="en-US" altLang="zh-CN" sz="2400" b="0" i="1" dirty="0" smtClean="0">
                        <a:latin typeface="Cambria Math"/>
                      </a:rPr>
                      <m:t>𝑄</m:t>
                    </m:r>
                  </m:oMath>
                </a14:m>
                <a:r>
                  <a:rPr lang="zh-CN" altLang="zh-CN" sz="2400" dirty="0"/>
                  <a:t>的离散对数是</a:t>
                </a:r>
                <a:r>
                  <a:rPr lang="en-US" altLang="zh-CN" sz="2400" dirty="0"/>
                  <a:t>9</a:t>
                </a:r>
                <a:r>
                  <a:rPr lang="zh-CN" altLang="zh-CN" sz="2400" dirty="0"/>
                  <a:t>，对于大素数构成的群</a:t>
                </a:r>
                <a14:m>
                  <m:oMath xmlns:m="http://schemas.openxmlformats.org/officeDocument/2006/math">
                    <m:r>
                      <a:rPr lang="en-US" altLang="zh-CN" sz="2400" i="1" dirty="0" smtClean="0">
                        <a:latin typeface="Cambria Math"/>
                      </a:rPr>
                      <m:t>𝐸</m:t>
                    </m:r>
                  </m:oMath>
                </a14:m>
                <a:r>
                  <a:rPr lang="zh-CN" altLang="zh-CN" sz="2400" dirty="0"/>
                  <a:t>，这样计算离散对数是不现实的，事实上现在也没有更好地算法</a:t>
                </a:r>
                <a:r>
                  <a:rPr lang="zh-CN" altLang="zh-CN" sz="2400" dirty="0" smtClean="0"/>
                  <a:t>来</a:t>
                </a:r>
                <a:r>
                  <a:rPr lang="zh-CN" altLang="en-US" sz="2400" dirty="0" smtClean="0"/>
                  <a:t>解椭圆曲线上的</a:t>
                </a:r>
                <a:r>
                  <a:rPr lang="zh-CN" altLang="zh-CN" sz="2400" dirty="0" smtClean="0"/>
                  <a:t>离散</a:t>
                </a:r>
                <a:r>
                  <a:rPr lang="zh-CN" altLang="zh-CN" sz="2400" dirty="0"/>
                  <a:t>对数</a:t>
                </a:r>
                <a:r>
                  <a:rPr lang="zh-CN" altLang="zh-CN" sz="2400" dirty="0" smtClean="0"/>
                  <a:t>问题</a:t>
                </a:r>
                <a:endParaRPr lang="zh-CN" altLang="zh-CN"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963" t="-1491" r="-7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A7F9A17-7DF8-4E55-A71D-4A210279CB8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68</a:t>
            </a:fld>
            <a:endParaRPr lang="en-US" altLang="zh-CN" dirty="0"/>
          </a:p>
        </p:txBody>
      </p:sp>
    </p:spTree>
    <p:extLst>
      <p:ext uri="{BB962C8B-B14F-4D97-AF65-F5344CB8AC3E}">
        <p14:creationId xmlns:p14="http://schemas.microsoft.com/office/powerpoint/2010/main" val="6880699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ECC</a:t>
            </a:r>
            <a:r>
              <a:rPr lang="zh-CN" altLang="en-US" dirty="0"/>
              <a:t>小结</a:t>
            </a:r>
          </a:p>
        </p:txBody>
      </p:sp>
      <p:sp>
        <p:nvSpPr>
          <p:cNvPr id="3" name="内容占位符 2"/>
          <p:cNvSpPr>
            <a:spLocks noGrp="1"/>
          </p:cNvSpPr>
          <p:nvPr>
            <p:ph idx="1"/>
          </p:nvPr>
        </p:nvSpPr>
        <p:spPr>
          <a:xfrm>
            <a:off x="457200" y="1676400"/>
            <a:ext cx="8229600" cy="4648200"/>
          </a:xfrm>
        </p:spPr>
        <p:txBody>
          <a:bodyPr/>
          <a:lstStyle/>
          <a:p>
            <a:r>
              <a:rPr lang="zh-CN" altLang="zh-CN" sz="2600" b="1" dirty="0">
                <a:solidFill>
                  <a:srgbClr val="FF0000"/>
                </a:solidFill>
                <a:latin typeface="华文中宋" pitchFamily="2" charset="-122"/>
                <a:ea typeface="华文中宋" pitchFamily="2" charset="-122"/>
              </a:rPr>
              <a:t>安全性能更高</a:t>
            </a:r>
            <a:r>
              <a:rPr lang="zh-CN" altLang="zh-CN" sz="2600" dirty="0">
                <a:latin typeface="华文中宋" pitchFamily="2" charset="-122"/>
                <a:ea typeface="华文中宋" pitchFamily="2" charset="-122"/>
              </a:rPr>
              <a:t>（</a:t>
            </a:r>
            <a:r>
              <a:rPr lang="en-US" altLang="zh-CN" sz="2600" dirty="0">
                <a:latin typeface="华文中宋" pitchFamily="2" charset="-122"/>
                <a:ea typeface="华文中宋" pitchFamily="2" charset="-122"/>
              </a:rPr>
              <a:t>160</a:t>
            </a:r>
            <a:r>
              <a:rPr lang="zh-CN" altLang="zh-CN" sz="2600" dirty="0">
                <a:latin typeface="华文中宋" pitchFamily="2" charset="-122"/>
                <a:ea typeface="华文中宋" pitchFamily="2" charset="-122"/>
              </a:rPr>
              <a:t>位等同</a:t>
            </a:r>
            <a:r>
              <a:rPr lang="en-US" altLang="zh-CN" sz="2600" dirty="0">
                <a:latin typeface="华文中宋" pitchFamily="2" charset="-122"/>
                <a:ea typeface="华文中宋" pitchFamily="2" charset="-122"/>
              </a:rPr>
              <a:t>RSA</a:t>
            </a:r>
            <a:r>
              <a:rPr lang="zh-CN" altLang="zh-CN" sz="2600" dirty="0">
                <a:latin typeface="华文中宋" pitchFamily="2" charset="-122"/>
                <a:ea typeface="华文中宋" pitchFamily="2" charset="-122"/>
              </a:rPr>
              <a:t>的</a:t>
            </a:r>
            <a:r>
              <a:rPr lang="en-US" altLang="zh-CN" sz="2600" dirty="0">
                <a:latin typeface="华文中宋" pitchFamily="2" charset="-122"/>
                <a:ea typeface="华文中宋" pitchFamily="2" charset="-122"/>
              </a:rPr>
              <a:t>1024</a:t>
            </a:r>
            <a:r>
              <a:rPr lang="zh-CN" altLang="zh-CN" sz="2600" dirty="0">
                <a:latin typeface="华文中宋" pitchFamily="2" charset="-122"/>
                <a:ea typeface="华文中宋" pitchFamily="2" charset="-122"/>
              </a:rPr>
              <a:t>位</a:t>
            </a:r>
            <a:r>
              <a:rPr lang="zh-CN" altLang="zh-CN" sz="2600" dirty="0" smtClean="0">
                <a:latin typeface="华文中宋" pitchFamily="2" charset="-122"/>
                <a:ea typeface="华文中宋" pitchFamily="2" charset="-122"/>
              </a:rPr>
              <a:t>）</a:t>
            </a:r>
            <a:endParaRPr lang="en-US" altLang="zh-CN" sz="2600" dirty="0" smtClean="0">
              <a:latin typeface="华文中宋" pitchFamily="2" charset="-122"/>
              <a:ea typeface="华文中宋" pitchFamily="2" charset="-122"/>
            </a:endParaRPr>
          </a:p>
          <a:p>
            <a:endParaRPr lang="en-US" altLang="zh-CN" sz="2600" dirty="0" smtClean="0">
              <a:latin typeface="华文中宋" pitchFamily="2" charset="-122"/>
              <a:ea typeface="华文中宋" pitchFamily="2" charset="-122"/>
            </a:endParaRPr>
          </a:p>
          <a:p>
            <a:endParaRPr lang="en-US" altLang="zh-CN" sz="2600" dirty="0">
              <a:latin typeface="华文中宋" pitchFamily="2" charset="-122"/>
              <a:ea typeface="华文中宋" pitchFamily="2" charset="-122"/>
            </a:endParaRPr>
          </a:p>
          <a:p>
            <a:endParaRPr lang="en-US" altLang="zh-CN" sz="2600" dirty="0" smtClean="0">
              <a:latin typeface="华文中宋" pitchFamily="2" charset="-122"/>
              <a:ea typeface="华文中宋" pitchFamily="2" charset="-122"/>
            </a:endParaRPr>
          </a:p>
          <a:p>
            <a:endParaRPr lang="zh-CN" altLang="zh-CN" sz="2600" dirty="0">
              <a:latin typeface="华文中宋" pitchFamily="2" charset="-122"/>
              <a:ea typeface="华文中宋" pitchFamily="2" charset="-122"/>
            </a:endParaRPr>
          </a:p>
          <a:p>
            <a:r>
              <a:rPr lang="zh-CN" altLang="zh-CN" sz="2600" dirty="0" smtClean="0">
                <a:latin typeface="华文中宋" pitchFamily="2" charset="-122"/>
                <a:ea typeface="华文中宋" pitchFamily="2" charset="-122"/>
              </a:rPr>
              <a:t>计算</a:t>
            </a:r>
            <a:r>
              <a:rPr lang="zh-CN" altLang="zh-CN" sz="2600" dirty="0">
                <a:latin typeface="华文中宋" pitchFamily="2" charset="-122"/>
                <a:ea typeface="华文中宋" pitchFamily="2" charset="-122"/>
              </a:rPr>
              <a:t>量小，处理速度快</a:t>
            </a:r>
          </a:p>
          <a:p>
            <a:r>
              <a:rPr lang="zh-CN" altLang="zh-CN" sz="2600" dirty="0">
                <a:latin typeface="华文中宋" pitchFamily="2" charset="-122"/>
                <a:ea typeface="华文中宋" pitchFamily="2" charset="-122"/>
              </a:rPr>
              <a:t>存储空间占用小</a:t>
            </a:r>
          </a:p>
          <a:p>
            <a:r>
              <a:rPr lang="zh-CN" altLang="zh-CN" sz="2600" dirty="0">
                <a:latin typeface="华文中宋" pitchFamily="2" charset="-122"/>
                <a:ea typeface="华文中宋" pitchFamily="2" charset="-122"/>
              </a:rPr>
              <a:t>带宽要求低</a:t>
            </a:r>
          </a:p>
          <a:p>
            <a:r>
              <a:rPr lang="zh-CN" altLang="zh-CN" sz="2600" dirty="0">
                <a:latin typeface="华文中宋" pitchFamily="2" charset="-122"/>
                <a:ea typeface="华文中宋" pitchFamily="2" charset="-122"/>
              </a:rPr>
              <a:t>应用前景非常好，特别在</a:t>
            </a:r>
            <a:r>
              <a:rPr lang="zh-CN" altLang="zh-CN" sz="2600" dirty="0" smtClean="0">
                <a:latin typeface="华文中宋" pitchFamily="2" charset="-122"/>
                <a:ea typeface="华文中宋" pitchFamily="2" charset="-122"/>
              </a:rPr>
              <a:t>移动通信</a:t>
            </a:r>
            <a:r>
              <a:rPr lang="en-US" altLang="zh-CN" sz="2600" dirty="0" smtClean="0">
                <a:latin typeface="华文中宋" pitchFamily="2" charset="-122"/>
                <a:ea typeface="华文中宋" pitchFamily="2" charset="-122"/>
              </a:rPr>
              <a:t>,</a:t>
            </a:r>
            <a:r>
              <a:rPr lang="zh-CN" altLang="zh-CN" sz="2600" dirty="0" smtClean="0">
                <a:latin typeface="华文中宋" pitchFamily="2" charset="-122"/>
                <a:ea typeface="华文中宋" pitchFamily="2" charset="-122"/>
              </a:rPr>
              <a:t>无线</a:t>
            </a:r>
            <a:r>
              <a:rPr lang="zh-CN" altLang="zh-CN" sz="2600" dirty="0">
                <a:latin typeface="华文中宋" pitchFamily="2" charset="-122"/>
                <a:ea typeface="华文中宋" pitchFamily="2" charset="-122"/>
              </a:rPr>
              <a:t>设备上的</a:t>
            </a:r>
            <a:r>
              <a:rPr lang="zh-CN" altLang="zh-CN" sz="2600" dirty="0" smtClean="0">
                <a:latin typeface="华文中宋" pitchFamily="2" charset="-122"/>
                <a:ea typeface="华文中宋" pitchFamily="2" charset="-122"/>
              </a:rPr>
              <a:t>应用</a:t>
            </a:r>
            <a:r>
              <a:rPr lang="en-US" altLang="zh-CN" sz="2600" dirty="0" smtClean="0">
                <a:latin typeface="华文中宋" pitchFamily="2" charset="-122"/>
                <a:ea typeface="华文中宋" pitchFamily="2" charset="-122"/>
              </a:rPr>
              <a:t>(</a:t>
            </a:r>
            <a:r>
              <a:rPr lang="en-US" altLang="zh-CN" sz="2600" b="1" dirty="0" smtClean="0">
                <a:solidFill>
                  <a:srgbClr val="FF0000"/>
                </a:solidFill>
                <a:latin typeface="华文中宋" pitchFamily="2" charset="-122"/>
                <a:ea typeface="华文中宋" pitchFamily="2" charset="-122"/>
              </a:rPr>
              <a:t>WAPI</a:t>
            </a:r>
            <a:r>
              <a:rPr lang="zh-CN" altLang="en-US" sz="2600" b="1" dirty="0" smtClean="0">
                <a:solidFill>
                  <a:srgbClr val="FF0000"/>
                </a:solidFill>
                <a:latin typeface="华文中宋" pitchFamily="2" charset="-122"/>
                <a:ea typeface="华文中宋" pitchFamily="2" charset="-122"/>
              </a:rPr>
              <a:t>、</a:t>
            </a:r>
            <a:r>
              <a:rPr lang="en-US" altLang="zh-CN" sz="2600" b="1" dirty="0" smtClean="0">
                <a:solidFill>
                  <a:srgbClr val="FF0000"/>
                </a:solidFill>
                <a:latin typeface="华文中宋" pitchFamily="2" charset="-122"/>
                <a:ea typeface="华文中宋" pitchFamily="2" charset="-122"/>
              </a:rPr>
              <a:t>WPKI</a:t>
            </a:r>
            <a:r>
              <a:rPr lang="zh-CN" altLang="en-US" sz="2600" b="1" dirty="0" smtClean="0">
                <a:solidFill>
                  <a:srgbClr val="FF0000"/>
                </a:solidFill>
                <a:latin typeface="华文中宋" pitchFamily="2" charset="-122"/>
                <a:ea typeface="华文中宋" pitchFamily="2" charset="-122"/>
              </a:rPr>
              <a:t>、</a:t>
            </a:r>
            <a:r>
              <a:rPr lang="en-US" altLang="zh-CN" sz="2600" b="1" smtClean="0">
                <a:solidFill>
                  <a:srgbClr val="FF0000"/>
                </a:solidFill>
                <a:latin typeface="华文中宋" pitchFamily="2" charset="-122"/>
                <a:ea typeface="华文中宋" pitchFamily="2" charset="-122"/>
              </a:rPr>
              <a:t>WNS</a:t>
            </a:r>
            <a:r>
              <a:rPr lang="en-US" altLang="zh-CN" sz="2600" smtClean="0">
                <a:latin typeface="华文中宋" pitchFamily="2" charset="-122"/>
                <a:ea typeface="华文中宋" pitchFamily="2" charset="-122"/>
              </a:rPr>
              <a:t>)</a:t>
            </a:r>
            <a:endParaRPr lang="zh-CN" altLang="zh-CN" sz="2600" dirty="0">
              <a:latin typeface="华文中宋" pitchFamily="2" charset="-122"/>
              <a:ea typeface="华文中宋" pitchFamily="2" charset="-122"/>
            </a:endParaRPr>
          </a:p>
          <a:p>
            <a:endParaRPr lang="zh-CN" altLang="en-US" dirty="0"/>
          </a:p>
        </p:txBody>
      </p:sp>
      <p:sp>
        <p:nvSpPr>
          <p:cNvPr id="4" name="日期占位符 3"/>
          <p:cNvSpPr>
            <a:spLocks noGrp="1"/>
          </p:cNvSpPr>
          <p:nvPr>
            <p:ph type="dt" sz="half" idx="10"/>
          </p:nvPr>
        </p:nvSpPr>
        <p:spPr/>
        <p:txBody>
          <a:bodyPr/>
          <a:lstStyle/>
          <a:p>
            <a:fld id="{2B2B3995-29BA-4D15-A7A8-FFD894A06EF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69</a:t>
            </a:fld>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436728055"/>
              </p:ext>
            </p:extLst>
          </p:nvPr>
        </p:nvGraphicFramePr>
        <p:xfrm>
          <a:off x="762000" y="2209800"/>
          <a:ext cx="7924800" cy="18440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tblGrid>
              <a:tr h="370840">
                <a:tc>
                  <a:txBody>
                    <a:bodyPr/>
                    <a:lstStyle/>
                    <a:p>
                      <a:r>
                        <a:rPr lang="zh-CN" altLang="en-US" sz="1400" dirty="0" smtClean="0"/>
                        <a:t>破解时间（</a:t>
                      </a:r>
                      <a:r>
                        <a:rPr lang="en-US" altLang="zh-CN" sz="1400" dirty="0" smtClean="0"/>
                        <a:t>MIPS</a:t>
                      </a:r>
                      <a:r>
                        <a:rPr lang="zh-CN" altLang="en-US" sz="1400" dirty="0" smtClean="0"/>
                        <a:t>年）</a:t>
                      </a:r>
                      <a:endParaRPr lang="zh-CN" altLang="en-US" sz="1400" dirty="0"/>
                    </a:p>
                  </a:txBody>
                  <a:tcPr anchor="ctr" anchorCtr="1"/>
                </a:tc>
                <a:tc>
                  <a:txBody>
                    <a:bodyPr/>
                    <a:lstStyle/>
                    <a:p>
                      <a:r>
                        <a:rPr lang="en-US" altLang="zh-CN" sz="1400" dirty="0" smtClean="0"/>
                        <a:t>RSA/DSA</a:t>
                      </a:r>
                      <a:r>
                        <a:rPr lang="zh-CN" altLang="en-US" sz="1400" dirty="0" smtClean="0"/>
                        <a:t>密钥长度</a:t>
                      </a:r>
                      <a:r>
                        <a:rPr lang="en-US" altLang="zh-CN" sz="1400" dirty="0" smtClean="0"/>
                        <a:t>/</a:t>
                      </a:r>
                      <a:r>
                        <a:rPr lang="zh-CN" altLang="en-US" sz="1400" dirty="0" smtClean="0"/>
                        <a:t>位</a:t>
                      </a:r>
                      <a:endParaRPr lang="zh-CN" altLang="en-US" sz="1400" dirty="0"/>
                    </a:p>
                  </a:txBody>
                  <a:tcPr anchor="ctr" anchorCtr="1"/>
                </a:tc>
                <a:tc>
                  <a:txBody>
                    <a:bodyPr/>
                    <a:lstStyle/>
                    <a:p>
                      <a:r>
                        <a:rPr lang="en-US" altLang="zh-CN" sz="1400" dirty="0" smtClean="0"/>
                        <a:t>ECC</a:t>
                      </a:r>
                      <a:r>
                        <a:rPr lang="zh-CN" altLang="en-US" sz="1400" dirty="0" smtClean="0"/>
                        <a:t>密钥长度</a:t>
                      </a:r>
                      <a:endParaRPr lang="zh-CN" altLang="en-US" sz="1400" dirty="0"/>
                    </a:p>
                  </a:txBody>
                  <a:tcPr anchor="ctr" anchorCtr="1"/>
                </a:tc>
                <a:tc>
                  <a:txBody>
                    <a:bodyPr/>
                    <a:lstStyle/>
                    <a:p>
                      <a:r>
                        <a:rPr lang="en-US" altLang="zh-CN" sz="1400" dirty="0" smtClean="0"/>
                        <a:t>RSA/ECC</a:t>
                      </a:r>
                      <a:r>
                        <a:rPr lang="zh-CN" altLang="en-US" sz="1400" dirty="0" smtClean="0"/>
                        <a:t>密钥长度对比</a:t>
                      </a:r>
                      <a:endParaRPr lang="zh-CN" altLang="en-US" sz="1400" dirty="0"/>
                    </a:p>
                  </a:txBody>
                  <a:tcPr anchor="ctr" anchorCtr="1"/>
                </a:tc>
                <a:tc>
                  <a:txBody>
                    <a:bodyPr/>
                    <a:lstStyle/>
                    <a:p>
                      <a:r>
                        <a:rPr lang="zh-CN" altLang="en-US" sz="1400" dirty="0" smtClean="0"/>
                        <a:t>破解时间</a:t>
                      </a:r>
                      <a:endParaRPr lang="zh-CN" altLang="en-US" sz="1400" dirty="0"/>
                    </a:p>
                  </a:txBody>
                  <a:tcPr anchor="ctr" anchorCtr="1"/>
                </a:tc>
                <a:tc>
                  <a:txBody>
                    <a:bodyPr/>
                    <a:lstStyle/>
                    <a:p>
                      <a:r>
                        <a:rPr lang="en-US" altLang="zh-CN" sz="1400" dirty="0" smtClean="0"/>
                        <a:t>RSA/DSA</a:t>
                      </a:r>
                      <a:r>
                        <a:rPr lang="zh-CN" altLang="en-US" sz="1400" dirty="0" smtClean="0"/>
                        <a:t>密钥长度</a:t>
                      </a:r>
                      <a:r>
                        <a:rPr lang="en-US" altLang="zh-CN" sz="1400" dirty="0" smtClean="0"/>
                        <a:t>/</a:t>
                      </a:r>
                      <a:r>
                        <a:rPr lang="zh-CN" altLang="en-US" sz="1400" dirty="0" smtClean="0"/>
                        <a:t>位</a:t>
                      </a:r>
                      <a:endParaRPr lang="zh-CN" altLang="en-US" sz="1400" dirty="0"/>
                    </a:p>
                  </a:txBody>
                  <a:tcPr anchor="ctr" anchorCtr="1"/>
                </a:tc>
                <a:tc>
                  <a:txBody>
                    <a:bodyPr/>
                    <a:lstStyle/>
                    <a:p>
                      <a:r>
                        <a:rPr lang="en-US" altLang="zh-CN" sz="1400" dirty="0" smtClean="0"/>
                        <a:t>ECC</a:t>
                      </a:r>
                      <a:r>
                        <a:rPr lang="zh-CN" altLang="en-US" sz="1400" dirty="0" smtClean="0"/>
                        <a:t>密钥长度</a:t>
                      </a:r>
                      <a:endParaRPr lang="zh-CN" altLang="en-US" sz="1400" dirty="0"/>
                    </a:p>
                  </a:txBody>
                  <a:tcPr anchor="ctr" anchorCtr="1"/>
                </a:tc>
                <a:tc>
                  <a:txBody>
                    <a:bodyPr/>
                    <a:lstStyle/>
                    <a:p>
                      <a:r>
                        <a:rPr lang="en-US" altLang="zh-CN" sz="1400" dirty="0" smtClean="0"/>
                        <a:t>RSA/ECC</a:t>
                      </a:r>
                      <a:r>
                        <a:rPr lang="zh-CN" altLang="en-US" sz="1400" dirty="0" smtClean="0"/>
                        <a:t>密钥长度对比</a:t>
                      </a:r>
                      <a:endParaRPr lang="zh-CN" altLang="en-US" sz="1400" dirty="0"/>
                    </a:p>
                  </a:txBody>
                  <a:tcPr anchor="ctr" anchorCtr="1"/>
                </a:tc>
                <a:extLst>
                  <a:ext uri="{0D108BD9-81ED-4DB2-BD59-A6C34878D82A}">
                    <a16:rowId xmlns:a16="http://schemas.microsoft.com/office/drawing/2014/main" val="10000"/>
                  </a:ext>
                </a:extLst>
              </a:tr>
              <a:tr h="370840">
                <a:tc>
                  <a:txBody>
                    <a:bodyPr/>
                    <a:lstStyle/>
                    <a:p>
                      <a:r>
                        <a:rPr lang="en-US" altLang="zh-CN" sz="1400" dirty="0" smtClean="0"/>
                        <a:t>10</a:t>
                      </a:r>
                      <a:r>
                        <a:rPr lang="en-US" altLang="zh-CN" sz="1400" baseline="30000" dirty="0" smtClean="0"/>
                        <a:t>4</a:t>
                      </a:r>
                      <a:endParaRPr lang="zh-CN" altLang="en-US" sz="1400" baseline="30000" dirty="0"/>
                    </a:p>
                  </a:txBody>
                  <a:tcPr anchor="ctr" anchorCtr="1"/>
                </a:tc>
                <a:tc>
                  <a:txBody>
                    <a:bodyPr/>
                    <a:lstStyle/>
                    <a:p>
                      <a:r>
                        <a:rPr lang="en-US" altLang="zh-CN" sz="1400" dirty="0" smtClean="0"/>
                        <a:t>512</a:t>
                      </a:r>
                      <a:endParaRPr lang="zh-CN" altLang="en-US" sz="1400" dirty="0"/>
                    </a:p>
                  </a:txBody>
                  <a:tcPr anchor="ctr" anchorCtr="1"/>
                </a:tc>
                <a:tc>
                  <a:txBody>
                    <a:bodyPr/>
                    <a:lstStyle/>
                    <a:p>
                      <a:r>
                        <a:rPr lang="en-US" altLang="zh-CN" sz="1400" dirty="0" smtClean="0"/>
                        <a:t>106</a:t>
                      </a:r>
                      <a:endParaRPr lang="zh-CN" altLang="en-US" sz="1400" dirty="0"/>
                    </a:p>
                  </a:txBody>
                  <a:tcPr anchor="ctr" anchorCtr="1"/>
                </a:tc>
                <a:tc>
                  <a:txBody>
                    <a:bodyPr/>
                    <a:lstStyle/>
                    <a:p>
                      <a:r>
                        <a:rPr lang="en-US" altLang="zh-CN" sz="1400" dirty="0" smtClean="0"/>
                        <a:t>5:1</a:t>
                      </a:r>
                      <a:endParaRPr lang="zh-CN" altLang="en-US" sz="1400" dirty="0"/>
                    </a:p>
                  </a:txBody>
                  <a:tcPr anchor="ctr" anchorCtr="1"/>
                </a:tc>
                <a:tc>
                  <a:txBody>
                    <a:bodyPr/>
                    <a:lstStyle/>
                    <a:p>
                      <a:r>
                        <a:rPr lang="en-US" altLang="zh-CN" sz="1400" dirty="0" smtClean="0"/>
                        <a:t>10</a:t>
                      </a:r>
                      <a:r>
                        <a:rPr lang="en-US" altLang="zh-CN" sz="1400" baseline="30000" dirty="0" smtClean="0"/>
                        <a:t>20</a:t>
                      </a:r>
                      <a:endParaRPr lang="zh-CN" altLang="en-US" sz="1400" baseline="30000" dirty="0"/>
                    </a:p>
                  </a:txBody>
                  <a:tcPr anchor="ctr" anchorCtr="1"/>
                </a:tc>
                <a:tc>
                  <a:txBody>
                    <a:bodyPr/>
                    <a:lstStyle/>
                    <a:p>
                      <a:r>
                        <a:rPr lang="en-US" altLang="zh-CN" sz="1400" dirty="0" smtClean="0"/>
                        <a:t>2048</a:t>
                      </a:r>
                      <a:endParaRPr lang="zh-CN" altLang="en-US" sz="1400" dirty="0"/>
                    </a:p>
                  </a:txBody>
                  <a:tcPr anchor="ctr" anchorCtr="1"/>
                </a:tc>
                <a:tc>
                  <a:txBody>
                    <a:bodyPr/>
                    <a:lstStyle/>
                    <a:p>
                      <a:r>
                        <a:rPr lang="en-US" altLang="zh-CN" sz="1400" dirty="0" smtClean="0"/>
                        <a:t>210</a:t>
                      </a:r>
                      <a:endParaRPr lang="zh-CN" altLang="en-US" sz="1400" dirty="0"/>
                    </a:p>
                  </a:txBody>
                  <a:tcPr anchor="ctr" anchorCtr="1"/>
                </a:tc>
                <a:tc>
                  <a:txBody>
                    <a:bodyPr/>
                    <a:lstStyle/>
                    <a:p>
                      <a:r>
                        <a:rPr lang="en-US" altLang="zh-CN" sz="1400" dirty="0" smtClean="0"/>
                        <a:t>10:1</a:t>
                      </a:r>
                      <a:endParaRPr lang="zh-CN" altLang="en-US" sz="1400" dirty="0"/>
                    </a:p>
                  </a:txBody>
                  <a:tcPr anchor="ctr" anchorCtr="1"/>
                </a:tc>
                <a:extLst>
                  <a:ext uri="{0D108BD9-81ED-4DB2-BD59-A6C34878D82A}">
                    <a16:rowId xmlns:a16="http://schemas.microsoft.com/office/drawing/2014/main" val="10001"/>
                  </a:ext>
                </a:extLst>
              </a:tr>
              <a:tr h="370840">
                <a:tc>
                  <a:txBody>
                    <a:bodyPr/>
                    <a:lstStyle/>
                    <a:p>
                      <a:r>
                        <a:rPr lang="en-US" altLang="zh-CN" sz="1400" dirty="0" smtClean="0"/>
                        <a:t>10</a:t>
                      </a:r>
                      <a:r>
                        <a:rPr lang="en-US" altLang="zh-CN" sz="1400" baseline="30000" dirty="0" smtClean="0"/>
                        <a:t>8</a:t>
                      </a:r>
                      <a:endParaRPr lang="zh-CN" altLang="en-US" sz="1400" baseline="30000" dirty="0"/>
                    </a:p>
                  </a:txBody>
                  <a:tcPr anchor="ctr" anchorCtr="1"/>
                </a:tc>
                <a:tc>
                  <a:txBody>
                    <a:bodyPr/>
                    <a:lstStyle/>
                    <a:p>
                      <a:r>
                        <a:rPr lang="en-US" altLang="zh-CN" sz="1400" dirty="0" smtClean="0"/>
                        <a:t>768</a:t>
                      </a:r>
                      <a:endParaRPr lang="zh-CN" altLang="en-US" sz="1400" dirty="0"/>
                    </a:p>
                  </a:txBody>
                  <a:tcPr anchor="ctr" anchorCtr="1"/>
                </a:tc>
                <a:tc>
                  <a:txBody>
                    <a:bodyPr/>
                    <a:lstStyle/>
                    <a:p>
                      <a:r>
                        <a:rPr lang="en-US" altLang="zh-CN" sz="1400" dirty="0" smtClean="0"/>
                        <a:t>132</a:t>
                      </a:r>
                      <a:endParaRPr lang="zh-CN" altLang="en-US" sz="1400" dirty="0"/>
                    </a:p>
                  </a:txBody>
                  <a:tcPr anchor="ctr" anchorCtr="1"/>
                </a:tc>
                <a:tc>
                  <a:txBody>
                    <a:bodyPr/>
                    <a:lstStyle/>
                    <a:p>
                      <a:r>
                        <a:rPr lang="en-US" altLang="zh-CN" sz="1400" dirty="0" smtClean="0"/>
                        <a:t>6:1</a:t>
                      </a:r>
                      <a:endParaRPr lang="zh-CN" altLang="en-US" sz="1400" dirty="0"/>
                    </a:p>
                  </a:txBody>
                  <a:tcPr anchor="ctr" anchorCtr="1"/>
                </a:tc>
                <a:tc>
                  <a:txBody>
                    <a:bodyPr/>
                    <a:lstStyle/>
                    <a:p>
                      <a:r>
                        <a:rPr lang="en-US" altLang="zh-CN" sz="1400" dirty="0" smtClean="0"/>
                        <a:t>10</a:t>
                      </a:r>
                      <a:r>
                        <a:rPr lang="en-US" altLang="zh-CN" sz="1400" baseline="30000" dirty="0" smtClean="0"/>
                        <a:t>78</a:t>
                      </a:r>
                      <a:endParaRPr lang="zh-CN" altLang="en-US" sz="1400" baseline="30000" dirty="0"/>
                    </a:p>
                  </a:txBody>
                  <a:tcPr anchor="ctr" anchorCtr="1"/>
                </a:tc>
                <a:tc>
                  <a:txBody>
                    <a:bodyPr/>
                    <a:lstStyle/>
                    <a:p>
                      <a:r>
                        <a:rPr lang="en-US" altLang="zh-CN" sz="1400" dirty="0" smtClean="0"/>
                        <a:t>21000</a:t>
                      </a:r>
                      <a:endParaRPr lang="zh-CN" altLang="en-US" sz="1400" dirty="0"/>
                    </a:p>
                  </a:txBody>
                  <a:tcPr anchor="ctr" anchorCtr="1"/>
                </a:tc>
                <a:tc>
                  <a:txBody>
                    <a:bodyPr/>
                    <a:lstStyle/>
                    <a:p>
                      <a:r>
                        <a:rPr lang="en-US" altLang="zh-CN" sz="1400" dirty="0" smtClean="0"/>
                        <a:t>600</a:t>
                      </a:r>
                      <a:endParaRPr lang="zh-CN" altLang="en-US" sz="1400" dirty="0"/>
                    </a:p>
                  </a:txBody>
                  <a:tcPr anchor="ctr" anchorCtr="1"/>
                </a:tc>
                <a:tc>
                  <a:txBody>
                    <a:bodyPr/>
                    <a:lstStyle/>
                    <a:p>
                      <a:r>
                        <a:rPr lang="en-US" altLang="zh-CN" sz="1400" dirty="0" smtClean="0"/>
                        <a:t>35:1</a:t>
                      </a:r>
                      <a:endParaRPr lang="zh-CN" altLang="en-US" sz="1400" dirty="0"/>
                    </a:p>
                  </a:txBody>
                  <a:tcPr anchor="ctr" anchorCtr="1"/>
                </a:tc>
                <a:extLst>
                  <a:ext uri="{0D108BD9-81ED-4DB2-BD59-A6C34878D82A}">
                    <a16:rowId xmlns:a16="http://schemas.microsoft.com/office/drawing/2014/main" val="10002"/>
                  </a:ext>
                </a:extLst>
              </a:tr>
              <a:tr h="370840">
                <a:tc>
                  <a:txBody>
                    <a:bodyPr/>
                    <a:lstStyle/>
                    <a:p>
                      <a:r>
                        <a:rPr lang="en-US" altLang="zh-CN" sz="1400" dirty="0" smtClean="0"/>
                        <a:t>10</a:t>
                      </a:r>
                      <a:r>
                        <a:rPr lang="en-US" altLang="zh-CN" sz="1400" baseline="30000" dirty="0" smtClean="0"/>
                        <a:t>11</a:t>
                      </a:r>
                      <a:endParaRPr lang="zh-CN" altLang="en-US" sz="1400" baseline="30000" dirty="0"/>
                    </a:p>
                  </a:txBody>
                  <a:tcPr anchor="ctr" anchorCtr="1"/>
                </a:tc>
                <a:tc>
                  <a:txBody>
                    <a:bodyPr/>
                    <a:lstStyle/>
                    <a:p>
                      <a:r>
                        <a:rPr lang="en-US" altLang="zh-CN" sz="1400" b="1" dirty="0" smtClean="0">
                          <a:solidFill>
                            <a:srgbClr val="FF0000"/>
                          </a:solidFill>
                        </a:rPr>
                        <a:t>1024</a:t>
                      </a:r>
                      <a:endParaRPr lang="zh-CN" altLang="en-US" sz="1400" b="1" dirty="0">
                        <a:solidFill>
                          <a:srgbClr val="FF0000"/>
                        </a:solidFill>
                      </a:endParaRPr>
                    </a:p>
                  </a:txBody>
                  <a:tcPr anchor="ctr" anchorCtr="1"/>
                </a:tc>
                <a:tc>
                  <a:txBody>
                    <a:bodyPr/>
                    <a:lstStyle/>
                    <a:p>
                      <a:r>
                        <a:rPr lang="en-US" altLang="zh-CN" sz="1400" b="1" dirty="0" smtClean="0">
                          <a:solidFill>
                            <a:srgbClr val="FF0000"/>
                          </a:solidFill>
                        </a:rPr>
                        <a:t>160</a:t>
                      </a:r>
                      <a:endParaRPr lang="zh-CN" altLang="en-US" sz="1400" b="1" dirty="0">
                        <a:solidFill>
                          <a:srgbClr val="FF0000"/>
                        </a:solidFill>
                      </a:endParaRPr>
                    </a:p>
                  </a:txBody>
                  <a:tcPr anchor="ctr" anchorCtr="1"/>
                </a:tc>
                <a:tc>
                  <a:txBody>
                    <a:bodyPr/>
                    <a:lstStyle/>
                    <a:p>
                      <a:r>
                        <a:rPr lang="en-US" altLang="zh-CN" sz="1400" b="1" dirty="0" smtClean="0">
                          <a:solidFill>
                            <a:srgbClr val="FF0000"/>
                          </a:solidFill>
                        </a:rPr>
                        <a:t>7:1</a:t>
                      </a:r>
                      <a:endParaRPr lang="zh-CN" altLang="en-US" sz="1400" b="1" dirty="0">
                        <a:solidFill>
                          <a:srgbClr val="FF0000"/>
                        </a:solidFill>
                      </a:endParaRPr>
                    </a:p>
                  </a:txBody>
                  <a:tcPr anchor="ctr" anchorCtr="1"/>
                </a:tc>
                <a:tc>
                  <a:txBody>
                    <a:bodyPr/>
                    <a:lstStyle/>
                    <a:p>
                      <a:endParaRPr lang="zh-CN" altLang="en-US" sz="1400" dirty="0"/>
                    </a:p>
                  </a:txBody>
                  <a:tcPr anchor="ctr" anchorCtr="1"/>
                </a:tc>
                <a:tc>
                  <a:txBody>
                    <a:bodyPr/>
                    <a:lstStyle/>
                    <a:p>
                      <a:endParaRPr lang="zh-CN" altLang="en-US" sz="1400"/>
                    </a:p>
                  </a:txBody>
                  <a:tcPr anchor="ctr" anchorCtr="1"/>
                </a:tc>
                <a:tc>
                  <a:txBody>
                    <a:bodyPr/>
                    <a:lstStyle/>
                    <a:p>
                      <a:endParaRPr lang="zh-CN" altLang="en-US" sz="1400"/>
                    </a:p>
                  </a:txBody>
                  <a:tcPr anchor="ctr" anchorCtr="1"/>
                </a:tc>
                <a:tc>
                  <a:txBody>
                    <a:bodyPr/>
                    <a:lstStyle/>
                    <a:p>
                      <a:endParaRPr lang="zh-CN" altLang="en-US" sz="1400" dirty="0"/>
                    </a:p>
                  </a:txBody>
                  <a:tcPr anchor="ctr" anchorCtr="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5814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C5EC2E98-C9E6-4DA7-8F28-54C16E685D1A}" type="datetime1">
              <a:rPr lang="zh-CN" altLang="en-US" smtClean="0"/>
              <a:pPr/>
              <a:t>2018/12/10</a:t>
            </a:fld>
            <a:endParaRPr lang="en-US" altLang="zh-CN"/>
          </a:p>
        </p:txBody>
      </p:sp>
      <p:sp>
        <p:nvSpPr>
          <p:cNvPr id="11" name="页脚占位符 4"/>
          <p:cNvSpPr>
            <a:spLocks noGrp="1"/>
          </p:cNvSpPr>
          <p:nvPr>
            <p:ph type="ftr" sz="quarter" idx="11"/>
          </p:nvPr>
        </p:nvSpPr>
        <p:spPr/>
        <p:txBody>
          <a:bodyPr/>
          <a:lstStyle/>
          <a:p>
            <a:r>
              <a:rPr lang="en-US" altLang="zh-CN"/>
              <a:t>计算机科学与技术学院</a:t>
            </a:r>
          </a:p>
        </p:txBody>
      </p:sp>
      <p:sp>
        <p:nvSpPr>
          <p:cNvPr id="12" name="灯片编号占位符 5"/>
          <p:cNvSpPr>
            <a:spLocks noGrp="1"/>
          </p:cNvSpPr>
          <p:nvPr>
            <p:ph type="sldNum" sz="quarter" idx="12"/>
          </p:nvPr>
        </p:nvSpPr>
        <p:spPr/>
        <p:txBody>
          <a:bodyPr/>
          <a:lstStyle/>
          <a:p>
            <a:fld id="{B3EA8DC6-3D50-4D7C-8E27-194FFB5BE178}" type="slidenum">
              <a:rPr lang="en-US" altLang="zh-CN"/>
              <a:pPr/>
              <a:t>7</a:t>
            </a:fld>
            <a:endParaRPr lang="en-US" altLang="zh-CN"/>
          </a:p>
        </p:txBody>
      </p:sp>
      <p:sp>
        <p:nvSpPr>
          <p:cNvPr id="152578" name="Rectangle 2"/>
          <p:cNvSpPr>
            <a:spLocks noGrp="1" noChangeArrowheads="1"/>
          </p:cNvSpPr>
          <p:nvPr>
            <p:ph type="title"/>
          </p:nvPr>
        </p:nvSpPr>
        <p:spPr/>
        <p:txBody>
          <a:bodyPr/>
          <a:lstStyle/>
          <a:p>
            <a:endParaRPr lang="zh-CN" altLang="zh-CN"/>
          </a:p>
        </p:txBody>
      </p:sp>
      <p:sp>
        <p:nvSpPr>
          <p:cNvPr id="152580" name="Text Box 4"/>
          <p:cNvSpPr txBox="1">
            <a:spLocks noChangeArrowheads="1"/>
          </p:cNvSpPr>
          <p:nvPr/>
        </p:nvSpPr>
        <p:spPr bwMode="auto">
          <a:xfrm>
            <a:off x="1023938" y="2138363"/>
            <a:ext cx="184150" cy="366712"/>
          </a:xfrm>
          <a:prstGeom prst="rect">
            <a:avLst/>
          </a:prstGeom>
          <a:noFill/>
          <a:ln w="9525">
            <a:noFill/>
            <a:miter lim="800000"/>
            <a:headEnd/>
            <a:tailEnd/>
          </a:ln>
          <a:effectLst/>
        </p:spPr>
        <p:txBody>
          <a:bodyPr wrap="none">
            <a:spAutoFit/>
          </a:bodyPr>
          <a:lstStyle/>
          <a:p>
            <a:endParaRPr lang="zh-CN" altLang="zh-CN">
              <a:latin typeface="Arial" charset="0"/>
            </a:endParaRPr>
          </a:p>
        </p:txBody>
      </p:sp>
      <p:pic>
        <p:nvPicPr>
          <p:cNvPr id="152581" name="Picture 5" descr="HH01677_"/>
          <p:cNvPicPr>
            <a:picLocks noChangeAspect="1" noChangeArrowheads="1"/>
          </p:cNvPicPr>
          <p:nvPr/>
        </p:nvPicPr>
        <p:blipFill>
          <a:blip r:embed="rId2" cstate="print"/>
          <a:srcRect/>
          <a:stretch>
            <a:fillRect/>
          </a:stretch>
        </p:blipFill>
        <p:spPr bwMode="auto">
          <a:xfrm>
            <a:off x="1258888" y="2205038"/>
            <a:ext cx="1733550" cy="2016125"/>
          </a:xfrm>
          <a:prstGeom prst="rect">
            <a:avLst/>
          </a:prstGeom>
          <a:noFill/>
        </p:spPr>
      </p:pic>
      <p:pic>
        <p:nvPicPr>
          <p:cNvPr id="152582" name="Picture 6" descr="q1rsk3vl[1]"/>
          <p:cNvPicPr>
            <a:picLocks noGrp="1" noChangeAspect="1" noChangeArrowheads="1"/>
          </p:cNvPicPr>
          <p:nvPr>
            <p:ph type="body" idx="1"/>
          </p:nvPr>
        </p:nvPicPr>
        <p:blipFill>
          <a:blip r:embed="rId3" cstate="print"/>
          <a:srcRect/>
          <a:stretch>
            <a:fillRect/>
          </a:stretch>
        </p:blipFill>
        <p:spPr>
          <a:xfrm>
            <a:off x="1160463" y="3425825"/>
            <a:ext cx="763587" cy="1154113"/>
          </a:xfrm>
          <a:noFill/>
          <a:ln/>
        </p:spPr>
      </p:pic>
      <p:sp>
        <p:nvSpPr>
          <p:cNvPr id="152583" name="Text Box 7"/>
          <p:cNvSpPr txBox="1">
            <a:spLocks noChangeArrowheads="1"/>
          </p:cNvSpPr>
          <p:nvPr/>
        </p:nvSpPr>
        <p:spPr bwMode="auto">
          <a:xfrm>
            <a:off x="1403350" y="4941888"/>
            <a:ext cx="1512888" cy="701675"/>
          </a:xfrm>
          <a:prstGeom prst="rect">
            <a:avLst/>
          </a:prstGeom>
          <a:noFill/>
          <a:ln w="9525">
            <a:noFill/>
            <a:miter lim="800000"/>
            <a:headEnd/>
            <a:tailEnd/>
          </a:ln>
          <a:effectLst/>
        </p:spPr>
        <p:txBody>
          <a:bodyPr>
            <a:spAutoFit/>
          </a:bodyPr>
          <a:lstStyle/>
          <a:p>
            <a:r>
              <a:rPr lang="en-US" altLang="zh-CN" sz="4000" dirty="0">
                <a:solidFill>
                  <a:schemeClr val="tx2"/>
                </a:solidFill>
                <a:latin typeface="Comic Sans MS" pitchFamily="66" charset="0"/>
              </a:rPr>
              <a:t>Alice</a:t>
            </a:r>
          </a:p>
        </p:txBody>
      </p:sp>
      <p:sp>
        <p:nvSpPr>
          <p:cNvPr id="152584" name="Line 8"/>
          <p:cNvSpPr>
            <a:spLocks noChangeShapeType="1"/>
          </p:cNvSpPr>
          <p:nvPr/>
        </p:nvSpPr>
        <p:spPr bwMode="auto">
          <a:xfrm>
            <a:off x="3348038" y="5229225"/>
            <a:ext cx="3095625" cy="0"/>
          </a:xfrm>
          <a:prstGeom prst="line">
            <a:avLst/>
          </a:prstGeom>
          <a:noFill/>
          <a:ln w="9525">
            <a:solidFill>
              <a:schemeClr val="tx1"/>
            </a:solidFill>
            <a:round/>
            <a:headEnd/>
            <a:tailEnd type="triangle" w="med" len="med"/>
          </a:ln>
          <a:effectLst/>
        </p:spPr>
        <p:txBody>
          <a:bodyPr/>
          <a:lstStyle/>
          <a:p>
            <a:endParaRPr lang="zh-CN" altLang="en-US"/>
          </a:p>
        </p:txBody>
      </p:sp>
      <p:sp>
        <p:nvSpPr>
          <p:cNvPr id="152585" name="Text Box 9"/>
          <p:cNvSpPr txBox="1">
            <a:spLocks noChangeArrowheads="1"/>
          </p:cNvSpPr>
          <p:nvPr/>
        </p:nvSpPr>
        <p:spPr bwMode="auto">
          <a:xfrm>
            <a:off x="6877050" y="4868863"/>
            <a:ext cx="1073150" cy="701675"/>
          </a:xfrm>
          <a:prstGeom prst="rect">
            <a:avLst/>
          </a:prstGeom>
          <a:noFill/>
          <a:ln w="9525">
            <a:noFill/>
            <a:miter lim="800000"/>
            <a:headEnd/>
            <a:tailEnd/>
          </a:ln>
          <a:effectLst/>
        </p:spPr>
        <p:txBody>
          <a:bodyPr wrap="none">
            <a:spAutoFit/>
          </a:bodyPr>
          <a:lstStyle/>
          <a:p>
            <a:r>
              <a:rPr lang="en-US" altLang="zh-CN" sz="4000" dirty="0">
                <a:solidFill>
                  <a:schemeClr val="tx2"/>
                </a:solidFill>
                <a:latin typeface="Comic Sans MS" pitchFamily="66" charset="0"/>
              </a:rPr>
              <a:t>Bob</a:t>
            </a:r>
          </a:p>
        </p:txBody>
      </p:sp>
      <p:sp>
        <p:nvSpPr>
          <p:cNvPr id="152586" name="Text Box 10"/>
          <p:cNvSpPr txBox="1">
            <a:spLocks noChangeArrowheads="1"/>
          </p:cNvSpPr>
          <p:nvPr/>
        </p:nvSpPr>
        <p:spPr bwMode="auto">
          <a:xfrm>
            <a:off x="3563938" y="4479925"/>
            <a:ext cx="2743200" cy="701675"/>
          </a:xfrm>
          <a:prstGeom prst="rect">
            <a:avLst/>
          </a:prstGeom>
          <a:noFill/>
          <a:ln w="9525">
            <a:noFill/>
            <a:miter lim="800000"/>
            <a:headEnd/>
            <a:tailEnd/>
          </a:ln>
          <a:effectLst/>
        </p:spPr>
        <p:txBody>
          <a:bodyPr>
            <a:spAutoFit/>
          </a:bodyPr>
          <a:lstStyle/>
          <a:p>
            <a:r>
              <a:rPr lang="en-US" altLang="zh-CN" sz="4000" dirty="0">
                <a:solidFill>
                  <a:schemeClr val="tx2"/>
                </a:solidFill>
                <a:latin typeface="Comic Sans MS" pitchFamily="66" charset="0"/>
              </a:rPr>
              <a:t>Messenger</a:t>
            </a:r>
          </a:p>
        </p:txBody>
      </p:sp>
      <p:grpSp>
        <p:nvGrpSpPr>
          <p:cNvPr id="13" name="Group 11"/>
          <p:cNvGrpSpPr>
            <a:grpSpLocks noChangeAspect="1"/>
          </p:cNvGrpSpPr>
          <p:nvPr/>
        </p:nvGrpSpPr>
        <p:grpSpPr bwMode="auto">
          <a:xfrm>
            <a:off x="7667625" y="3789363"/>
            <a:ext cx="865188" cy="576262"/>
            <a:chOff x="4830" y="2296"/>
            <a:chExt cx="481" cy="545"/>
          </a:xfrm>
        </p:grpSpPr>
        <p:sp>
          <p:nvSpPr>
            <p:cNvPr id="14" name="AutoShape 12"/>
            <p:cNvSpPr>
              <a:spLocks noChangeAspect="1" noChangeArrowheads="1" noTextEdit="1"/>
            </p:cNvSpPr>
            <p:nvPr/>
          </p:nvSpPr>
          <p:spPr bwMode="auto">
            <a:xfrm>
              <a:off x="4830" y="2296"/>
              <a:ext cx="481" cy="545"/>
            </a:xfrm>
            <a:prstGeom prst="rect">
              <a:avLst/>
            </a:prstGeom>
            <a:noFill/>
            <a:ln w="9525">
              <a:noFill/>
              <a:miter lim="800000"/>
              <a:headEnd/>
              <a:tailEnd/>
            </a:ln>
          </p:spPr>
          <p:txBody>
            <a:bodyPr/>
            <a:lstStyle/>
            <a:p>
              <a:endParaRPr lang="zh-CN" altLang="en-US"/>
            </a:p>
          </p:txBody>
        </p:sp>
        <p:sp>
          <p:nvSpPr>
            <p:cNvPr id="15" name="Freeform 13"/>
            <p:cNvSpPr>
              <a:spLocks/>
            </p:cNvSpPr>
            <p:nvPr/>
          </p:nvSpPr>
          <p:spPr bwMode="auto">
            <a:xfrm>
              <a:off x="4914" y="2311"/>
              <a:ext cx="322" cy="220"/>
            </a:xfrm>
            <a:custGeom>
              <a:avLst/>
              <a:gdLst/>
              <a:ahLst/>
              <a:cxnLst>
                <a:cxn ang="0">
                  <a:pos x="806" y="819"/>
                </a:cxn>
                <a:cxn ang="0">
                  <a:pos x="820" y="448"/>
                </a:cxn>
                <a:cxn ang="0">
                  <a:pos x="731" y="201"/>
                </a:cxn>
                <a:cxn ang="0">
                  <a:pos x="543" y="152"/>
                </a:cxn>
                <a:cxn ang="0">
                  <a:pos x="376" y="156"/>
                </a:cxn>
                <a:cxn ang="0">
                  <a:pos x="206" y="346"/>
                </a:cxn>
                <a:cxn ang="0">
                  <a:pos x="175" y="539"/>
                </a:cxn>
                <a:cxn ang="0">
                  <a:pos x="94" y="552"/>
                </a:cxn>
                <a:cxn ang="0">
                  <a:pos x="89" y="613"/>
                </a:cxn>
                <a:cxn ang="0">
                  <a:pos x="165" y="623"/>
                </a:cxn>
                <a:cxn ang="0">
                  <a:pos x="170" y="689"/>
                </a:cxn>
                <a:cxn ang="0">
                  <a:pos x="0" y="689"/>
                </a:cxn>
                <a:cxn ang="0">
                  <a:pos x="27" y="413"/>
                </a:cxn>
                <a:cxn ang="0">
                  <a:pos x="127" y="181"/>
                </a:cxn>
                <a:cxn ang="0">
                  <a:pos x="328" y="16"/>
                </a:cxn>
                <a:cxn ang="0">
                  <a:pos x="530" y="0"/>
                </a:cxn>
                <a:cxn ang="0">
                  <a:pos x="702" y="50"/>
                </a:cxn>
                <a:cxn ang="0">
                  <a:pos x="826" y="166"/>
                </a:cxn>
                <a:cxn ang="0">
                  <a:pos x="919" y="326"/>
                </a:cxn>
                <a:cxn ang="0">
                  <a:pos x="966" y="644"/>
                </a:cxn>
                <a:cxn ang="0">
                  <a:pos x="966" y="880"/>
                </a:cxn>
                <a:cxn ang="0">
                  <a:pos x="806" y="819"/>
                </a:cxn>
                <a:cxn ang="0">
                  <a:pos x="806" y="819"/>
                </a:cxn>
              </a:cxnLst>
              <a:rect l="0" t="0" r="r" b="b"/>
              <a:pathLst>
                <a:path w="966" h="880">
                  <a:moveTo>
                    <a:pt x="806" y="819"/>
                  </a:moveTo>
                  <a:lnTo>
                    <a:pt x="820" y="448"/>
                  </a:lnTo>
                  <a:lnTo>
                    <a:pt x="731" y="201"/>
                  </a:lnTo>
                  <a:lnTo>
                    <a:pt x="543" y="152"/>
                  </a:lnTo>
                  <a:lnTo>
                    <a:pt x="376" y="156"/>
                  </a:lnTo>
                  <a:lnTo>
                    <a:pt x="206" y="346"/>
                  </a:lnTo>
                  <a:lnTo>
                    <a:pt x="175" y="539"/>
                  </a:lnTo>
                  <a:lnTo>
                    <a:pt x="94" y="552"/>
                  </a:lnTo>
                  <a:lnTo>
                    <a:pt x="89" y="613"/>
                  </a:lnTo>
                  <a:lnTo>
                    <a:pt x="165" y="623"/>
                  </a:lnTo>
                  <a:lnTo>
                    <a:pt x="170" y="689"/>
                  </a:lnTo>
                  <a:lnTo>
                    <a:pt x="0" y="689"/>
                  </a:lnTo>
                  <a:lnTo>
                    <a:pt x="27" y="413"/>
                  </a:lnTo>
                  <a:lnTo>
                    <a:pt x="127" y="181"/>
                  </a:lnTo>
                  <a:lnTo>
                    <a:pt x="328" y="16"/>
                  </a:lnTo>
                  <a:lnTo>
                    <a:pt x="530" y="0"/>
                  </a:lnTo>
                  <a:lnTo>
                    <a:pt x="702" y="50"/>
                  </a:lnTo>
                  <a:lnTo>
                    <a:pt x="826" y="166"/>
                  </a:lnTo>
                  <a:lnTo>
                    <a:pt x="919" y="326"/>
                  </a:lnTo>
                  <a:lnTo>
                    <a:pt x="966" y="644"/>
                  </a:lnTo>
                  <a:lnTo>
                    <a:pt x="966" y="880"/>
                  </a:lnTo>
                  <a:lnTo>
                    <a:pt x="806" y="819"/>
                  </a:lnTo>
                  <a:lnTo>
                    <a:pt x="806" y="819"/>
                  </a:lnTo>
                  <a:close/>
                </a:path>
              </a:pathLst>
            </a:custGeom>
            <a:solidFill>
              <a:srgbClr val="FFFF80"/>
            </a:solidFill>
            <a:ln w="9525">
              <a:noFill/>
              <a:round/>
              <a:headEnd/>
              <a:tailEnd/>
            </a:ln>
          </p:spPr>
          <p:txBody>
            <a:bodyPr/>
            <a:lstStyle/>
            <a:p>
              <a:endParaRPr lang="zh-CN" altLang="en-US"/>
            </a:p>
          </p:txBody>
        </p:sp>
        <p:sp>
          <p:nvSpPr>
            <p:cNvPr id="16" name="Freeform 14"/>
            <p:cNvSpPr>
              <a:spLocks/>
            </p:cNvSpPr>
            <p:nvPr/>
          </p:nvSpPr>
          <p:spPr bwMode="auto">
            <a:xfrm>
              <a:off x="5033" y="2538"/>
              <a:ext cx="270" cy="248"/>
            </a:xfrm>
            <a:custGeom>
              <a:avLst/>
              <a:gdLst/>
              <a:ahLst/>
              <a:cxnLst>
                <a:cxn ang="0">
                  <a:pos x="643" y="0"/>
                </a:cxn>
                <a:cxn ang="0">
                  <a:pos x="811" y="185"/>
                </a:cxn>
                <a:cxn ang="0">
                  <a:pos x="657" y="668"/>
                </a:cxn>
                <a:cxn ang="0">
                  <a:pos x="446" y="906"/>
                </a:cxn>
                <a:cxn ang="0">
                  <a:pos x="159" y="990"/>
                </a:cxn>
                <a:cxn ang="0">
                  <a:pos x="0" y="947"/>
                </a:cxn>
                <a:cxn ang="0">
                  <a:pos x="314" y="826"/>
                </a:cxn>
                <a:cxn ang="0">
                  <a:pos x="498" y="573"/>
                </a:cxn>
                <a:cxn ang="0">
                  <a:pos x="592" y="195"/>
                </a:cxn>
                <a:cxn ang="0">
                  <a:pos x="643" y="0"/>
                </a:cxn>
                <a:cxn ang="0">
                  <a:pos x="643" y="0"/>
                </a:cxn>
              </a:cxnLst>
              <a:rect l="0" t="0" r="r" b="b"/>
              <a:pathLst>
                <a:path w="811" h="990">
                  <a:moveTo>
                    <a:pt x="643" y="0"/>
                  </a:moveTo>
                  <a:lnTo>
                    <a:pt x="811" y="185"/>
                  </a:lnTo>
                  <a:lnTo>
                    <a:pt x="657" y="668"/>
                  </a:lnTo>
                  <a:lnTo>
                    <a:pt x="446" y="906"/>
                  </a:lnTo>
                  <a:lnTo>
                    <a:pt x="159" y="990"/>
                  </a:lnTo>
                  <a:lnTo>
                    <a:pt x="0" y="947"/>
                  </a:lnTo>
                  <a:lnTo>
                    <a:pt x="314" y="826"/>
                  </a:lnTo>
                  <a:lnTo>
                    <a:pt x="498" y="573"/>
                  </a:lnTo>
                  <a:lnTo>
                    <a:pt x="592" y="195"/>
                  </a:lnTo>
                  <a:lnTo>
                    <a:pt x="643" y="0"/>
                  </a:lnTo>
                  <a:lnTo>
                    <a:pt x="643" y="0"/>
                  </a:lnTo>
                  <a:close/>
                </a:path>
              </a:pathLst>
            </a:custGeom>
            <a:solidFill>
              <a:srgbClr val="D1BDBD"/>
            </a:solidFill>
            <a:ln w="9525">
              <a:noFill/>
              <a:round/>
              <a:headEnd/>
              <a:tailEnd/>
            </a:ln>
          </p:spPr>
          <p:txBody>
            <a:bodyPr/>
            <a:lstStyle/>
            <a:p>
              <a:endParaRPr lang="zh-CN" altLang="en-US"/>
            </a:p>
          </p:txBody>
        </p:sp>
        <p:sp>
          <p:nvSpPr>
            <p:cNvPr id="17" name="Freeform 15"/>
            <p:cNvSpPr>
              <a:spLocks/>
            </p:cNvSpPr>
            <p:nvPr/>
          </p:nvSpPr>
          <p:spPr bwMode="auto">
            <a:xfrm>
              <a:off x="4880" y="2522"/>
              <a:ext cx="359" cy="250"/>
            </a:xfrm>
            <a:custGeom>
              <a:avLst/>
              <a:gdLst/>
              <a:ahLst/>
              <a:cxnLst>
                <a:cxn ang="0">
                  <a:pos x="0" y="503"/>
                </a:cxn>
                <a:cxn ang="0">
                  <a:pos x="5" y="50"/>
                </a:cxn>
                <a:cxn ang="0">
                  <a:pos x="309" y="0"/>
                </a:cxn>
                <a:cxn ang="0">
                  <a:pos x="810" y="5"/>
                </a:cxn>
                <a:cxn ang="0">
                  <a:pos x="1078" y="40"/>
                </a:cxn>
                <a:cxn ang="0">
                  <a:pos x="1051" y="393"/>
                </a:cxn>
                <a:cxn ang="0">
                  <a:pos x="900" y="784"/>
                </a:cxn>
                <a:cxn ang="0">
                  <a:pos x="628" y="965"/>
                </a:cxn>
                <a:cxn ang="0">
                  <a:pos x="328" y="1001"/>
                </a:cxn>
                <a:cxn ang="0">
                  <a:pos x="121" y="880"/>
                </a:cxn>
                <a:cxn ang="0">
                  <a:pos x="31" y="694"/>
                </a:cxn>
                <a:cxn ang="0">
                  <a:pos x="0" y="503"/>
                </a:cxn>
                <a:cxn ang="0">
                  <a:pos x="0" y="503"/>
                </a:cxn>
              </a:cxnLst>
              <a:rect l="0" t="0" r="r" b="b"/>
              <a:pathLst>
                <a:path w="1078" h="1001">
                  <a:moveTo>
                    <a:pt x="0" y="503"/>
                  </a:moveTo>
                  <a:lnTo>
                    <a:pt x="5" y="50"/>
                  </a:lnTo>
                  <a:lnTo>
                    <a:pt x="309" y="0"/>
                  </a:lnTo>
                  <a:lnTo>
                    <a:pt x="810" y="5"/>
                  </a:lnTo>
                  <a:lnTo>
                    <a:pt x="1078" y="40"/>
                  </a:lnTo>
                  <a:lnTo>
                    <a:pt x="1051" y="393"/>
                  </a:lnTo>
                  <a:lnTo>
                    <a:pt x="900" y="784"/>
                  </a:lnTo>
                  <a:lnTo>
                    <a:pt x="628" y="965"/>
                  </a:lnTo>
                  <a:lnTo>
                    <a:pt x="328" y="1001"/>
                  </a:lnTo>
                  <a:lnTo>
                    <a:pt x="121" y="880"/>
                  </a:lnTo>
                  <a:lnTo>
                    <a:pt x="31" y="694"/>
                  </a:lnTo>
                  <a:lnTo>
                    <a:pt x="0" y="503"/>
                  </a:lnTo>
                  <a:lnTo>
                    <a:pt x="0" y="503"/>
                  </a:lnTo>
                  <a:close/>
                </a:path>
              </a:pathLst>
            </a:custGeom>
            <a:solidFill>
              <a:srgbClr val="E8D9D9"/>
            </a:solidFill>
            <a:ln w="9525">
              <a:noFill/>
              <a:round/>
              <a:headEnd/>
              <a:tailEnd/>
            </a:ln>
          </p:spPr>
          <p:txBody>
            <a:bodyPr/>
            <a:lstStyle/>
            <a:p>
              <a:endParaRPr lang="zh-CN" altLang="en-US"/>
            </a:p>
          </p:txBody>
        </p:sp>
        <p:sp>
          <p:nvSpPr>
            <p:cNvPr id="18" name="Freeform 16"/>
            <p:cNvSpPr>
              <a:spLocks/>
            </p:cNvSpPr>
            <p:nvPr/>
          </p:nvSpPr>
          <p:spPr bwMode="auto">
            <a:xfrm>
              <a:off x="4837" y="2705"/>
              <a:ext cx="293" cy="131"/>
            </a:xfrm>
            <a:custGeom>
              <a:avLst/>
              <a:gdLst/>
              <a:ahLst/>
              <a:cxnLst>
                <a:cxn ang="0">
                  <a:pos x="270" y="500"/>
                </a:cxn>
                <a:cxn ang="0">
                  <a:pos x="251" y="482"/>
                </a:cxn>
                <a:cxn ang="0">
                  <a:pos x="225" y="474"/>
                </a:cxn>
                <a:cxn ang="0">
                  <a:pos x="205" y="494"/>
                </a:cxn>
                <a:cxn ang="0">
                  <a:pos x="181" y="512"/>
                </a:cxn>
                <a:cxn ang="0">
                  <a:pos x="180" y="490"/>
                </a:cxn>
                <a:cxn ang="0">
                  <a:pos x="185" y="469"/>
                </a:cxn>
                <a:cxn ang="0">
                  <a:pos x="175" y="453"/>
                </a:cxn>
                <a:cxn ang="0">
                  <a:pos x="67" y="443"/>
                </a:cxn>
                <a:cxn ang="0">
                  <a:pos x="27" y="381"/>
                </a:cxn>
                <a:cxn ang="0">
                  <a:pos x="39" y="355"/>
                </a:cxn>
                <a:cxn ang="0">
                  <a:pos x="44" y="327"/>
                </a:cxn>
                <a:cxn ang="0">
                  <a:pos x="17" y="291"/>
                </a:cxn>
                <a:cxn ang="0">
                  <a:pos x="43" y="264"/>
                </a:cxn>
                <a:cxn ang="0">
                  <a:pos x="47" y="237"/>
                </a:cxn>
                <a:cxn ang="0">
                  <a:pos x="45" y="190"/>
                </a:cxn>
                <a:cxn ang="0">
                  <a:pos x="71" y="145"/>
                </a:cxn>
                <a:cxn ang="0">
                  <a:pos x="143" y="149"/>
                </a:cxn>
                <a:cxn ang="0">
                  <a:pos x="339" y="318"/>
                </a:cxn>
                <a:cxn ang="0">
                  <a:pos x="554" y="385"/>
                </a:cxn>
                <a:cxn ang="0">
                  <a:pos x="680" y="352"/>
                </a:cxn>
                <a:cxn ang="0">
                  <a:pos x="519" y="331"/>
                </a:cxn>
                <a:cxn ang="0">
                  <a:pos x="365" y="275"/>
                </a:cxn>
                <a:cxn ang="0">
                  <a:pos x="325" y="223"/>
                </a:cxn>
                <a:cxn ang="0">
                  <a:pos x="342" y="190"/>
                </a:cxn>
                <a:cxn ang="0">
                  <a:pos x="354" y="156"/>
                </a:cxn>
                <a:cxn ang="0">
                  <a:pos x="379" y="173"/>
                </a:cxn>
                <a:cxn ang="0">
                  <a:pos x="412" y="187"/>
                </a:cxn>
                <a:cxn ang="0">
                  <a:pos x="414" y="165"/>
                </a:cxn>
                <a:cxn ang="0">
                  <a:pos x="373" y="99"/>
                </a:cxn>
                <a:cxn ang="0">
                  <a:pos x="342" y="25"/>
                </a:cxn>
                <a:cxn ang="0">
                  <a:pos x="359" y="46"/>
                </a:cxn>
                <a:cxn ang="0">
                  <a:pos x="419" y="140"/>
                </a:cxn>
                <a:cxn ang="0">
                  <a:pos x="480" y="188"/>
                </a:cxn>
                <a:cxn ang="0">
                  <a:pos x="462" y="116"/>
                </a:cxn>
                <a:cxn ang="0">
                  <a:pos x="510" y="175"/>
                </a:cxn>
                <a:cxn ang="0">
                  <a:pos x="564" y="218"/>
                </a:cxn>
                <a:cxn ang="0">
                  <a:pos x="666" y="214"/>
                </a:cxn>
                <a:cxn ang="0">
                  <a:pos x="767" y="191"/>
                </a:cxn>
                <a:cxn ang="0">
                  <a:pos x="805" y="242"/>
                </a:cxn>
                <a:cxn ang="0">
                  <a:pos x="754" y="258"/>
                </a:cxn>
                <a:cxn ang="0">
                  <a:pos x="701" y="274"/>
                </a:cxn>
                <a:cxn ang="0">
                  <a:pos x="726" y="285"/>
                </a:cxn>
                <a:cxn ang="0">
                  <a:pos x="793" y="274"/>
                </a:cxn>
                <a:cxn ang="0">
                  <a:pos x="857" y="260"/>
                </a:cxn>
                <a:cxn ang="0">
                  <a:pos x="780" y="418"/>
                </a:cxn>
                <a:cxn ang="0">
                  <a:pos x="641" y="469"/>
                </a:cxn>
                <a:cxn ang="0">
                  <a:pos x="523" y="480"/>
                </a:cxn>
                <a:cxn ang="0">
                  <a:pos x="491" y="484"/>
                </a:cxn>
                <a:cxn ang="0">
                  <a:pos x="465" y="502"/>
                </a:cxn>
                <a:cxn ang="0">
                  <a:pos x="407" y="475"/>
                </a:cxn>
                <a:cxn ang="0">
                  <a:pos x="384" y="494"/>
                </a:cxn>
                <a:cxn ang="0">
                  <a:pos x="363" y="517"/>
                </a:cxn>
                <a:cxn ang="0">
                  <a:pos x="351" y="508"/>
                </a:cxn>
                <a:cxn ang="0">
                  <a:pos x="335" y="487"/>
                </a:cxn>
                <a:cxn ang="0">
                  <a:pos x="311" y="480"/>
                </a:cxn>
              </a:cxnLst>
              <a:rect l="0" t="0" r="r" b="b"/>
              <a:pathLst>
                <a:path w="879" h="523">
                  <a:moveTo>
                    <a:pt x="307" y="480"/>
                  </a:moveTo>
                  <a:lnTo>
                    <a:pt x="275" y="518"/>
                  </a:lnTo>
                  <a:lnTo>
                    <a:pt x="274" y="513"/>
                  </a:lnTo>
                  <a:lnTo>
                    <a:pt x="273" y="508"/>
                  </a:lnTo>
                  <a:lnTo>
                    <a:pt x="271" y="504"/>
                  </a:lnTo>
                  <a:lnTo>
                    <a:pt x="270" y="500"/>
                  </a:lnTo>
                  <a:lnTo>
                    <a:pt x="267" y="496"/>
                  </a:lnTo>
                  <a:lnTo>
                    <a:pt x="264" y="493"/>
                  </a:lnTo>
                  <a:lnTo>
                    <a:pt x="261" y="489"/>
                  </a:lnTo>
                  <a:lnTo>
                    <a:pt x="258" y="487"/>
                  </a:lnTo>
                  <a:lnTo>
                    <a:pt x="254" y="484"/>
                  </a:lnTo>
                  <a:lnTo>
                    <a:pt x="251" y="482"/>
                  </a:lnTo>
                  <a:lnTo>
                    <a:pt x="246" y="480"/>
                  </a:lnTo>
                  <a:lnTo>
                    <a:pt x="243" y="477"/>
                  </a:lnTo>
                  <a:lnTo>
                    <a:pt x="238" y="476"/>
                  </a:lnTo>
                  <a:lnTo>
                    <a:pt x="234" y="475"/>
                  </a:lnTo>
                  <a:lnTo>
                    <a:pt x="230" y="474"/>
                  </a:lnTo>
                  <a:lnTo>
                    <a:pt x="225" y="474"/>
                  </a:lnTo>
                  <a:lnTo>
                    <a:pt x="224" y="475"/>
                  </a:lnTo>
                  <a:lnTo>
                    <a:pt x="221" y="477"/>
                  </a:lnTo>
                  <a:lnTo>
                    <a:pt x="218" y="480"/>
                  </a:lnTo>
                  <a:lnTo>
                    <a:pt x="215" y="485"/>
                  </a:lnTo>
                  <a:lnTo>
                    <a:pt x="210" y="489"/>
                  </a:lnTo>
                  <a:lnTo>
                    <a:pt x="205" y="494"/>
                  </a:lnTo>
                  <a:lnTo>
                    <a:pt x="201" y="498"/>
                  </a:lnTo>
                  <a:lnTo>
                    <a:pt x="196" y="502"/>
                  </a:lnTo>
                  <a:lnTo>
                    <a:pt x="192" y="506"/>
                  </a:lnTo>
                  <a:lnTo>
                    <a:pt x="187" y="509"/>
                  </a:lnTo>
                  <a:lnTo>
                    <a:pt x="183" y="511"/>
                  </a:lnTo>
                  <a:lnTo>
                    <a:pt x="181" y="512"/>
                  </a:lnTo>
                  <a:lnTo>
                    <a:pt x="178" y="511"/>
                  </a:lnTo>
                  <a:lnTo>
                    <a:pt x="177" y="509"/>
                  </a:lnTo>
                  <a:lnTo>
                    <a:pt x="177" y="505"/>
                  </a:lnTo>
                  <a:lnTo>
                    <a:pt x="178" y="498"/>
                  </a:lnTo>
                  <a:lnTo>
                    <a:pt x="179" y="494"/>
                  </a:lnTo>
                  <a:lnTo>
                    <a:pt x="180" y="490"/>
                  </a:lnTo>
                  <a:lnTo>
                    <a:pt x="181" y="486"/>
                  </a:lnTo>
                  <a:lnTo>
                    <a:pt x="183" y="483"/>
                  </a:lnTo>
                  <a:lnTo>
                    <a:pt x="183" y="478"/>
                  </a:lnTo>
                  <a:lnTo>
                    <a:pt x="184" y="475"/>
                  </a:lnTo>
                  <a:lnTo>
                    <a:pt x="184" y="472"/>
                  </a:lnTo>
                  <a:lnTo>
                    <a:pt x="185" y="469"/>
                  </a:lnTo>
                  <a:lnTo>
                    <a:pt x="184" y="466"/>
                  </a:lnTo>
                  <a:lnTo>
                    <a:pt x="183" y="463"/>
                  </a:lnTo>
                  <a:lnTo>
                    <a:pt x="182" y="460"/>
                  </a:lnTo>
                  <a:lnTo>
                    <a:pt x="181" y="459"/>
                  </a:lnTo>
                  <a:lnTo>
                    <a:pt x="178" y="455"/>
                  </a:lnTo>
                  <a:lnTo>
                    <a:pt x="175" y="453"/>
                  </a:lnTo>
                  <a:lnTo>
                    <a:pt x="171" y="452"/>
                  </a:lnTo>
                  <a:lnTo>
                    <a:pt x="167" y="450"/>
                  </a:lnTo>
                  <a:lnTo>
                    <a:pt x="108" y="477"/>
                  </a:lnTo>
                  <a:lnTo>
                    <a:pt x="120" y="437"/>
                  </a:lnTo>
                  <a:lnTo>
                    <a:pt x="97" y="424"/>
                  </a:lnTo>
                  <a:lnTo>
                    <a:pt x="67" y="443"/>
                  </a:lnTo>
                  <a:lnTo>
                    <a:pt x="82" y="388"/>
                  </a:lnTo>
                  <a:lnTo>
                    <a:pt x="30" y="393"/>
                  </a:lnTo>
                  <a:lnTo>
                    <a:pt x="27" y="391"/>
                  </a:lnTo>
                  <a:lnTo>
                    <a:pt x="27" y="388"/>
                  </a:lnTo>
                  <a:lnTo>
                    <a:pt x="26" y="383"/>
                  </a:lnTo>
                  <a:lnTo>
                    <a:pt x="27" y="381"/>
                  </a:lnTo>
                  <a:lnTo>
                    <a:pt x="28" y="377"/>
                  </a:lnTo>
                  <a:lnTo>
                    <a:pt x="30" y="373"/>
                  </a:lnTo>
                  <a:lnTo>
                    <a:pt x="32" y="368"/>
                  </a:lnTo>
                  <a:lnTo>
                    <a:pt x="35" y="365"/>
                  </a:lnTo>
                  <a:lnTo>
                    <a:pt x="37" y="359"/>
                  </a:lnTo>
                  <a:lnTo>
                    <a:pt x="39" y="355"/>
                  </a:lnTo>
                  <a:lnTo>
                    <a:pt x="41" y="351"/>
                  </a:lnTo>
                  <a:lnTo>
                    <a:pt x="43" y="345"/>
                  </a:lnTo>
                  <a:lnTo>
                    <a:pt x="44" y="341"/>
                  </a:lnTo>
                  <a:lnTo>
                    <a:pt x="45" y="335"/>
                  </a:lnTo>
                  <a:lnTo>
                    <a:pt x="45" y="331"/>
                  </a:lnTo>
                  <a:lnTo>
                    <a:pt x="44" y="327"/>
                  </a:lnTo>
                  <a:lnTo>
                    <a:pt x="1" y="327"/>
                  </a:lnTo>
                  <a:lnTo>
                    <a:pt x="0" y="300"/>
                  </a:lnTo>
                  <a:lnTo>
                    <a:pt x="3" y="298"/>
                  </a:lnTo>
                  <a:lnTo>
                    <a:pt x="6" y="296"/>
                  </a:lnTo>
                  <a:lnTo>
                    <a:pt x="12" y="293"/>
                  </a:lnTo>
                  <a:lnTo>
                    <a:pt x="17" y="291"/>
                  </a:lnTo>
                  <a:lnTo>
                    <a:pt x="21" y="286"/>
                  </a:lnTo>
                  <a:lnTo>
                    <a:pt x="26" y="283"/>
                  </a:lnTo>
                  <a:lnTo>
                    <a:pt x="31" y="279"/>
                  </a:lnTo>
                  <a:lnTo>
                    <a:pt x="36" y="274"/>
                  </a:lnTo>
                  <a:lnTo>
                    <a:pt x="39" y="269"/>
                  </a:lnTo>
                  <a:lnTo>
                    <a:pt x="43" y="264"/>
                  </a:lnTo>
                  <a:lnTo>
                    <a:pt x="46" y="260"/>
                  </a:lnTo>
                  <a:lnTo>
                    <a:pt x="48" y="255"/>
                  </a:lnTo>
                  <a:lnTo>
                    <a:pt x="49" y="250"/>
                  </a:lnTo>
                  <a:lnTo>
                    <a:pt x="50" y="246"/>
                  </a:lnTo>
                  <a:lnTo>
                    <a:pt x="49" y="242"/>
                  </a:lnTo>
                  <a:lnTo>
                    <a:pt x="47" y="237"/>
                  </a:lnTo>
                  <a:lnTo>
                    <a:pt x="27" y="230"/>
                  </a:lnTo>
                  <a:lnTo>
                    <a:pt x="30" y="221"/>
                  </a:lnTo>
                  <a:lnTo>
                    <a:pt x="34" y="213"/>
                  </a:lnTo>
                  <a:lnTo>
                    <a:pt x="37" y="206"/>
                  </a:lnTo>
                  <a:lnTo>
                    <a:pt x="42" y="198"/>
                  </a:lnTo>
                  <a:lnTo>
                    <a:pt x="45" y="190"/>
                  </a:lnTo>
                  <a:lnTo>
                    <a:pt x="49" y="183"/>
                  </a:lnTo>
                  <a:lnTo>
                    <a:pt x="53" y="175"/>
                  </a:lnTo>
                  <a:lnTo>
                    <a:pt x="57" y="167"/>
                  </a:lnTo>
                  <a:lnTo>
                    <a:pt x="61" y="160"/>
                  </a:lnTo>
                  <a:lnTo>
                    <a:pt x="67" y="153"/>
                  </a:lnTo>
                  <a:lnTo>
                    <a:pt x="71" y="145"/>
                  </a:lnTo>
                  <a:lnTo>
                    <a:pt x="76" y="139"/>
                  </a:lnTo>
                  <a:lnTo>
                    <a:pt x="80" y="132"/>
                  </a:lnTo>
                  <a:lnTo>
                    <a:pt x="86" y="126"/>
                  </a:lnTo>
                  <a:lnTo>
                    <a:pt x="91" y="120"/>
                  </a:lnTo>
                  <a:lnTo>
                    <a:pt x="97" y="115"/>
                  </a:lnTo>
                  <a:lnTo>
                    <a:pt x="143" y="149"/>
                  </a:lnTo>
                  <a:lnTo>
                    <a:pt x="184" y="181"/>
                  </a:lnTo>
                  <a:lnTo>
                    <a:pt x="219" y="212"/>
                  </a:lnTo>
                  <a:lnTo>
                    <a:pt x="252" y="242"/>
                  </a:lnTo>
                  <a:lnTo>
                    <a:pt x="282" y="270"/>
                  </a:lnTo>
                  <a:lnTo>
                    <a:pt x="311" y="295"/>
                  </a:lnTo>
                  <a:lnTo>
                    <a:pt x="339" y="318"/>
                  </a:lnTo>
                  <a:lnTo>
                    <a:pt x="368" y="338"/>
                  </a:lnTo>
                  <a:lnTo>
                    <a:pt x="399" y="354"/>
                  </a:lnTo>
                  <a:lnTo>
                    <a:pt x="431" y="367"/>
                  </a:lnTo>
                  <a:lnTo>
                    <a:pt x="467" y="377"/>
                  </a:lnTo>
                  <a:lnTo>
                    <a:pt x="509" y="383"/>
                  </a:lnTo>
                  <a:lnTo>
                    <a:pt x="554" y="385"/>
                  </a:lnTo>
                  <a:lnTo>
                    <a:pt x="607" y="382"/>
                  </a:lnTo>
                  <a:lnTo>
                    <a:pt x="666" y="376"/>
                  </a:lnTo>
                  <a:lnTo>
                    <a:pt x="736" y="364"/>
                  </a:lnTo>
                  <a:lnTo>
                    <a:pt x="740" y="356"/>
                  </a:lnTo>
                  <a:lnTo>
                    <a:pt x="709" y="354"/>
                  </a:lnTo>
                  <a:lnTo>
                    <a:pt x="680" y="352"/>
                  </a:lnTo>
                  <a:lnTo>
                    <a:pt x="651" y="350"/>
                  </a:lnTo>
                  <a:lnTo>
                    <a:pt x="625" y="347"/>
                  </a:lnTo>
                  <a:lnTo>
                    <a:pt x="597" y="343"/>
                  </a:lnTo>
                  <a:lnTo>
                    <a:pt x="571" y="341"/>
                  </a:lnTo>
                  <a:lnTo>
                    <a:pt x="544" y="335"/>
                  </a:lnTo>
                  <a:lnTo>
                    <a:pt x="519" y="331"/>
                  </a:lnTo>
                  <a:lnTo>
                    <a:pt x="492" y="324"/>
                  </a:lnTo>
                  <a:lnTo>
                    <a:pt x="468" y="318"/>
                  </a:lnTo>
                  <a:lnTo>
                    <a:pt x="441" y="308"/>
                  </a:lnTo>
                  <a:lnTo>
                    <a:pt x="417" y="299"/>
                  </a:lnTo>
                  <a:lnTo>
                    <a:pt x="390" y="287"/>
                  </a:lnTo>
                  <a:lnTo>
                    <a:pt x="365" y="275"/>
                  </a:lnTo>
                  <a:lnTo>
                    <a:pt x="338" y="260"/>
                  </a:lnTo>
                  <a:lnTo>
                    <a:pt x="312" y="244"/>
                  </a:lnTo>
                  <a:lnTo>
                    <a:pt x="315" y="238"/>
                  </a:lnTo>
                  <a:lnTo>
                    <a:pt x="318" y="234"/>
                  </a:lnTo>
                  <a:lnTo>
                    <a:pt x="322" y="228"/>
                  </a:lnTo>
                  <a:lnTo>
                    <a:pt x="325" y="223"/>
                  </a:lnTo>
                  <a:lnTo>
                    <a:pt x="328" y="218"/>
                  </a:lnTo>
                  <a:lnTo>
                    <a:pt x="331" y="212"/>
                  </a:lnTo>
                  <a:lnTo>
                    <a:pt x="333" y="208"/>
                  </a:lnTo>
                  <a:lnTo>
                    <a:pt x="336" y="202"/>
                  </a:lnTo>
                  <a:lnTo>
                    <a:pt x="339" y="197"/>
                  </a:lnTo>
                  <a:lnTo>
                    <a:pt x="342" y="190"/>
                  </a:lnTo>
                  <a:lnTo>
                    <a:pt x="344" y="185"/>
                  </a:lnTo>
                  <a:lnTo>
                    <a:pt x="347" y="179"/>
                  </a:lnTo>
                  <a:lnTo>
                    <a:pt x="349" y="174"/>
                  </a:lnTo>
                  <a:lnTo>
                    <a:pt x="351" y="168"/>
                  </a:lnTo>
                  <a:lnTo>
                    <a:pt x="352" y="162"/>
                  </a:lnTo>
                  <a:lnTo>
                    <a:pt x="354" y="156"/>
                  </a:lnTo>
                  <a:lnTo>
                    <a:pt x="357" y="159"/>
                  </a:lnTo>
                  <a:lnTo>
                    <a:pt x="361" y="161"/>
                  </a:lnTo>
                  <a:lnTo>
                    <a:pt x="365" y="164"/>
                  </a:lnTo>
                  <a:lnTo>
                    <a:pt x="370" y="166"/>
                  </a:lnTo>
                  <a:lnTo>
                    <a:pt x="374" y="169"/>
                  </a:lnTo>
                  <a:lnTo>
                    <a:pt x="379" y="173"/>
                  </a:lnTo>
                  <a:lnTo>
                    <a:pt x="385" y="176"/>
                  </a:lnTo>
                  <a:lnTo>
                    <a:pt x="391" y="178"/>
                  </a:lnTo>
                  <a:lnTo>
                    <a:pt x="397" y="180"/>
                  </a:lnTo>
                  <a:lnTo>
                    <a:pt x="402" y="184"/>
                  </a:lnTo>
                  <a:lnTo>
                    <a:pt x="407" y="185"/>
                  </a:lnTo>
                  <a:lnTo>
                    <a:pt x="412" y="187"/>
                  </a:lnTo>
                  <a:lnTo>
                    <a:pt x="417" y="187"/>
                  </a:lnTo>
                  <a:lnTo>
                    <a:pt x="422" y="188"/>
                  </a:lnTo>
                  <a:lnTo>
                    <a:pt x="426" y="187"/>
                  </a:lnTo>
                  <a:lnTo>
                    <a:pt x="431" y="187"/>
                  </a:lnTo>
                  <a:lnTo>
                    <a:pt x="422" y="176"/>
                  </a:lnTo>
                  <a:lnTo>
                    <a:pt x="414" y="165"/>
                  </a:lnTo>
                  <a:lnTo>
                    <a:pt x="407" y="154"/>
                  </a:lnTo>
                  <a:lnTo>
                    <a:pt x="400" y="143"/>
                  </a:lnTo>
                  <a:lnTo>
                    <a:pt x="392" y="131"/>
                  </a:lnTo>
                  <a:lnTo>
                    <a:pt x="385" y="120"/>
                  </a:lnTo>
                  <a:lnTo>
                    <a:pt x="379" y="109"/>
                  </a:lnTo>
                  <a:lnTo>
                    <a:pt x="373" y="99"/>
                  </a:lnTo>
                  <a:lnTo>
                    <a:pt x="367" y="87"/>
                  </a:lnTo>
                  <a:lnTo>
                    <a:pt x="361" y="75"/>
                  </a:lnTo>
                  <a:lnTo>
                    <a:pt x="355" y="62"/>
                  </a:lnTo>
                  <a:lnTo>
                    <a:pt x="351" y="50"/>
                  </a:lnTo>
                  <a:lnTo>
                    <a:pt x="346" y="37"/>
                  </a:lnTo>
                  <a:lnTo>
                    <a:pt x="342" y="25"/>
                  </a:lnTo>
                  <a:lnTo>
                    <a:pt x="337" y="13"/>
                  </a:lnTo>
                  <a:lnTo>
                    <a:pt x="334" y="0"/>
                  </a:lnTo>
                  <a:lnTo>
                    <a:pt x="338" y="9"/>
                  </a:lnTo>
                  <a:lnTo>
                    <a:pt x="345" y="20"/>
                  </a:lnTo>
                  <a:lnTo>
                    <a:pt x="352" y="32"/>
                  </a:lnTo>
                  <a:lnTo>
                    <a:pt x="359" y="46"/>
                  </a:lnTo>
                  <a:lnTo>
                    <a:pt x="367" y="61"/>
                  </a:lnTo>
                  <a:lnTo>
                    <a:pt x="377" y="78"/>
                  </a:lnTo>
                  <a:lnTo>
                    <a:pt x="386" y="94"/>
                  </a:lnTo>
                  <a:lnTo>
                    <a:pt x="398" y="111"/>
                  </a:lnTo>
                  <a:lnTo>
                    <a:pt x="408" y="126"/>
                  </a:lnTo>
                  <a:lnTo>
                    <a:pt x="419" y="140"/>
                  </a:lnTo>
                  <a:lnTo>
                    <a:pt x="429" y="154"/>
                  </a:lnTo>
                  <a:lnTo>
                    <a:pt x="440" y="166"/>
                  </a:lnTo>
                  <a:lnTo>
                    <a:pt x="450" y="175"/>
                  </a:lnTo>
                  <a:lnTo>
                    <a:pt x="461" y="183"/>
                  </a:lnTo>
                  <a:lnTo>
                    <a:pt x="470" y="187"/>
                  </a:lnTo>
                  <a:lnTo>
                    <a:pt x="480" y="188"/>
                  </a:lnTo>
                  <a:lnTo>
                    <a:pt x="423" y="87"/>
                  </a:lnTo>
                  <a:lnTo>
                    <a:pt x="430" y="90"/>
                  </a:lnTo>
                  <a:lnTo>
                    <a:pt x="437" y="95"/>
                  </a:lnTo>
                  <a:lnTo>
                    <a:pt x="445" y="101"/>
                  </a:lnTo>
                  <a:lnTo>
                    <a:pt x="454" y="108"/>
                  </a:lnTo>
                  <a:lnTo>
                    <a:pt x="462" y="116"/>
                  </a:lnTo>
                  <a:lnTo>
                    <a:pt x="470" y="125"/>
                  </a:lnTo>
                  <a:lnTo>
                    <a:pt x="478" y="135"/>
                  </a:lnTo>
                  <a:lnTo>
                    <a:pt x="487" y="145"/>
                  </a:lnTo>
                  <a:lnTo>
                    <a:pt x="494" y="154"/>
                  </a:lnTo>
                  <a:lnTo>
                    <a:pt x="502" y="165"/>
                  </a:lnTo>
                  <a:lnTo>
                    <a:pt x="510" y="175"/>
                  </a:lnTo>
                  <a:lnTo>
                    <a:pt x="519" y="185"/>
                  </a:lnTo>
                  <a:lnTo>
                    <a:pt x="526" y="193"/>
                  </a:lnTo>
                  <a:lnTo>
                    <a:pt x="533" y="202"/>
                  </a:lnTo>
                  <a:lnTo>
                    <a:pt x="539" y="210"/>
                  </a:lnTo>
                  <a:lnTo>
                    <a:pt x="546" y="218"/>
                  </a:lnTo>
                  <a:lnTo>
                    <a:pt x="564" y="218"/>
                  </a:lnTo>
                  <a:lnTo>
                    <a:pt x="580" y="219"/>
                  </a:lnTo>
                  <a:lnTo>
                    <a:pt x="597" y="219"/>
                  </a:lnTo>
                  <a:lnTo>
                    <a:pt x="615" y="219"/>
                  </a:lnTo>
                  <a:lnTo>
                    <a:pt x="632" y="218"/>
                  </a:lnTo>
                  <a:lnTo>
                    <a:pt x="649" y="216"/>
                  </a:lnTo>
                  <a:lnTo>
                    <a:pt x="666" y="214"/>
                  </a:lnTo>
                  <a:lnTo>
                    <a:pt x="684" y="212"/>
                  </a:lnTo>
                  <a:lnTo>
                    <a:pt x="700" y="210"/>
                  </a:lnTo>
                  <a:lnTo>
                    <a:pt x="717" y="207"/>
                  </a:lnTo>
                  <a:lnTo>
                    <a:pt x="735" y="201"/>
                  </a:lnTo>
                  <a:lnTo>
                    <a:pt x="751" y="198"/>
                  </a:lnTo>
                  <a:lnTo>
                    <a:pt x="767" y="191"/>
                  </a:lnTo>
                  <a:lnTo>
                    <a:pt x="785" y="186"/>
                  </a:lnTo>
                  <a:lnTo>
                    <a:pt x="800" y="178"/>
                  </a:lnTo>
                  <a:lnTo>
                    <a:pt x="816" y="171"/>
                  </a:lnTo>
                  <a:lnTo>
                    <a:pt x="821" y="233"/>
                  </a:lnTo>
                  <a:lnTo>
                    <a:pt x="813" y="237"/>
                  </a:lnTo>
                  <a:lnTo>
                    <a:pt x="805" y="242"/>
                  </a:lnTo>
                  <a:lnTo>
                    <a:pt x="796" y="244"/>
                  </a:lnTo>
                  <a:lnTo>
                    <a:pt x="788" y="247"/>
                  </a:lnTo>
                  <a:lnTo>
                    <a:pt x="779" y="250"/>
                  </a:lnTo>
                  <a:lnTo>
                    <a:pt x="770" y="252"/>
                  </a:lnTo>
                  <a:lnTo>
                    <a:pt x="762" y="255"/>
                  </a:lnTo>
                  <a:lnTo>
                    <a:pt x="754" y="258"/>
                  </a:lnTo>
                  <a:lnTo>
                    <a:pt x="745" y="260"/>
                  </a:lnTo>
                  <a:lnTo>
                    <a:pt x="736" y="263"/>
                  </a:lnTo>
                  <a:lnTo>
                    <a:pt x="727" y="264"/>
                  </a:lnTo>
                  <a:lnTo>
                    <a:pt x="718" y="268"/>
                  </a:lnTo>
                  <a:lnTo>
                    <a:pt x="710" y="271"/>
                  </a:lnTo>
                  <a:lnTo>
                    <a:pt x="701" y="274"/>
                  </a:lnTo>
                  <a:lnTo>
                    <a:pt x="693" y="278"/>
                  </a:lnTo>
                  <a:lnTo>
                    <a:pt x="685" y="283"/>
                  </a:lnTo>
                  <a:lnTo>
                    <a:pt x="695" y="284"/>
                  </a:lnTo>
                  <a:lnTo>
                    <a:pt x="705" y="285"/>
                  </a:lnTo>
                  <a:lnTo>
                    <a:pt x="715" y="285"/>
                  </a:lnTo>
                  <a:lnTo>
                    <a:pt x="726" y="285"/>
                  </a:lnTo>
                  <a:lnTo>
                    <a:pt x="737" y="284"/>
                  </a:lnTo>
                  <a:lnTo>
                    <a:pt x="748" y="283"/>
                  </a:lnTo>
                  <a:lnTo>
                    <a:pt x="759" y="281"/>
                  </a:lnTo>
                  <a:lnTo>
                    <a:pt x="771" y="279"/>
                  </a:lnTo>
                  <a:lnTo>
                    <a:pt x="781" y="276"/>
                  </a:lnTo>
                  <a:lnTo>
                    <a:pt x="793" y="274"/>
                  </a:lnTo>
                  <a:lnTo>
                    <a:pt x="804" y="271"/>
                  </a:lnTo>
                  <a:lnTo>
                    <a:pt x="815" y="269"/>
                  </a:lnTo>
                  <a:lnTo>
                    <a:pt x="825" y="266"/>
                  </a:lnTo>
                  <a:lnTo>
                    <a:pt x="836" y="263"/>
                  </a:lnTo>
                  <a:lnTo>
                    <a:pt x="847" y="261"/>
                  </a:lnTo>
                  <a:lnTo>
                    <a:pt x="857" y="260"/>
                  </a:lnTo>
                  <a:lnTo>
                    <a:pt x="879" y="358"/>
                  </a:lnTo>
                  <a:lnTo>
                    <a:pt x="862" y="371"/>
                  </a:lnTo>
                  <a:lnTo>
                    <a:pt x="844" y="385"/>
                  </a:lnTo>
                  <a:lnTo>
                    <a:pt x="823" y="397"/>
                  </a:lnTo>
                  <a:lnTo>
                    <a:pt x="803" y="407"/>
                  </a:lnTo>
                  <a:lnTo>
                    <a:pt x="780" y="418"/>
                  </a:lnTo>
                  <a:lnTo>
                    <a:pt x="758" y="428"/>
                  </a:lnTo>
                  <a:lnTo>
                    <a:pt x="736" y="437"/>
                  </a:lnTo>
                  <a:lnTo>
                    <a:pt x="712" y="447"/>
                  </a:lnTo>
                  <a:lnTo>
                    <a:pt x="688" y="453"/>
                  </a:lnTo>
                  <a:lnTo>
                    <a:pt x="664" y="461"/>
                  </a:lnTo>
                  <a:lnTo>
                    <a:pt x="641" y="469"/>
                  </a:lnTo>
                  <a:lnTo>
                    <a:pt x="618" y="475"/>
                  </a:lnTo>
                  <a:lnTo>
                    <a:pt x="595" y="482"/>
                  </a:lnTo>
                  <a:lnTo>
                    <a:pt x="573" y="487"/>
                  </a:lnTo>
                  <a:lnTo>
                    <a:pt x="550" y="493"/>
                  </a:lnTo>
                  <a:lnTo>
                    <a:pt x="531" y="498"/>
                  </a:lnTo>
                  <a:lnTo>
                    <a:pt x="523" y="480"/>
                  </a:lnTo>
                  <a:lnTo>
                    <a:pt x="517" y="480"/>
                  </a:lnTo>
                  <a:lnTo>
                    <a:pt x="512" y="480"/>
                  </a:lnTo>
                  <a:lnTo>
                    <a:pt x="507" y="480"/>
                  </a:lnTo>
                  <a:lnTo>
                    <a:pt x="501" y="481"/>
                  </a:lnTo>
                  <a:lnTo>
                    <a:pt x="496" y="482"/>
                  </a:lnTo>
                  <a:lnTo>
                    <a:pt x="491" y="484"/>
                  </a:lnTo>
                  <a:lnTo>
                    <a:pt x="487" y="486"/>
                  </a:lnTo>
                  <a:lnTo>
                    <a:pt x="482" y="489"/>
                  </a:lnTo>
                  <a:lnTo>
                    <a:pt x="478" y="492"/>
                  </a:lnTo>
                  <a:lnTo>
                    <a:pt x="473" y="495"/>
                  </a:lnTo>
                  <a:lnTo>
                    <a:pt x="469" y="499"/>
                  </a:lnTo>
                  <a:lnTo>
                    <a:pt x="465" y="502"/>
                  </a:lnTo>
                  <a:lnTo>
                    <a:pt x="461" y="506"/>
                  </a:lnTo>
                  <a:lnTo>
                    <a:pt x="456" y="509"/>
                  </a:lnTo>
                  <a:lnTo>
                    <a:pt x="452" y="512"/>
                  </a:lnTo>
                  <a:lnTo>
                    <a:pt x="447" y="516"/>
                  </a:lnTo>
                  <a:lnTo>
                    <a:pt x="412" y="474"/>
                  </a:lnTo>
                  <a:lnTo>
                    <a:pt x="407" y="475"/>
                  </a:lnTo>
                  <a:lnTo>
                    <a:pt x="403" y="477"/>
                  </a:lnTo>
                  <a:lnTo>
                    <a:pt x="399" y="480"/>
                  </a:lnTo>
                  <a:lnTo>
                    <a:pt x="394" y="483"/>
                  </a:lnTo>
                  <a:lnTo>
                    <a:pt x="391" y="486"/>
                  </a:lnTo>
                  <a:lnTo>
                    <a:pt x="387" y="490"/>
                  </a:lnTo>
                  <a:lnTo>
                    <a:pt x="384" y="494"/>
                  </a:lnTo>
                  <a:lnTo>
                    <a:pt x="381" y="499"/>
                  </a:lnTo>
                  <a:lnTo>
                    <a:pt x="378" y="502"/>
                  </a:lnTo>
                  <a:lnTo>
                    <a:pt x="374" y="507"/>
                  </a:lnTo>
                  <a:lnTo>
                    <a:pt x="371" y="510"/>
                  </a:lnTo>
                  <a:lnTo>
                    <a:pt x="367" y="513"/>
                  </a:lnTo>
                  <a:lnTo>
                    <a:pt x="363" y="517"/>
                  </a:lnTo>
                  <a:lnTo>
                    <a:pt x="360" y="520"/>
                  </a:lnTo>
                  <a:lnTo>
                    <a:pt x="355" y="522"/>
                  </a:lnTo>
                  <a:lnTo>
                    <a:pt x="351" y="523"/>
                  </a:lnTo>
                  <a:lnTo>
                    <a:pt x="351" y="518"/>
                  </a:lnTo>
                  <a:lnTo>
                    <a:pt x="352" y="513"/>
                  </a:lnTo>
                  <a:lnTo>
                    <a:pt x="351" y="508"/>
                  </a:lnTo>
                  <a:lnTo>
                    <a:pt x="350" y="504"/>
                  </a:lnTo>
                  <a:lnTo>
                    <a:pt x="348" y="499"/>
                  </a:lnTo>
                  <a:lnTo>
                    <a:pt x="346" y="496"/>
                  </a:lnTo>
                  <a:lnTo>
                    <a:pt x="343" y="493"/>
                  </a:lnTo>
                  <a:lnTo>
                    <a:pt x="339" y="490"/>
                  </a:lnTo>
                  <a:lnTo>
                    <a:pt x="335" y="487"/>
                  </a:lnTo>
                  <a:lnTo>
                    <a:pt x="331" y="485"/>
                  </a:lnTo>
                  <a:lnTo>
                    <a:pt x="327" y="483"/>
                  </a:lnTo>
                  <a:lnTo>
                    <a:pt x="323" y="482"/>
                  </a:lnTo>
                  <a:lnTo>
                    <a:pt x="319" y="481"/>
                  </a:lnTo>
                  <a:lnTo>
                    <a:pt x="315" y="480"/>
                  </a:lnTo>
                  <a:lnTo>
                    <a:pt x="311" y="480"/>
                  </a:lnTo>
                  <a:lnTo>
                    <a:pt x="307" y="480"/>
                  </a:lnTo>
                  <a:lnTo>
                    <a:pt x="307" y="480"/>
                  </a:lnTo>
                  <a:close/>
                </a:path>
              </a:pathLst>
            </a:custGeom>
            <a:solidFill>
              <a:srgbClr val="000000"/>
            </a:solidFill>
            <a:ln w="9525">
              <a:noFill/>
              <a:round/>
              <a:headEnd/>
              <a:tailEnd/>
            </a:ln>
          </p:spPr>
          <p:txBody>
            <a:bodyPr/>
            <a:lstStyle/>
            <a:p>
              <a:endParaRPr lang="zh-CN" altLang="en-US"/>
            </a:p>
          </p:txBody>
        </p:sp>
        <p:sp>
          <p:nvSpPr>
            <p:cNvPr id="19" name="Freeform 17"/>
            <p:cNvSpPr>
              <a:spLocks/>
            </p:cNvSpPr>
            <p:nvPr/>
          </p:nvSpPr>
          <p:spPr bwMode="auto">
            <a:xfrm>
              <a:off x="5132" y="2762"/>
              <a:ext cx="87" cy="44"/>
            </a:xfrm>
            <a:custGeom>
              <a:avLst/>
              <a:gdLst/>
              <a:ahLst/>
              <a:cxnLst>
                <a:cxn ang="0">
                  <a:pos x="0" y="174"/>
                </a:cxn>
                <a:cxn ang="0">
                  <a:pos x="8" y="169"/>
                </a:cxn>
                <a:cxn ang="0">
                  <a:pos x="21" y="161"/>
                </a:cxn>
                <a:cxn ang="0">
                  <a:pos x="36" y="150"/>
                </a:cxn>
                <a:cxn ang="0">
                  <a:pos x="54" y="138"/>
                </a:cxn>
                <a:cxn ang="0">
                  <a:pos x="74" y="124"/>
                </a:cxn>
                <a:cxn ang="0">
                  <a:pos x="95" y="110"/>
                </a:cxn>
                <a:cxn ang="0">
                  <a:pos x="116" y="95"/>
                </a:cxn>
                <a:cxn ang="0">
                  <a:pos x="140" y="79"/>
                </a:cxn>
                <a:cxn ang="0">
                  <a:pos x="161" y="64"/>
                </a:cxn>
                <a:cxn ang="0">
                  <a:pos x="183" y="50"/>
                </a:cxn>
                <a:cxn ang="0">
                  <a:pos x="202" y="36"/>
                </a:cxn>
                <a:cxn ang="0">
                  <a:pos x="220" y="24"/>
                </a:cxn>
                <a:cxn ang="0">
                  <a:pos x="235" y="13"/>
                </a:cxn>
                <a:cxn ang="0">
                  <a:pos x="248" y="6"/>
                </a:cxn>
                <a:cxn ang="0">
                  <a:pos x="256" y="1"/>
                </a:cxn>
                <a:cxn ang="0">
                  <a:pos x="261" y="0"/>
                </a:cxn>
                <a:cxn ang="0">
                  <a:pos x="252" y="13"/>
                </a:cxn>
                <a:cxn ang="0">
                  <a:pos x="242" y="29"/>
                </a:cxn>
                <a:cxn ang="0">
                  <a:pos x="228" y="44"/>
                </a:cxn>
                <a:cxn ang="0">
                  <a:pos x="214" y="60"/>
                </a:cxn>
                <a:cxn ang="0">
                  <a:pos x="199" y="74"/>
                </a:cxn>
                <a:cxn ang="0">
                  <a:pos x="183" y="89"/>
                </a:cxn>
                <a:cxn ang="0">
                  <a:pos x="165" y="102"/>
                </a:cxn>
                <a:cxn ang="0">
                  <a:pos x="147" y="116"/>
                </a:cxn>
                <a:cxn ang="0">
                  <a:pos x="128" y="128"/>
                </a:cxn>
                <a:cxn ang="0">
                  <a:pos x="108" y="140"/>
                </a:cxn>
                <a:cxn ang="0">
                  <a:pos x="89" y="150"/>
                </a:cxn>
                <a:cxn ang="0">
                  <a:pos x="71" y="159"/>
                </a:cxn>
                <a:cxn ang="0">
                  <a:pos x="51" y="164"/>
                </a:cxn>
                <a:cxn ang="0">
                  <a:pos x="34" y="170"/>
                </a:cxn>
                <a:cxn ang="0">
                  <a:pos x="17" y="173"/>
                </a:cxn>
                <a:cxn ang="0">
                  <a:pos x="0" y="174"/>
                </a:cxn>
                <a:cxn ang="0">
                  <a:pos x="0" y="174"/>
                </a:cxn>
              </a:cxnLst>
              <a:rect l="0" t="0" r="r" b="b"/>
              <a:pathLst>
                <a:path w="261" h="174">
                  <a:moveTo>
                    <a:pt x="0" y="174"/>
                  </a:moveTo>
                  <a:lnTo>
                    <a:pt x="8" y="169"/>
                  </a:lnTo>
                  <a:lnTo>
                    <a:pt x="21" y="161"/>
                  </a:lnTo>
                  <a:lnTo>
                    <a:pt x="36" y="150"/>
                  </a:lnTo>
                  <a:lnTo>
                    <a:pt x="54" y="138"/>
                  </a:lnTo>
                  <a:lnTo>
                    <a:pt x="74" y="124"/>
                  </a:lnTo>
                  <a:lnTo>
                    <a:pt x="95" y="110"/>
                  </a:lnTo>
                  <a:lnTo>
                    <a:pt x="116" y="95"/>
                  </a:lnTo>
                  <a:lnTo>
                    <a:pt x="140" y="79"/>
                  </a:lnTo>
                  <a:lnTo>
                    <a:pt x="161" y="64"/>
                  </a:lnTo>
                  <a:lnTo>
                    <a:pt x="183" y="50"/>
                  </a:lnTo>
                  <a:lnTo>
                    <a:pt x="202" y="36"/>
                  </a:lnTo>
                  <a:lnTo>
                    <a:pt x="220" y="24"/>
                  </a:lnTo>
                  <a:lnTo>
                    <a:pt x="235" y="13"/>
                  </a:lnTo>
                  <a:lnTo>
                    <a:pt x="248" y="6"/>
                  </a:lnTo>
                  <a:lnTo>
                    <a:pt x="256" y="1"/>
                  </a:lnTo>
                  <a:lnTo>
                    <a:pt x="261" y="0"/>
                  </a:lnTo>
                  <a:lnTo>
                    <a:pt x="252" y="13"/>
                  </a:lnTo>
                  <a:lnTo>
                    <a:pt x="242" y="29"/>
                  </a:lnTo>
                  <a:lnTo>
                    <a:pt x="228" y="44"/>
                  </a:lnTo>
                  <a:lnTo>
                    <a:pt x="214" y="60"/>
                  </a:lnTo>
                  <a:lnTo>
                    <a:pt x="199" y="74"/>
                  </a:lnTo>
                  <a:lnTo>
                    <a:pt x="183" y="89"/>
                  </a:lnTo>
                  <a:lnTo>
                    <a:pt x="165" y="102"/>
                  </a:lnTo>
                  <a:lnTo>
                    <a:pt x="147" y="116"/>
                  </a:lnTo>
                  <a:lnTo>
                    <a:pt x="128" y="128"/>
                  </a:lnTo>
                  <a:lnTo>
                    <a:pt x="108" y="140"/>
                  </a:lnTo>
                  <a:lnTo>
                    <a:pt x="89" y="150"/>
                  </a:lnTo>
                  <a:lnTo>
                    <a:pt x="71" y="159"/>
                  </a:lnTo>
                  <a:lnTo>
                    <a:pt x="51" y="164"/>
                  </a:lnTo>
                  <a:lnTo>
                    <a:pt x="34" y="170"/>
                  </a:lnTo>
                  <a:lnTo>
                    <a:pt x="17" y="173"/>
                  </a:lnTo>
                  <a:lnTo>
                    <a:pt x="0" y="174"/>
                  </a:lnTo>
                  <a:lnTo>
                    <a:pt x="0" y="174"/>
                  </a:lnTo>
                  <a:close/>
                </a:path>
              </a:pathLst>
            </a:custGeom>
            <a:solidFill>
              <a:srgbClr val="000000"/>
            </a:solidFill>
            <a:ln w="9525">
              <a:noFill/>
              <a:round/>
              <a:headEnd/>
              <a:tailEnd/>
            </a:ln>
          </p:spPr>
          <p:txBody>
            <a:bodyPr/>
            <a:lstStyle/>
            <a:p>
              <a:endParaRPr lang="zh-CN" altLang="en-US"/>
            </a:p>
          </p:txBody>
        </p:sp>
        <p:sp>
          <p:nvSpPr>
            <p:cNvPr id="20" name="Freeform 18"/>
            <p:cNvSpPr>
              <a:spLocks/>
            </p:cNvSpPr>
            <p:nvPr/>
          </p:nvSpPr>
          <p:spPr bwMode="auto">
            <a:xfrm>
              <a:off x="5052" y="2517"/>
              <a:ext cx="252" cy="280"/>
            </a:xfrm>
            <a:custGeom>
              <a:avLst/>
              <a:gdLst/>
              <a:ahLst/>
              <a:cxnLst>
                <a:cxn ang="0">
                  <a:pos x="264" y="983"/>
                </a:cxn>
                <a:cxn ang="0">
                  <a:pos x="354" y="919"/>
                </a:cxn>
                <a:cxn ang="0">
                  <a:pos x="398" y="905"/>
                </a:cxn>
                <a:cxn ang="0">
                  <a:pos x="418" y="858"/>
                </a:cxn>
                <a:cxn ang="0">
                  <a:pos x="545" y="723"/>
                </a:cxn>
                <a:cxn ang="0">
                  <a:pos x="590" y="615"/>
                </a:cxn>
                <a:cxn ang="0">
                  <a:pos x="588" y="557"/>
                </a:cxn>
                <a:cxn ang="0">
                  <a:pos x="663" y="396"/>
                </a:cxn>
                <a:cxn ang="0">
                  <a:pos x="657" y="352"/>
                </a:cxn>
                <a:cxn ang="0">
                  <a:pos x="673" y="327"/>
                </a:cxn>
                <a:cxn ang="0">
                  <a:pos x="557" y="501"/>
                </a:cxn>
                <a:cxn ang="0">
                  <a:pos x="322" y="887"/>
                </a:cxn>
                <a:cxn ang="0">
                  <a:pos x="208" y="845"/>
                </a:cxn>
                <a:cxn ang="0">
                  <a:pos x="255" y="832"/>
                </a:cxn>
                <a:cxn ang="0">
                  <a:pos x="287" y="808"/>
                </a:cxn>
                <a:cxn ang="0">
                  <a:pos x="238" y="789"/>
                </a:cxn>
                <a:cxn ang="0">
                  <a:pos x="280" y="751"/>
                </a:cxn>
                <a:cxn ang="0">
                  <a:pos x="343" y="692"/>
                </a:cxn>
                <a:cxn ang="0">
                  <a:pos x="308" y="691"/>
                </a:cxn>
                <a:cxn ang="0">
                  <a:pos x="378" y="632"/>
                </a:cxn>
                <a:cxn ang="0">
                  <a:pos x="323" y="631"/>
                </a:cxn>
                <a:cxn ang="0">
                  <a:pos x="299" y="613"/>
                </a:cxn>
                <a:cxn ang="0">
                  <a:pos x="354" y="588"/>
                </a:cxn>
                <a:cxn ang="0">
                  <a:pos x="368" y="576"/>
                </a:cxn>
                <a:cxn ang="0">
                  <a:pos x="319" y="564"/>
                </a:cxn>
                <a:cxn ang="0">
                  <a:pos x="308" y="539"/>
                </a:cxn>
                <a:cxn ang="0">
                  <a:pos x="368" y="526"/>
                </a:cxn>
                <a:cxn ang="0">
                  <a:pos x="301" y="473"/>
                </a:cxn>
                <a:cxn ang="0">
                  <a:pos x="387" y="470"/>
                </a:cxn>
                <a:cxn ang="0">
                  <a:pos x="272" y="427"/>
                </a:cxn>
                <a:cxn ang="0">
                  <a:pos x="366" y="411"/>
                </a:cxn>
                <a:cxn ang="0">
                  <a:pos x="456" y="417"/>
                </a:cxn>
                <a:cxn ang="0">
                  <a:pos x="344" y="330"/>
                </a:cxn>
                <a:cxn ang="0">
                  <a:pos x="430" y="333"/>
                </a:cxn>
                <a:cxn ang="0">
                  <a:pos x="333" y="280"/>
                </a:cxn>
                <a:cxn ang="0">
                  <a:pos x="412" y="268"/>
                </a:cxn>
                <a:cxn ang="0">
                  <a:pos x="467" y="251"/>
                </a:cxn>
                <a:cxn ang="0">
                  <a:pos x="378" y="234"/>
                </a:cxn>
                <a:cxn ang="0">
                  <a:pos x="349" y="191"/>
                </a:cxn>
                <a:cxn ang="0">
                  <a:pos x="412" y="197"/>
                </a:cxn>
                <a:cxn ang="0">
                  <a:pos x="471" y="187"/>
                </a:cxn>
                <a:cxn ang="0">
                  <a:pos x="360" y="169"/>
                </a:cxn>
                <a:cxn ang="0">
                  <a:pos x="250" y="161"/>
                </a:cxn>
                <a:cxn ang="0">
                  <a:pos x="293" y="79"/>
                </a:cxn>
                <a:cxn ang="0">
                  <a:pos x="386" y="77"/>
                </a:cxn>
                <a:cxn ang="0">
                  <a:pos x="309" y="55"/>
                </a:cxn>
                <a:cxn ang="0">
                  <a:pos x="117" y="58"/>
                </a:cxn>
                <a:cxn ang="0">
                  <a:pos x="24" y="5"/>
                </a:cxn>
                <a:cxn ang="0">
                  <a:pos x="373" y="0"/>
                </a:cxn>
                <a:cxn ang="0">
                  <a:pos x="598" y="25"/>
                </a:cxn>
                <a:cxn ang="0">
                  <a:pos x="632" y="65"/>
                </a:cxn>
                <a:cxn ang="0">
                  <a:pos x="665" y="108"/>
                </a:cxn>
                <a:cxn ang="0">
                  <a:pos x="726" y="198"/>
                </a:cxn>
                <a:cxn ang="0">
                  <a:pos x="758" y="323"/>
                </a:cxn>
                <a:cxn ang="0">
                  <a:pos x="666" y="666"/>
                </a:cxn>
                <a:cxn ang="0">
                  <a:pos x="524" y="916"/>
                </a:cxn>
                <a:cxn ang="0">
                  <a:pos x="353" y="1044"/>
                </a:cxn>
              </a:cxnLst>
              <a:rect l="0" t="0" r="r" b="b"/>
              <a:pathLst>
                <a:path w="758" h="1121">
                  <a:moveTo>
                    <a:pt x="215" y="1121"/>
                  </a:moveTo>
                  <a:lnTo>
                    <a:pt x="190" y="1020"/>
                  </a:lnTo>
                  <a:lnTo>
                    <a:pt x="203" y="1013"/>
                  </a:lnTo>
                  <a:lnTo>
                    <a:pt x="215" y="1008"/>
                  </a:lnTo>
                  <a:lnTo>
                    <a:pt x="227" y="1001"/>
                  </a:lnTo>
                  <a:lnTo>
                    <a:pt x="240" y="996"/>
                  </a:lnTo>
                  <a:lnTo>
                    <a:pt x="252" y="989"/>
                  </a:lnTo>
                  <a:lnTo>
                    <a:pt x="264" y="983"/>
                  </a:lnTo>
                  <a:lnTo>
                    <a:pt x="276" y="976"/>
                  </a:lnTo>
                  <a:lnTo>
                    <a:pt x="288" y="971"/>
                  </a:lnTo>
                  <a:lnTo>
                    <a:pt x="300" y="962"/>
                  </a:lnTo>
                  <a:lnTo>
                    <a:pt x="312" y="955"/>
                  </a:lnTo>
                  <a:lnTo>
                    <a:pt x="323" y="947"/>
                  </a:lnTo>
                  <a:lnTo>
                    <a:pt x="334" y="938"/>
                  </a:lnTo>
                  <a:lnTo>
                    <a:pt x="344" y="928"/>
                  </a:lnTo>
                  <a:lnTo>
                    <a:pt x="354" y="919"/>
                  </a:lnTo>
                  <a:lnTo>
                    <a:pt x="365" y="908"/>
                  </a:lnTo>
                  <a:lnTo>
                    <a:pt x="374" y="898"/>
                  </a:lnTo>
                  <a:lnTo>
                    <a:pt x="383" y="934"/>
                  </a:lnTo>
                  <a:lnTo>
                    <a:pt x="386" y="928"/>
                  </a:lnTo>
                  <a:lnTo>
                    <a:pt x="389" y="922"/>
                  </a:lnTo>
                  <a:lnTo>
                    <a:pt x="392" y="916"/>
                  </a:lnTo>
                  <a:lnTo>
                    <a:pt x="396" y="911"/>
                  </a:lnTo>
                  <a:lnTo>
                    <a:pt x="398" y="905"/>
                  </a:lnTo>
                  <a:lnTo>
                    <a:pt x="401" y="900"/>
                  </a:lnTo>
                  <a:lnTo>
                    <a:pt x="404" y="894"/>
                  </a:lnTo>
                  <a:lnTo>
                    <a:pt x="407" y="888"/>
                  </a:lnTo>
                  <a:lnTo>
                    <a:pt x="409" y="882"/>
                  </a:lnTo>
                  <a:lnTo>
                    <a:pt x="411" y="876"/>
                  </a:lnTo>
                  <a:lnTo>
                    <a:pt x="413" y="870"/>
                  </a:lnTo>
                  <a:lnTo>
                    <a:pt x="416" y="864"/>
                  </a:lnTo>
                  <a:lnTo>
                    <a:pt x="418" y="858"/>
                  </a:lnTo>
                  <a:lnTo>
                    <a:pt x="420" y="852"/>
                  </a:lnTo>
                  <a:lnTo>
                    <a:pt x="422" y="846"/>
                  </a:lnTo>
                  <a:lnTo>
                    <a:pt x="424" y="841"/>
                  </a:lnTo>
                  <a:lnTo>
                    <a:pt x="450" y="866"/>
                  </a:lnTo>
                  <a:lnTo>
                    <a:pt x="476" y="760"/>
                  </a:lnTo>
                  <a:lnTo>
                    <a:pt x="505" y="783"/>
                  </a:lnTo>
                  <a:lnTo>
                    <a:pt x="519" y="699"/>
                  </a:lnTo>
                  <a:lnTo>
                    <a:pt x="545" y="723"/>
                  </a:lnTo>
                  <a:lnTo>
                    <a:pt x="553" y="633"/>
                  </a:lnTo>
                  <a:lnTo>
                    <a:pt x="583" y="655"/>
                  </a:lnTo>
                  <a:lnTo>
                    <a:pt x="585" y="649"/>
                  </a:lnTo>
                  <a:lnTo>
                    <a:pt x="586" y="642"/>
                  </a:lnTo>
                  <a:lnTo>
                    <a:pt x="587" y="636"/>
                  </a:lnTo>
                  <a:lnTo>
                    <a:pt x="589" y="628"/>
                  </a:lnTo>
                  <a:lnTo>
                    <a:pt x="589" y="621"/>
                  </a:lnTo>
                  <a:lnTo>
                    <a:pt x="590" y="615"/>
                  </a:lnTo>
                  <a:lnTo>
                    <a:pt x="590" y="607"/>
                  </a:lnTo>
                  <a:lnTo>
                    <a:pt x="590" y="601"/>
                  </a:lnTo>
                  <a:lnTo>
                    <a:pt x="590" y="593"/>
                  </a:lnTo>
                  <a:lnTo>
                    <a:pt x="590" y="585"/>
                  </a:lnTo>
                  <a:lnTo>
                    <a:pt x="589" y="578"/>
                  </a:lnTo>
                  <a:lnTo>
                    <a:pt x="589" y="571"/>
                  </a:lnTo>
                  <a:lnTo>
                    <a:pt x="588" y="564"/>
                  </a:lnTo>
                  <a:lnTo>
                    <a:pt x="588" y="557"/>
                  </a:lnTo>
                  <a:lnTo>
                    <a:pt x="587" y="550"/>
                  </a:lnTo>
                  <a:lnTo>
                    <a:pt x="587" y="544"/>
                  </a:lnTo>
                  <a:lnTo>
                    <a:pt x="612" y="572"/>
                  </a:lnTo>
                  <a:lnTo>
                    <a:pt x="609" y="465"/>
                  </a:lnTo>
                  <a:lnTo>
                    <a:pt x="641" y="482"/>
                  </a:lnTo>
                  <a:lnTo>
                    <a:pt x="622" y="379"/>
                  </a:lnTo>
                  <a:lnTo>
                    <a:pt x="664" y="403"/>
                  </a:lnTo>
                  <a:lnTo>
                    <a:pt x="663" y="396"/>
                  </a:lnTo>
                  <a:lnTo>
                    <a:pt x="663" y="391"/>
                  </a:lnTo>
                  <a:lnTo>
                    <a:pt x="663" y="386"/>
                  </a:lnTo>
                  <a:lnTo>
                    <a:pt x="662" y="379"/>
                  </a:lnTo>
                  <a:lnTo>
                    <a:pt x="661" y="374"/>
                  </a:lnTo>
                  <a:lnTo>
                    <a:pt x="660" y="368"/>
                  </a:lnTo>
                  <a:lnTo>
                    <a:pt x="659" y="363"/>
                  </a:lnTo>
                  <a:lnTo>
                    <a:pt x="658" y="357"/>
                  </a:lnTo>
                  <a:lnTo>
                    <a:pt x="657" y="352"/>
                  </a:lnTo>
                  <a:lnTo>
                    <a:pt x="656" y="346"/>
                  </a:lnTo>
                  <a:lnTo>
                    <a:pt x="654" y="340"/>
                  </a:lnTo>
                  <a:lnTo>
                    <a:pt x="653" y="334"/>
                  </a:lnTo>
                  <a:lnTo>
                    <a:pt x="652" y="329"/>
                  </a:lnTo>
                  <a:lnTo>
                    <a:pt x="652" y="323"/>
                  </a:lnTo>
                  <a:lnTo>
                    <a:pt x="651" y="318"/>
                  </a:lnTo>
                  <a:lnTo>
                    <a:pt x="650" y="312"/>
                  </a:lnTo>
                  <a:lnTo>
                    <a:pt x="673" y="327"/>
                  </a:lnTo>
                  <a:lnTo>
                    <a:pt x="658" y="244"/>
                  </a:lnTo>
                  <a:lnTo>
                    <a:pt x="693" y="257"/>
                  </a:lnTo>
                  <a:lnTo>
                    <a:pt x="631" y="172"/>
                  </a:lnTo>
                  <a:lnTo>
                    <a:pt x="618" y="244"/>
                  </a:lnTo>
                  <a:lnTo>
                    <a:pt x="604" y="312"/>
                  </a:lnTo>
                  <a:lnTo>
                    <a:pt x="590" y="379"/>
                  </a:lnTo>
                  <a:lnTo>
                    <a:pt x="575" y="442"/>
                  </a:lnTo>
                  <a:lnTo>
                    <a:pt x="557" y="501"/>
                  </a:lnTo>
                  <a:lnTo>
                    <a:pt x="539" y="559"/>
                  </a:lnTo>
                  <a:lnTo>
                    <a:pt x="517" y="614"/>
                  </a:lnTo>
                  <a:lnTo>
                    <a:pt x="495" y="665"/>
                  </a:lnTo>
                  <a:lnTo>
                    <a:pt x="467" y="713"/>
                  </a:lnTo>
                  <a:lnTo>
                    <a:pt x="437" y="761"/>
                  </a:lnTo>
                  <a:lnTo>
                    <a:pt x="403" y="805"/>
                  </a:lnTo>
                  <a:lnTo>
                    <a:pt x="365" y="847"/>
                  </a:lnTo>
                  <a:lnTo>
                    <a:pt x="322" y="887"/>
                  </a:lnTo>
                  <a:lnTo>
                    <a:pt x="274" y="925"/>
                  </a:lnTo>
                  <a:lnTo>
                    <a:pt x="221" y="961"/>
                  </a:lnTo>
                  <a:lnTo>
                    <a:pt x="163" y="995"/>
                  </a:lnTo>
                  <a:lnTo>
                    <a:pt x="152" y="934"/>
                  </a:lnTo>
                  <a:lnTo>
                    <a:pt x="257" y="862"/>
                  </a:lnTo>
                  <a:lnTo>
                    <a:pt x="198" y="852"/>
                  </a:lnTo>
                  <a:lnTo>
                    <a:pt x="202" y="848"/>
                  </a:lnTo>
                  <a:lnTo>
                    <a:pt x="208" y="845"/>
                  </a:lnTo>
                  <a:lnTo>
                    <a:pt x="213" y="842"/>
                  </a:lnTo>
                  <a:lnTo>
                    <a:pt x="219" y="841"/>
                  </a:lnTo>
                  <a:lnTo>
                    <a:pt x="225" y="839"/>
                  </a:lnTo>
                  <a:lnTo>
                    <a:pt x="230" y="838"/>
                  </a:lnTo>
                  <a:lnTo>
                    <a:pt x="236" y="835"/>
                  </a:lnTo>
                  <a:lnTo>
                    <a:pt x="242" y="834"/>
                  </a:lnTo>
                  <a:lnTo>
                    <a:pt x="248" y="833"/>
                  </a:lnTo>
                  <a:lnTo>
                    <a:pt x="255" y="832"/>
                  </a:lnTo>
                  <a:lnTo>
                    <a:pt x="260" y="831"/>
                  </a:lnTo>
                  <a:lnTo>
                    <a:pt x="266" y="829"/>
                  </a:lnTo>
                  <a:lnTo>
                    <a:pt x="271" y="827"/>
                  </a:lnTo>
                  <a:lnTo>
                    <a:pt x="277" y="826"/>
                  </a:lnTo>
                  <a:lnTo>
                    <a:pt x="282" y="822"/>
                  </a:lnTo>
                  <a:lnTo>
                    <a:pt x="288" y="820"/>
                  </a:lnTo>
                  <a:lnTo>
                    <a:pt x="288" y="813"/>
                  </a:lnTo>
                  <a:lnTo>
                    <a:pt x="287" y="808"/>
                  </a:lnTo>
                  <a:lnTo>
                    <a:pt x="283" y="804"/>
                  </a:lnTo>
                  <a:lnTo>
                    <a:pt x="279" y="800"/>
                  </a:lnTo>
                  <a:lnTo>
                    <a:pt x="274" y="797"/>
                  </a:lnTo>
                  <a:lnTo>
                    <a:pt x="268" y="795"/>
                  </a:lnTo>
                  <a:lnTo>
                    <a:pt x="261" y="793"/>
                  </a:lnTo>
                  <a:lnTo>
                    <a:pt x="255" y="792"/>
                  </a:lnTo>
                  <a:lnTo>
                    <a:pt x="246" y="789"/>
                  </a:lnTo>
                  <a:lnTo>
                    <a:pt x="238" y="789"/>
                  </a:lnTo>
                  <a:lnTo>
                    <a:pt x="230" y="789"/>
                  </a:lnTo>
                  <a:lnTo>
                    <a:pt x="223" y="789"/>
                  </a:lnTo>
                  <a:lnTo>
                    <a:pt x="216" y="789"/>
                  </a:lnTo>
                  <a:lnTo>
                    <a:pt x="210" y="791"/>
                  </a:lnTo>
                  <a:lnTo>
                    <a:pt x="204" y="791"/>
                  </a:lnTo>
                  <a:lnTo>
                    <a:pt x="219" y="784"/>
                  </a:lnTo>
                  <a:lnTo>
                    <a:pt x="311" y="756"/>
                  </a:lnTo>
                  <a:lnTo>
                    <a:pt x="280" y="751"/>
                  </a:lnTo>
                  <a:lnTo>
                    <a:pt x="305" y="719"/>
                  </a:lnTo>
                  <a:lnTo>
                    <a:pt x="369" y="701"/>
                  </a:lnTo>
                  <a:lnTo>
                    <a:pt x="365" y="698"/>
                  </a:lnTo>
                  <a:lnTo>
                    <a:pt x="359" y="696"/>
                  </a:lnTo>
                  <a:lnTo>
                    <a:pt x="355" y="695"/>
                  </a:lnTo>
                  <a:lnTo>
                    <a:pt x="351" y="693"/>
                  </a:lnTo>
                  <a:lnTo>
                    <a:pt x="347" y="692"/>
                  </a:lnTo>
                  <a:lnTo>
                    <a:pt x="343" y="692"/>
                  </a:lnTo>
                  <a:lnTo>
                    <a:pt x="338" y="692"/>
                  </a:lnTo>
                  <a:lnTo>
                    <a:pt x="334" y="692"/>
                  </a:lnTo>
                  <a:lnTo>
                    <a:pt x="329" y="692"/>
                  </a:lnTo>
                  <a:lnTo>
                    <a:pt x="325" y="692"/>
                  </a:lnTo>
                  <a:lnTo>
                    <a:pt x="321" y="692"/>
                  </a:lnTo>
                  <a:lnTo>
                    <a:pt x="317" y="692"/>
                  </a:lnTo>
                  <a:lnTo>
                    <a:pt x="312" y="691"/>
                  </a:lnTo>
                  <a:lnTo>
                    <a:pt x="308" y="691"/>
                  </a:lnTo>
                  <a:lnTo>
                    <a:pt x="303" y="690"/>
                  </a:lnTo>
                  <a:lnTo>
                    <a:pt x="299" y="689"/>
                  </a:lnTo>
                  <a:lnTo>
                    <a:pt x="333" y="655"/>
                  </a:lnTo>
                  <a:lnTo>
                    <a:pt x="402" y="644"/>
                  </a:lnTo>
                  <a:lnTo>
                    <a:pt x="400" y="630"/>
                  </a:lnTo>
                  <a:lnTo>
                    <a:pt x="393" y="631"/>
                  </a:lnTo>
                  <a:lnTo>
                    <a:pt x="386" y="632"/>
                  </a:lnTo>
                  <a:lnTo>
                    <a:pt x="378" y="632"/>
                  </a:lnTo>
                  <a:lnTo>
                    <a:pt x="372" y="633"/>
                  </a:lnTo>
                  <a:lnTo>
                    <a:pt x="365" y="633"/>
                  </a:lnTo>
                  <a:lnTo>
                    <a:pt x="357" y="634"/>
                  </a:lnTo>
                  <a:lnTo>
                    <a:pt x="350" y="634"/>
                  </a:lnTo>
                  <a:lnTo>
                    <a:pt x="344" y="634"/>
                  </a:lnTo>
                  <a:lnTo>
                    <a:pt x="337" y="633"/>
                  </a:lnTo>
                  <a:lnTo>
                    <a:pt x="330" y="632"/>
                  </a:lnTo>
                  <a:lnTo>
                    <a:pt x="323" y="631"/>
                  </a:lnTo>
                  <a:lnTo>
                    <a:pt x="316" y="631"/>
                  </a:lnTo>
                  <a:lnTo>
                    <a:pt x="309" y="630"/>
                  </a:lnTo>
                  <a:lnTo>
                    <a:pt x="301" y="629"/>
                  </a:lnTo>
                  <a:lnTo>
                    <a:pt x="295" y="628"/>
                  </a:lnTo>
                  <a:lnTo>
                    <a:pt x="288" y="627"/>
                  </a:lnTo>
                  <a:lnTo>
                    <a:pt x="290" y="622"/>
                  </a:lnTo>
                  <a:lnTo>
                    <a:pt x="294" y="617"/>
                  </a:lnTo>
                  <a:lnTo>
                    <a:pt x="299" y="613"/>
                  </a:lnTo>
                  <a:lnTo>
                    <a:pt x="305" y="608"/>
                  </a:lnTo>
                  <a:lnTo>
                    <a:pt x="311" y="604"/>
                  </a:lnTo>
                  <a:lnTo>
                    <a:pt x="318" y="601"/>
                  </a:lnTo>
                  <a:lnTo>
                    <a:pt x="325" y="597"/>
                  </a:lnTo>
                  <a:lnTo>
                    <a:pt x="333" y="595"/>
                  </a:lnTo>
                  <a:lnTo>
                    <a:pt x="340" y="592"/>
                  </a:lnTo>
                  <a:lnTo>
                    <a:pt x="347" y="590"/>
                  </a:lnTo>
                  <a:lnTo>
                    <a:pt x="354" y="588"/>
                  </a:lnTo>
                  <a:lnTo>
                    <a:pt x="361" y="586"/>
                  </a:lnTo>
                  <a:lnTo>
                    <a:pt x="368" y="584"/>
                  </a:lnTo>
                  <a:lnTo>
                    <a:pt x="375" y="583"/>
                  </a:lnTo>
                  <a:lnTo>
                    <a:pt x="380" y="582"/>
                  </a:lnTo>
                  <a:lnTo>
                    <a:pt x="386" y="582"/>
                  </a:lnTo>
                  <a:lnTo>
                    <a:pt x="379" y="580"/>
                  </a:lnTo>
                  <a:lnTo>
                    <a:pt x="374" y="578"/>
                  </a:lnTo>
                  <a:lnTo>
                    <a:pt x="368" y="576"/>
                  </a:lnTo>
                  <a:lnTo>
                    <a:pt x="361" y="573"/>
                  </a:lnTo>
                  <a:lnTo>
                    <a:pt x="355" y="571"/>
                  </a:lnTo>
                  <a:lnTo>
                    <a:pt x="349" y="570"/>
                  </a:lnTo>
                  <a:lnTo>
                    <a:pt x="343" y="569"/>
                  </a:lnTo>
                  <a:lnTo>
                    <a:pt x="338" y="568"/>
                  </a:lnTo>
                  <a:lnTo>
                    <a:pt x="331" y="566"/>
                  </a:lnTo>
                  <a:lnTo>
                    <a:pt x="325" y="565"/>
                  </a:lnTo>
                  <a:lnTo>
                    <a:pt x="319" y="564"/>
                  </a:lnTo>
                  <a:lnTo>
                    <a:pt x="313" y="562"/>
                  </a:lnTo>
                  <a:lnTo>
                    <a:pt x="307" y="561"/>
                  </a:lnTo>
                  <a:lnTo>
                    <a:pt x="300" y="561"/>
                  </a:lnTo>
                  <a:lnTo>
                    <a:pt x="294" y="560"/>
                  </a:lnTo>
                  <a:lnTo>
                    <a:pt x="288" y="560"/>
                  </a:lnTo>
                  <a:lnTo>
                    <a:pt x="294" y="552"/>
                  </a:lnTo>
                  <a:lnTo>
                    <a:pt x="300" y="545"/>
                  </a:lnTo>
                  <a:lnTo>
                    <a:pt x="308" y="539"/>
                  </a:lnTo>
                  <a:lnTo>
                    <a:pt x="315" y="536"/>
                  </a:lnTo>
                  <a:lnTo>
                    <a:pt x="322" y="533"/>
                  </a:lnTo>
                  <a:lnTo>
                    <a:pt x="329" y="532"/>
                  </a:lnTo>
                  <a:lnTo>
                    <a:pt x="337" y="530"/>
                  </a:lnTo>
                  <a:lnTo>
                    <a:pt x="345" y="530"/>
                  </a:lnTo>
                  <a:lnTo>
                    <a:pt x="352" y="529"/>
                  </a:lnTo>
                  <a:lnTo>
                    <a:pt x="360" y="527"/>
                  </a:lnTo>
                  <a:lnTo>
                    <a:pt x="368" y="526"/>
                  </a:lnTo>
                  <a:lnTo>
                    <a:pt x="376" y="525"/>
                  </a:lnTo>
                  <a:lnTo>
                    <a:pt x="383" y="523"/>
                  </a:lnTo>
                  <a:lnTo>
                    <a:pt x="391" y="520"/>
                  </a:lnTo>
                  <a:lnTo>
                    <a:pt x="398" y="517"/>
                  </a:lnTo>
                  <a:lnTo>
                    <a:pt x="405" y="511"/>
                  </a:lnTo>
                  <a:lnTo>
                    <a:pt x="283" y="491"/>
                  </a:lnTo>
                  <a:lnTo>
                    <a:pt x="291" y="481"/>
                  </a:lnTo>
                  <a:lnTo>
                    <a:pt x="301" y="473"/>
                  </a:lnTo>
                  <a:lnTo>
                    <a:pt x="311" y="466"/>
                  </a:lnTo>
                  <a:lnTo>
                    <a:pt x="322" y="463"/>
                  </a:lnTo>
                  <a:lnTo>
                    <a:pt x="332" y="462"/>
                  </a:lnTo>
                  <a:lnTo>
                    <a:pt x="342" y="462"/>
                  </a:lnTo>
                  <a:lnTo>
                    <a:pt x="353" y="463"/>
                  </a:lnTo>
                  <a:lnTo>
                    <a:pt x="365" y="465"/>
                  </a:lnTo>
                  <a:lnTo>
                    <a:pt x="376" y="466"/>
                  </a:lnTo>
                  <a:lnTo>
                    <a:pt x="387" y="470"/>
                  </a:lnTo>
                  <a:lnTo>
                    <a:pt x="397" y="472"/>
                  </a:lnTo>
                  <a:lnTo>
                    <a:pt x="408" y="474"/>
                  </a:lnTo>
                  <a:lnTo>
                    <a:pt x="419" y="474"/>
                  </a:lnTo>
                  <a:lnTo>
                    <a:pt x="430" y="474"/>
                  </a:lnTo>
                  <a:lnTo>
                    <a:pt x="440" y="473"/>
                  </a:lnTo>
                  <a:lnTo>
                    <a:pt x="450" y="470"/>
                  </a:lnTo>
                  <a:lnTo>
                    <a:pt x="450" y="457"/>
                  </a:lnTo>
                  <a:lnTo>
                    <a:pt x="272" y="427"/>
                  </a:lnTo>
                  <a:lnTo>
                    <a:pt x="288" y="407"/>
                  </a:lnTo>
                  <a:lnTo>
                    <a:pt x="298" y="406"/>
                  </a:lnTo>
                  <a:lnTo>
                    <a:pt x="310" y="406"/>
                  </a:lnTo>
                  <a:lnTo>
                    <a:pt x="321" y="406"/>
                  </a:lnTo>
                  <a:lnTo>
                    <a:pt x="332" y="407"/>
                  </a:lnTo>
                  <a:lnTo>
                    <a:pt x="343" y="408"/>
                  </a:lnTo>
                  <a:lnTo>
                    <a:pt x="354" y="410"/>
                  </a:lnTo>
                  <a:lnTo>
                    <a:pt x="366" y="411"/>
                  </a:lnTo>
                  <a:lnTo>
                    <a:pt x="378" y="413"/>
                  </a:lnTo>
                  <a:lnTo>
                    <a:pt x="388" y="414"/>
                  </a:lnTo>
                  <a:lnTo>
                    <a:pt x="399" y="415"/>
                  </a:lnTo>
                  <a:lnTo>
                    <a:pt x="410" y="415"/>
                  </a:lnTo>
                  <a:lnTo>
                    <a:pt x="423" y="416"/>
                  </a:lnTo>
                  <a:lnTo>
                    <a:pt x="434" y="417"/>
                  </a:lnTo>
                  <a:lnTo>
                    <a:pt x="445" y="417"/>
                  </a:lnTo>
                  <a:lnTo>
                    <a:pt x="456" y="417"/>
                  </a:lnTo>
                  <a:lnTo>
                    <a:pt x="467" y="417"/>
                  </a:lnTo>
                  <a:lnTo>
                    <a:pt x="466" y="400"/>
                  </a:lnTo>
                  <a:lnTo>
                    <a:pt x="280" y="365"/>
                  </a:lnTo>
                  <a:lnTo>
                    <a:pt x="302" y="336"/>
                  </a:lnTo>
                  <a:lnTo>
                    <a:pt x="313" y="333"/>
                  </a:lnTo>
                  <a:lnTo>
                    <a:pt x="323" y="332"/>
                  </a:lnTo>
                  <a:lnTo>
                    <a:pt x="334" y="330"/>
                  </a:lnTo>
                  <a:lnTo>
                    <a:pt x="344" y="330"/>
                  </a:lnTo>
                  <a:lnTo>
                    <a:pt x="355" y="329"/>
                  </a:lnTo>
                  <a:lnTo>
                    <a:pt x="366" y="329"/>
                  </a:lnTo>
                  <a:lnTo>
                    <a:pt x="377" y="329"/>
                  </a:lnTo>
                  <a:lnTo>
                    <a:pt x="387" y="330"/>
                  </a:lnTo>
                  <a:lnTo>
                    <a:pt x="397" y="331"/>
                  </a:lnTo>
                  <a:lnTo>
                    <a:pt x="408" y="332"/>
                  </a:lnTo>
                  <a:lnTo>
                    <a:pt x="419" y="333"/>
                  </a:lnTo>
                  <a:lnTo>
                    <a:pt x="430" y="333"/>
                  </a:lnTo>
                  <a:lnTo>
                    <a:pt x="440" y="334"/>
                  </a:lnTo>
                  <a:lnTo>
                    <a:pt x="451" y="335"/>
                  </a:lnTo>
                  <a:lnTo>
                    <a:pt x="461" y="336"/>
                  </a:lnTo>
                  <a:lnTo>
                    <a:pt x="472" y="338"/>
                  </a:lnTo>
                  <a:lnTo>
                    <a:pt x="479" y="322"/>
                  </a:lnTo>
                  <a:lnTo>
                    <a:pt x="305" y="297"/>
                  </a:lnTo>
                  <a:lnTo>
                    <a:pt x="320" y="287"/>
                  </a:lnTo>
                  <a:lnTo>
                    <a:pt x="333" y="280"/>
                  </a:lnTo>
                  <a:lnTo>
                    <a:pt x="346" y="275"/>
                  </a:lnTo>
                  <a:lnTo>
                    <a:pt x="357" y="271"/>
                  </a:lnTo>
                  <a:lnTo>
                    <a:pt x="368" y="268"/>
                  </a:lnTo>
                  <a:lnTo>
                    <a:pt x="378" y="268"/>
                  </a:lnTo>
                  <a:lnTo>
                    <a:pt x="387" y="267"/>
                  </a:lnTo>
                  <a:lnTo>
                    <a:pt x="396" y="268"/>
                  </a:lnTo>
                  <a:lnTo>
                    <a:pt x="404" y="268"/>
                  </a:lnTo>
                  <a:lnTo>
                    <a:pt x="412" y="268"/>
                  </a:lnTo>
                  <a:lnTo>
                    <a:pt x="422" y="268"/>
                  </a:lnTo>
                  <a:lnTo>
                    <a:pt x="431" y="268"/>
                  </a:lnTo>
                  <a:lnTo>
                    <a:pt x="440" y="268"/>
                  </a:lnTo>
                  <a:lnTo>
                    <a:pt x="451" y="267"/>
                  </a:lnTo>
                  <a:lnTo>
                    <a:pt x="462" y="263"/>
                  </a:lnTo>
                  <a:lnTo>
                    <a:pt x="476" y="260"/>
                  </a:lnTo>
                  <a:lnTo>
                    <a:pt x="472" y="256"/>
                  </a:lnTo>
                  <a:lnTo>
                    <a:pt x="467" y="251"/>
                  </a:lnTo>
                  <a:lnTo>
                    <a:pt x="460" y="248"/>
                  </a:lnTo>
                  <a:lnTo>
                    <a:pt x="452" y="245"/>
                  </a:lnTo>
                  <a:lnTo>
                    <a:pt x="442" y="241"/>
                  </a:lnTo>
                  <a:lnTo>
                    <a:pt x="430" y="239"/>
                  </a:lnTo>
                  <a:lnTo>
                    <a:pt x="416" y="238"/>
                  </a:lnTo>
                  <a:lnTo>
                    <a:pt x="404" y="236"/>
                  </a:lnTo>
                  <a:lnTo>
                    <a:pt x="390" y="235"/>
                  </a:lnTo>
                  <a:lnTo>
                    <a:pt x="378" y="234"/>
                  </a:lnTo>
                  <a:lnTo>
                    <a:pt x="365" y="233"/>
                  </a:lnTo>
                  <a:lnTo>
                    <a:pt x="352" y="233"/>
                  </a:lnTo>
                  <a:lnTo>
                    <a:pt x="341" y="233"/>
                  </a:lnTo>
                  <a:lnTo>
                    <a:pt x="332" y="233"/>
                  </a:lnTo>
                  <a:lnTo>
                    <a:pt x="325" y="233"/>
                  </a:lnTo>
                  <a:lnTo>
                    <a:pt x="320" y="233"/>
                  </a:lnTo>
                  <a:lnTo>
                    <a:pt x="342" y="192"/>
                  </a:lnTo>
                  <a:lnTo>
                    <a:pt x="349" y="191"/>
                  </a:lnTo>
                  <a:lnTo>
                    <a:pt x="357" y="190"/>
                  </a:lnTo>
                  <a:lnTo>
                    <a:pt x="366" y="190"/>
                  </a:lnTo>
                  <a:lnTo>
                    <a:pt x="374" y="190"/>
                  </a:lnTo>
                  <a:lnTo>
                    <a:pt x="381" y="191"/>
                  </a:lnTo>
                  <a:lnTo>
                    <a:pt x="389" y="192"/>
                  </a:lnTo>
                  <a:lnTo>
                    <a:pt x="397" y="193"/>
                  </a:lnTo>
                  <a:lnTo>
                    <a:pt x="405" y="196"/>
                  </a:lnTo>
                  <a:lnTo>
                    <a:pt x="412" y="197"/>
                  </a:lnTo>
                  <a:lnTo>
                    <a:pt x="421" y="198"/>
                  </a:lnTo>
                  <a:lnTo>
                    <a:pt x="429" y="200"/>
                  </a:lnTo>
                  <a:lnTo>
                    <a:pt x="437" y="201"/>
                  </a:lnTo>
                  <a:lnTo>
                    <a:pt x="445" y="202"/>
                  </a:lnTo>
                  <a:lnTo>
                    <a:pt x="453" y="202"/>
                  </a:lnTo>
                  <a:lnTo>
                    <a:pt x="461" y="202"/>
                  </a:lnTo>
                  <a:lnTo>
                    <a:pt x="469" y="202"/>
                  </a:lnTo>
                  <a:lnTo>
                    <a:pt x="471" y="187"/>
                  </a:lnTo>
                  <a:lnTo>
                    <a:pt x="457" y="183"/>
                  </a:lnTo>
                  <a:lnTo>
                    <a:pt x="444" y="180"/>
                  </a:lnTo>
                  <a:lnTo>
                    <a:pt x="430" y="177"/>
                  </a:lnTo>
                  <a:lnTo>
                    <a:pt x="416" y="175"/>
                  </a:lnTo>
                  <a:lnTo>
                    <a:pt x="402" y="173"/>
                  </a:lnTo>
                  <a:lnTo>
                    <a:pt x="388" y="171"/>
                  </a:lnTo>
                  <a:lnTo>
                    <a:pt x="375" y="171"/>
                  </a:lnTo>
                  <a:lnTo>
                    <a:pt x="360" y="169"/>
                  </a:lnTo>
                  <a:lnTo>
                    <a:pt x="346" y="167"/>
                  </a:lnTo>
                  <a:lnTo>
                    <a:pt x="332" y="167"/>
                  </a:lnTo>
                  <a:lnTo>
                    <a:pt x="318" y="166"/>
                  </a:lnTo>
                  <a:lnTo>
                    <a:pt x="304" y="165"/>
                  </a:lnTo>
                  <a:lnTo>
                    <a:pt x="290" y="164"/>
                  </a:lnTo>
                  <a:lnTo>
                    <a:pt x="277" y="163"/>
                  </a:lnTo>
                  <a:lnTo>
                    <a:pt x="263" y="161"/>
                  </a:lnTo>
                  <a:lnTo>
                    <a:pt x="250" y="161"/>
                  </a:lnTo>
                  <a:lnTo>
                    <a:pt x="272" y="130"/>
                  </a:lnTo>
                  <a:lnTo>
                    <a:pt x="328" y="120"/>
                  </a:lnTo>
                  <a:lnTo>
                    <a:pt x="329" y="113"/>
                  </a:lnTo>
                  <a:lnTo>
                    <a:pt x="265" y="103"/>
                  </a:lnTo>
                  <a:lnTo>
                    <a:pt x="278" y="79"/>
                  </a:lnTo>
                  <a:lnTo>
                    <a:pt x="279" y="79"/>
                  </a:lnTo>
                  <a:lnTo>
                    <a:pt x="285" y="79"/>
                  </a:lnTo>
                  <a:lnTo>
                    <a:pt x="293" y="79"/>
                  </a:lnTo>
                  <a:lnTo>
                    <a:pt x="303" y="79"/>
                  </a:lnTo>
                  <a:lnTo>
                    <a:pt x="316" y="79"/>
                  </a:lnTo>
                  <a:lnTo>
                    <a:pt x="328" y="79"/>
                  </a:lnTo>
                  <a:lnTo>
                    <a:pt x="341" y="79"/>
                  </a:lnTo>
                  <a:lnTo>
                    <a:pt x="355" y="79"/>
                  </a:lnTo>
                  <a:lnTo>
                    <a:pt x="367" y="78"/>
                  </a:lnTo>
                  <a:lnTo>
                    <a:pt x="378" y="78"/>
                  </a:lnTo>
                  <a:lnTo>
                    <a:pt x="386" y="77"/>
                  </a:lnTo>
                  <a:lnTo>
                    <a:pt x="391" y="76"/>
                  </a:lnTo>
                  <a:lnTo>
                    <a:pt x="393" y="73"/>
                  </a:lnTo>
                  <a:lnTo>
                    <a:pt x="392" y="71"/>
                  </a:lnTo>
                  <a:lnTo>
                    <a:pt x="386" y="68"/>
                  </a:lnTo>
                  <a:lnTo>
                    <a:pt x="375" y="66"/>
                  </a:lnTo>
                  <a:lnTo>
                    <a:pt x="353" y="60"/>
                  </a:lnTo>
                  <a:lnTo>
                    <a:pt x="332" y="57"/>
                  </a:lnTo>
                  <a:lnTo>
                    <a:pt x="309" y="55"/>
                  </a:lnTo>
                  <a:lnTo>
                    <a:pt x="286" y="54"/>
                  </a:lnTo>
                  <a:lnTo>
                    <a:pt x="263" y="53"/>
                  </a:lnTo>
                  <a:lnTo>
                    <a:pt x="238" y="53"/>
                  </a:lnTo>
                  <a:lnTo>
                    <a:pt x="214" y="53"/>
                  </a:lnTo>
                  <a:lnTo>
                    <a:pt x="190" y="54"/>
                  </a:lnTo>
                  <a:lnTo>
                    <a:pt x="165" y="55"/>
                  </a:lnTo>
                  <a:lnTo>
                    <a:pt x="142" y="56"/>
                  </a:lnTo>
                  <a:lnTo>
                    <a:pt x="117" y="58"/>
                  </a:lnTo>
                  <a:lnTo>
                    <a:pt x="94" y="59"/>
                  </a:lnTo>
                  <a:lnTo>
                    <a:pt x="71" y="60"/>
                  </a:lnTo>
                  <a:lnTo>
                    <a:pt x="49" y="61"/>
                  </a:lnTo>
                  <a:lnTo>
                    <a:pt x="27" y="62"/>
                  </a:lnTo>
                  <a:lnTo>
                    <a:pt x="8" y="62"/>
                  </a:lnTo>
                  <a:lnTo>
                    <a:pt x="0" y="6"/>
                  </a:lnTo>
                  <a:lnTo>
                    <a:pt x="7" y="5"/>
                  </a:lnTo>
                  <a:lnTo>
                    <a:pt x="24" y="5"/>
                  </a:lnTo>
                  <a:lnTo>
                    <a:pt x="52" y="4"/>
                  </a:lnTo>
                  <a:lnTo>
                    <a:pt x="86" y="2"/>
                  </a:lnTo>
                  <a:lnTo>
                    <a:pt x="126" y="1"/>
                  </a:lnTo>
                  <a:lnTo>
                    <a:pt x="171" y="1"/>
                  </a:lnTo>
                  <a:lnTo>
                    <a:pt x="220" y="0"/>
                  </a:lnTo>
                  <a:lnTo>
                    <a:pt x="271" y="0"/>
                  </a:lnTo>
                  <a:lnTo>
                    <a:pt x="322" y="0"/>
                  </a:lnTo>
                  <a:lnTo>
                    <a:pt x="373" y="0"/>
                  </a:lnTo>
                  <a:lnTo>
                    <a:pt x="421" y="2"/>
                  </a:lnTo>
                  <a:lnTo>
                    <a:pt x="466" y="5"/>
                  </a:lnTo>
                  <a:lnTo>
                    <a:pt x="507" y="7"/>
                  </a:lnTo>
                  <a:lnTo>
                    <a:pt x="543" y="10"/>
                  </a:lnTo>
                  <a:lnTo>
                    <a:pt x="570" y="14"/>
                  </a:lnTo>
                  <a:lnTo>
                    <a:pt x="590" y="20"/>
                  </a:lnTo>
                  <a:lnTo>
                    <a:pt x="594" y="22"/>
                  </a:lnTo>
                  <a:lnTo>
                    <a:pt x="598" y="25"/>
                  </a:lnTo>
                  <a:lnTo>
                    <a:pt x="602" y="29"/>
                  </a:lnTo>
                  <a:lnTo>
                    <a:pt x="606" y="33"/>
                  </a:lnTo>
                  <a:lnTo>
                    <a:pt x="611" y="37"/>
                  </a:lnTo>
                  <a:lnTo>
                    <a:pt x="615" y="43"/>
                  </a:lnTo>
                  <a:lnTo>
                    <a:pt x="619" y="48"/>
                  </a:lnTo>
                  <a:lnTo>
                    <a:pt x="623" y="54"/>
                  </a:lnTo>
                  <a:lnTo>
                    <a:pt x="627" y="59"/>
                  </a:lnTo>
                  <a:lnTo>
                    <a:pt x="632" y="65"/>
                  </a:lnTo>
                  <a:lnTo>
                    <a:pt x="635" y="70"/>
                  </a:lnTo>
                  <a:lnTo>
                    <a:pt x="641" y="76"/>
                  </a:lnTo>
                  <a:lnTo>
                    <a:pt x="644" y="81"/>
                  </a:lnTo>
                  <a:lnTo>
                    <a:pt x="648" y="86"/>
                  </a:lnTo>
                  <a:lnTo>
                    <a:pt x="652" y="91"/>
                  </a:lnTo>
                  <a:lnTo>
                    <a:pt x="655" y="95"/>
                  </a:lnTo>
                  <a:lnTo>
                    <a:pt x="659" y="101"/>
                  </a:lnTo>
                  <a:lnTo>
                    <a:pt x="665" y="108"/>
                  </a:lnTo>
                  <a:lnTo>
                    <a:pt x="671" y="117"/>
                  </a:lnTo>
                  <a:lnTo>
                    <a:pt x="678" y="127"/>
                  </a:lnTo>
                  <a:lnTo>
                    <a:pt x="685" y="138"/>
                  </a:lnTo>
                  <a:lnTo>
                    <a:pt x="693" y="150"/>
                  </a:lnTo>
                  <a:lnTo>
                    <a:pt x="703" y="162"/>
                  </a:lnTo>
                  <a:lnTo>
                    <a:pt x="711" y="174"/>
                  </a:lnTo>
                  <a:lnTo>
                    <a:pt x="718" y="186"/>
                  </a:lnTo>
                  <a:lnTo>
                    <a:pt x="726" y="198"/>
                  </a:lnTo>
                  <a:lnTo>
                    <a:pt x="732" y="210"/>
                  </a:lnTo>
                  <a:lnTo>
                    <a:pt x="739" y="222"/>
                  </a:lnTo>
                  <a:lnTo>
                    <a:pt x="744" y="232"/>
                  </a:lnTo>
                  <a:lnTo>
                    <a:pt x="749" y="241"/>
                  </a:lnTo>
                  <a:lnTo>
                    <a:pt x="753" y="250"/>
                  </a:lnTo>
                  <a:lnTo>
                    <a:pt x="756" y="258"/>
                  </a:lnTo>
                  <a:lnTo>
                    <a:pt x="758" y="288"/>
                  </a:lnTo>
                  <a:lnTo>
                    <a:pt x="758" y="323"/>
                  </a:lnTo>
                  <a:lnTo>
                    <a:pt x="754" y="360"/>
                  </a:lnTo>
                  <a:lnTo>
                    <a:pt x="747" y="402"/>
                  </a:lnTo>
                  <a:lnTo>
                    <a:pt x="738" y="443"/>
                  </a:lnTo>
                  <a:lnTo>
                    <a:pt x="727" y="488"/>
                  </a:lnTo>
                  <a:lnTo>
                    <a:pt x="714" y="533"/>
                  </a:lnTo>
                  <a:lnTo>
                    <a:pt x="700" y="578"/>
                  </a:lnTo>
                  <a:lnTo>
                    <a:pt x="682" y="622"/>
                  </a:lnTo>
                  <a:lnTo>
                    <a:pt x="666" y="666"/>
                  </a:lnTo>
                  <a:lnTo>
                    <a:pt x="648" y="708"/>
                  </a:lnTo>
                  <a:lnTo>
                    <a:pt x="630" y="748"/>
                  </a:lnTo>
                  <a:lnTo>
                    <a:pt x="611" y="785"/>
                  </a:lnTo>
                  <a:lnTo>
                    <a:pt x="594" y="819"/>
                  </a:lnTo>
                  <a:lnTo>
                    <a:pt x="575" y="848"/>
                  </a:lnTo>
                  <a:lnTo>
                    <a:pt x="559" y="874"/>
                  </a:lnTo>
                  <a:lnTo>
                    <a:pt x="542" y="895"/>
                  </a:lnTo>
                  <a:lnTo>
                    <a:pt x="524" y="916"/>
                  </a:lnTo>
                  <a:lnTo>
                    <a:pt x="505" y="935"/>
                  </a:lnTo>
                  <a:lnTo>
                    <a:pt x="486" y="953"/>
                  </a:lnTo>
                  <a:lnTo>
                    <a:pt x="464" y="970"/>
                  </a:lnTo>
                  <a:lnTo>
                    <a:pt x="444" y="986"/>
                  </a:lnTo>
                  <a:lnTo>
                    <a:pt x="422" y="1001"/>
                  </a:lnTo>
                  <a:lnTo>
                    <a:pt x="399" y="1017"/>
                  </a:lnTo>
                  <a:lnTo>
                    <a:pt x="377" y="1030"/>
                  </a:lnTo>
                  <a:lnTo>
                    <a:pt x="353" y="1044"/>
                  </a:lnTo>
                  <a:lnTo>
                    <a:pt x="330" y="1057"/>
                  </a:lnTo>
                  <a:lnTo>
                    <a:pt x="308" y="1070"/>
                  </a:lnTo>
                  <a:lnTo>
                    <a:pt x="283" y="1082"/>
                  </a:lnTo>
                  <a:lnTo>
                    <a:pt x="260" y="1095"/>
                  </a:lnTo>
                  <a:lnTo>
                    <a:pt x="237" y="1108"/>
                  </a:lnTo>
                  <a:lnTo>
                    <a:pt x="215" y="1121"/>
                  </a:lnTo>
                  <a:lnTo>
                    <a:pt x="215" y="1121"/>
                  </a:lnTo>
                  <a:close/>
                </a:path>
              </a:pathLst>
            </a:custGeom>
            <a:solidFill>
              <a:srgbClr val="000000"/>
            </a:solidFill>
            <a:ln w="9525">
              <a:noFill/>
              <a:round/>
              <a:headEnd/>
              <a:tailEnd/>
            </a:ln>
          </p:spPr>
          <p:txBody>
            <a:bodyPr/>
            <a:lstStyle/>
            <a:p>
              <a:endParaRPr lang="zh-CN" altLang="en-US"/>
            </a:p>
          </p:txBody>
        </p:sp>
        <p:sp>
          <p:nvSpPr>
            <p:cNvPr id="21" name="Freeform 19"/>
            <p:cNvSpPr>
              <a:spLocks/>
            </p:cNvSpPr>
            <p:nvPr/>
          </p:nvSpPr>
          <p:spPr bwMode="auto">
            <a:xfrm>
              <a:off x="4869" y="2518"/>
              <a:ext cx="189" cy="250"/>
            </a:xfrm>
            <a:custGeom>
              <a:avLst/>
              <a:gdLst/>
              <a:ahLst/>
              <a:cxnLst>
                <a:cxn ang="0">
                  <a:pos x="117" y="876"/>
                </a:cxn>
                <a:cxn ang="0">
                  <a:pos x="32" y="631"/>
                </a:cxn>
                <a:cxn ang="0">
                  <a:pos x="2" y="350"/>
                </a:cxn>
                <a:cxn ang="0">
                  <a:pos x="4" y="100"/>
                </a:cxn>
                <a:cxn ang="0">
                  <a:pos x="109" y="25"/>
                </a:cxn>
                <a:cxn ang="0">
                  <a:pos x="249" y="6"/>
                </a:cxn>
                <a:cxn ang="0">
                  <a:pos x="388" y="0"/>
                </a:cxn>
                <a:cxn ang="0">
                  <a:pos x="529" y="1"/>
                </a:cxn>
                <a:cxn ang="0">
                  <a:pos x="552" y="88"/>
                </a:cxn>
                <a:cxn ang="0">
                  <a:pos x="463" y="101"/>
                </a:cxn>
                <a:cxn ang="0">
                  <a:pos x="374" y="107"/>
                </a:cxn>
                <a:cxn ang="0">
                  <a:pos x="284" y="106"/>
                </a:cxn>
                <a:cxn ang="0">
                  <a:pos x="197" y="102"/>
                </a:cxn>
                <a:cxn ang="0">
                  <a:pos x="213" y="86"/>
                </a:cxn>
                <a:cxn ang="0">
                  <a:pos x="237" y="74"/>
                </a:cxn>
                <a:cxn ang="0">
                  <a:pos x="265" y="64"/>
                </a:cxn>
                <a:cxn ang="0">
                  <a:pos x="287" y="59"/>
                </a:cxn>
                <a:cxn ang="0">
                  <a:pos x="228" y="56"/>
                </a:cxn>
                <a:cxn ang="0">
                  <a:pos x="172" y="68"/>
                </a:cxn>
                <a:cxn ang="0">
                  <a:pos x="118" y="90"/>
                </a:cxn>
                <a:cxn ang="0">
                  <a:pos x="65" y="118"/>
                </a:cxn>
                <a:cxn ang="0">
                  <a:pos x="135" y="126"/>
                </a:cxn>
                <a:cxn ang="0">
                  <a:pos x="118" y="133"/>
                </a:cxn>
                <a:cxn ang="0">
                  <a:pos x="103" y="142"/>
                </a:cxn>
                <a:cxn ang="0">
                  <a:pos x="88" y="150"/>
                </a:cxn>
                <a:cxn ang="0">
                  <a:pos x="75" y="158"/>
                </a:cxn>
                <a:cxn ang="0">
                  <a:pos x="64" y="168"/>
                </a:cxn>
                <a:cxn ang="0">
                  <a:pos x="63" y="177"/>
                </a:cxn>
                <a:cxn ang="0">
                  <a:pos x="79" y="174"/>
                </a:cxn>
                <a:cxn ang="0">
                  <a:pos x="96" y="172"/>
                </a:cxn>
                <a:cxn ang="0">
                  <a:pos x="113" y="172"/>
                </a:cxn>
                <a:cxn ang="0">
                  <a:pos x="130" y="172"/>
                </a:cxn>
                <a:cxn ang="0">
                  <a:pos x="47" y="316"/>
                </a:cxn>
                <a:cxn ang="0">
                  <a:pos x="57" y="328"/>
                </a:cxn>
                <a:cxn ang="0">
                  <a:pos x="82" y="330"/>
                </a:cxn>
                <a:cxn ang="0">
                  <a:pos x="109" y="327"/>
                </a:cxn>
                <a:cxn ang="0">
                  <a:pos x="128" y="324"/>
                </a:cxn>
                <a:cxn ang="0">
                  <a:pos x="53" y="493"/>
                </a:cxn>
                <a:cxn ang="0">
                  <a:pos x="72" y="489"/>
                </a:cxn>
                <a:cxn ang="0">
                  <a:pos x="93" y="487"/>
                </a:cxn>
                <a:cxn ang="0">
                  <a:pos x="113" y="485"/>
                </a:cxn>
                <a:cxn ang="0">
                  <a:pos x="134" y="489"/>
                </a:cxn>
                <a:cxn ang="0">
                  <a:pos x="141" y="573"/>
                </a:cxn>
                <a:cxn ang="0">
                  <a:pos x="121" y="596"/>
                </a:cxn>
                <a:cxn ang="0">
                  <a:pos x="99" y="618"/>
                </a:cxn>
                <a:cxn ang="0">
                  <a:pos x="88" y="643"/>
                </a:cxn>
                <a:cxn ang="0">
                  <a:pos x="157" y="649"/>
                </a:cxn>
                <a:cxn ang="0">
                  <a:pos x="142" y="669"/>
                </a:cxn>
                <a:cxn ang="0">
                  <a:pos x="122" y="701"/>
                </a:cxn>
                <a:cxn ang="0">
                  <a:pos x="112" y="732"/>
                </a:cxn>
                <a:cxn ang="0">
                  <a:pos x="122" y="754"/>
                </a:cxn>
                <a:cxn ang="0">
                  <a:pos x="197" y="778"/>
                </a:cxn>
                <a:cxn ang="0">
                  <a:pos x="198" y="842"/>
                </a:cxn>
                <a:cxn ang="0">
                  <a:pos x="211" y="841"/>
                </a:cxn>
                <a:cxn ang="0">
                  <a:pos x="217" y="872"/>
                </a:cxn>
                <a:cxn ang="0">
                  <a:pos x="268" y="926"/>
                </a:cxn>
                <a:cxn ang="0">
                  <a:pos x="263" y="952"/>
                </a:cxn>
                <a:cxn ang="0">
                  <a:pos x="253" y="975"/>
                </a:cxn>
                <a:cxn ang="0">
                  <a:pos x="238" y="993"/>
                </a:cxn>
              </a:cxnLst>
              <a:rect l="0" t="0" r="r" b="b"/>
              <a:pathLst>
                <a:path w="567" h="997">
                  <a:moveTo>
                    <a:pt x="234" y="997"/>
                  </a:moveTo>
                  <a:lnTo>
                    <a:pt x="190" y="966"/>
                  </a:lnTo>
                  <a:lnTo>
                    <a:pt x="151" y="924"/>
                  </a:lnTo>
                  <a:lnTo>
                    <a:pt x="117" y="876"/>
                  </a:lnTo>
                  <a:lnTo>
                    <a:pt x="90" y="822"/>
                  </a:lnTo>
                  <a:lnTo>
                    <a:pt x="66" y="762"/>
                  </a:lnTo>
                  <a:lnTo>
                    <a:pt x="47" y="698"/>
                  </a:lnTo>
                  <a:lnTo>
                    <a:pt x="32" y="631"/>
                  </a:lnTo>
                  <a:lnTo>
                    <a:pt x="20" y="562"/>
                  </a:lnTo>
                  <a:lnTo>
                    <a:pt x="11" y="491"/>
                  </a:lnTo>
                  <a:lnTo>
                    <a:pt x="6" y="420"/>
                  </a:lnTo>
                  <a:lnTo>
                    <a:pt x="2" y="350"/>
                  </a:lnTo>
                  <a:lnTo>
                    <a:pt x="1" y="282"/>
                  </a:lnTo>
                  <a:lnTo>
                    <a:pt x="0" y="217"/>
                  </a:lnTo>
                  <a:lnTo>
                    <a:pt x="2" y="156"/>
                  </a:lnTo>
                  <a:lnTo>
                    <a:pt x="4" y="100"/>
                  </a:lnTo>
                  <a:lnTo>
                    <a:pt x="7" y="50"/>
                  </a:lnTo>
                  <a:lnTo>
                    <a:pt x="41" y="40"/>
                  </a:lnTo>
                  <a:lnTo>
                    <a:pt x="75" y="32"/>
                  </a:lnTo>
                  <a:lnTo>
                    <a:pt x="109" y="25"/>
                  </a:lnTo>
                  <a:lnTo>
                    <a:pt x="145" y="19"/>
                  </a:lnTo>
                  <a:lnTo>
                    <a:pt x="179" y="14"/>
                  </a:lnTo>
                  <a:lnTo>
                    <a:pt x="214" y="11"/>
                  </a:lnTo>
                  <a:lnTo>
                    <a:pt x="249" y="6"/>
                  </a:lnTo>
                  <a:lnTo>
                    <a:pt x="284" y="4"/>
                  </a:lnTo>
                  <a:lnTo>
                    <a:pt x="319" y="1"/>
                  </a:lnTo>
                  <a:lnTo>
                    <a:pt x="353" y="1"/>
                  </a:lnTo>
                  <a:lnTo>
                    <a:pt x="388" y="0"/>
                  </a:lnTo>
                  <a:lnTo>
                    <a:pt x="424" y="0"/>
                  </a:lnTo>
                  <a:lnTo>
                    <a:pt x="458" y="0"/>
                  </a:lnTo>
                  <a:lnTo>
                    <a:pt x="493" y="1"/>
                  </a:lnTo>
                  <a:lnTo>
                    <a:pt x="529" y="1"/>
                  </a:lnTo>
                  <a:lnTo>
                    <a:pt x="563" y="3"/>
                  </a:lnTo>
                  <a:lnTo>
                    <a:pt x="567" y="59"/>
                  </a:lnTo>
                  <a:lnTo>
                    <a:pt x="416" y="66"/>
                  </a:lnTo>
                  <a:lnTo>
                    <a:pt x="552" y="88"/>
                  </a:lnTo>
                  <a:lnTo>
                    <a:pt x="530" y="92"/>
                  </a:lnTo>
                  <a:lnTo>
                    <a:pt x="508" y="96"/>
                  </a:lnTo>
                  <a:lnTo>
                    <a:pt x="486" y="99"/>
                  </a:lnTo>
                  <a:lnTo>
                    <a:pt x="463" y="101"/>
                  </a:lnTo>
                  <a:lnTo>
                    <a:pt x="441" y="103"/>
                  </a:lnTo>
                  <a:lnTo>
                    <a:pt x="419" y="104"/>
                  </a:lnTo>
                  <a:lnTo>
                    <a:pt x="396" y="106"/>
                  </a:lnTo>
                  <a:lnTo>
                    <a:pt x="374" y="107"/>
                  </a:lnTo>
                  <a:lnTo>
                    <a:pt x="351" y="107"/>
                  </a:lnTo>
                  <a:lnTo>
                    <a:pt x="329" y="107"/>
                  </a:lnTo>
                  <a:lnTo>
                    <a:pt x="307" y="106"/>
                  </a:lnTo>
                  <a:lnTo>
                    <a:pt x="284" y="106"/>
                  </a:lnTo>
                  <a:lnTo>
                    <a:pt x="262" y="104"/>
                  </a:lnTo>
                  <a:lnTo>
                    <a:pt x="239" y="103"/>
                  </a:lnTo>
                  <a:lnTo>
                    <a:pt x="218" y="102"/>
                  </a:lnTo>
                  <a:lnTo>
                    <a:pt x="197" y="102"/>
                  </a:lnTo>
                  <a:lnTo>
                    <a:pt x="199" y="98"/>
                  </a:lnTo>
                  <a:lnTo>
                    <a:pt x="203" y="94"/>
                  </a:lnTo>
                  <a:lnTo>
                    <a:pt x="207" y="89"/>
                  </a:lnTo>
                  <a:lnTo>
                    <a:pt x="213" y="86"/>
                  </a:lnTo>
                  <a:lnTo>
                    <a:pt x="218" y="83"/>
                  </a:lnTo>
                  <a:lnTo>
                    <a:pt x="224" y="79"/>
                  </a:lnTo>
                  <a:lnTo>
                    <a:pt x="230" y="76"/>
                  </a:lnTo>
                  <a:lnTo>
                    <a:pt x="237" y="74"/>
                  </a:lnTo>
                  <a:lnTo>
                    <a:pt x="245" y="71"/>
                  </a:lnTo>
                  <a:lnTo>
                    <a:pt x="252" y="68"/>
                  </a:lnTo>
                  <a:lnTo>
                    <a:pt x="258" y="66"/>
                  </a:lnTo>
                  <a:lnTo>
                    <a:pt x="265" y="64"/>
                  </a:lnTo>
                  <a:lnTo>
                    <a:pt x="270" y="62"/>
                  </a:lnTo>
                  <a:lnTo>
                    <a:pt x="276" y="61"/>
                  </a:lnTo>
                  <a:lnTo>
                    <a:pt x="282" y="59"/>
                  </a:lnTo>
                  <a:lnTo>
                    <a:pt x="287" y="59"/>
                  </a:lnTo>
                  <a:lnTo>
                    <a:pt x="272" y="55"/>
                  </a:lnTo>
                  <a:lnTo>
                    <a:pt x="257" y="55"/>
                  </a:lnTo>
                  <a:lnTo>
                    <a:pt x="242" y="55"/>
                  </a:lnTo>
                  <a:lnTo>
                    <a:pt x="228" y="56"/>
                  </a:lnTo>
                  <a:lnTo>
                    <a:pt x="214" y="58"/>
                  </a:lnTo>
                  <a:lnTo>
                    <a:pt x="200" y="61"/>
                  </a:lnTo>
                  <a:lnTo>
                    <a:pt x="185" y="64"/>
                  </a:lnTo>
                  <a:lnTo>
                    <a:pt x="172" y="68"/>
                  </a:lnTo>
                  <a:lnTo>
                    <a:pt x="158" y="73"/>
                  </a:lnTo>
                  <a:lnTo>
                    <a:pt x="145" y="78"/>
                  </a:lnTo>
                  <a:lnTo>
                    <a:pt x="130" y="84"/>
                  </a:lnTo>
                  <a:lnTo>
                    <a:pt x="118" y="90"/>
                  </a:lnTo>
                  <a:lnTo>
                    <a:pt x="104" y="97"/>
                  </a:lnTo>
                  <a:lnTo>
                    <a:pt x="91" y="103"/>
                  </a:lnTo>
                  <a:lnTo>
                    <a:pt x="79" y="110"/>
                  </a:lnTo>
                  <a:lnTo>
                    <a:pt x="65" y="118"/>
                  </a:lnTo>
                  <a:lnTo>
                    <a:pt x="147" y="122"/>
                  </a:lnTo>
                  <a:lnTo>
                    <a:pt x="142" y="123"/>
                  </a:lnTo>
                  <a:lnTo>
                    <a:pt x="139" y="125"/>
                  </a:lnTo>
                  <a:lnTo>
                    <a:pt x="135" y="126"/>
                  </a:lnTo>
                  <a:lnTo>
                    <a:pt x="130" y="128"/>
                  </a:lnTo>
                  <a:lnTo>
                    <a:pt x="126" y="130"/>
                  </a:lnTo>
                  <a:lnTo>
                    <a:pt x="122" y="132"/>
                  </a:lnTo>
                  <a:lnTo>
                    <a:pt x="118" y="133"/>
                  </a:lnTo>
                  <a:lnTo>
                    <a:pt x="115" y="135"/>
                  </a:lnTo>
                  <a:lnTo>
                    <a:pt x="111" y="137"/>
                  </a:lnTo>
                  <a:lnTo>
                    <a:pt x="107" y="139"/>
                  </a:lnTo>
                  <a:lnTo>
                    <a:pt x="103" y="142"/>
                  </a:lnTo>
                  <a:lnTo>
                    <a:pt x="99" y="144"/>
                  </a:lnTo>
                  <a:lnTo>
                    <a:pt x="95" y="145"/>
                  </a:lnTo>
                  <a:lnTo>
                    <a:pt x="92" y="148"/>
                  </a:lnTo>
                  <a:lnTo>
                    <a:pt x="88" y="150"/>
                  </a:lnTo>
                  <a:lnTo>
                    <a:pt x="85" y="153"/>
                  </a:lnTo>
                  <a:lnTo>
                    <a:pt x="82" y="154"/>
                  </a:lnTo>
                  <a:lnTo>
                    <a:pt x="79" y="156"/>
                  </a:lnTo>
                  <a:lnTo>
                    <a:pt x="75" y="158"/>
                  </a:lnTo>
                  <a:lnTo>
                    <a:pt x="73" y="159"/>
                  </a:lnTo>
                  <a:lnTo>
                    <a:pt x="70" y="161"/>
                  </a:lnTo>
                  <a:lnTo>
                    <a:pt x="68" y="165"/>
                  </a:lnTo>
                  <a:lnTo>
                    <a:pt x="64" y="168"/>
                  </a:lnTo>
                  <a:lnTo>
                    <a:pt x="61" y="172"/>
                  </a:lnTo>
                  <a:lnTo>
                    <a:pt x="61" y="174"/>
                  </a:lnTo>
                  <a:lnTo>
                    <a:pt x="62" y="175"/>
                  </a:lnTo>
                  <a:lnTo>
                    <a:pt x="63" y="177"/>
                  </a:lnTo>
                  <a:lnTo>
                    <a:pt x="66" y="178"/>
                  </a:lnTo>
                  <a:lnTo>
                    <a:pt x="69" y="177"/>
                  </a:lnTo>
                  <a:lnTo>
                    <a:pt x="74" y="175"/>
                  </a:lnTo>
                  <a:lnTo>
                    <a:pt x="79" y="174"/>
                  </a:lnTo>
                  <a:lnTo>
                    <a:pt x="83" y="173"/>
                  </a:lnTo>
                  <a:lnTo>
                    <a:pt x="88" y="172"/>
                  </a:lnTo>
                  <a:lnTo>
                    <a:pt x="92" y="172"/>
                  </a:lnTo>
                  <a:lnTo>
                    <a:pt x="96" y="172"/>
                  </a:lnTo>
                  <a:lnTo>
                    <a:pt x="100" y="172"/>
                  </a:lnTo>
                  <a:lnTo>
                    <a:pt x="105" y="172"/>
                  </a:lnTo>
                  <a:lnTo>
                    <a:pt x="109" y="172"/>
                  </a:lnTo>
                  <a:lnTo>
                    <a:pt x="113" y="172"/>
                  </a:lnTo>
                  <a:lnTo>
                    <a:pt x="118" y="172"/>
                  </a:lnTo>
                  <a:lnTo>
                    <a:pt x="122" y="172"/>
                  </a:lnTo>
                  <a:lnTo>
                    <a:pt x="126" y="172"/>
                  </a:lnTo>
                  <a:lnTo>
                    <a:pt x="130" y="172"/>
                  </a:lnTo>
                  <a:lnTo>
                    <a:pt x="136" y="173"/>
                  </a:lnTo>
                  <a:lnTo>
                    <a:pt x="54" y="251"/>
                  </a:lnTo>
                  <a:lnTo>
                    <a:pt x="134" y="238"/>
                  </a:lnTo>
                  <a:lnTo>
                    <a:pt x="47" y="316"/>
                  </a:lnTo>
                  <a:lnTo>
                    <a:pt x="47" y="320"/>
                  </a:lnTo>
                  <a:lnTo>
                    <a:pt x="49" y="324"/>
                  </a:lnTo>
                  <a:lnTo>
                    <a:pt x="52" y="326"/>
                  </a:lnTo>
                  <a:lnTo>
                    <a:pt x="57" y="328"/>
                  </a:lnTo>
                  <a:lnTo>
                    <a:pt x="62" y="329"/>
                  </a:lnTo>
                  <a:lnTo>
                    <a:pt x="68" y="330"/>
                  </a:lnTo>
                  <a:lnTo>
                    <a:pt x="74" y="330"/>
                  </a:lnTo>
                  <a:lnTo>
                    <a:pt x="82" y="330"/>
                  </a:lnTo>
                  <a:lnTo>
                    <a:pt x="89" y="329"/>
                  </a:lnTo>
                  <a:lnTo>
                    <a:pt x="96" y="329"/>
                  </a:lnTo>
                  <a:lnTo>
                    <a:pt x="102" y="328"/>
                  </a:lnTo>
                  <a:lnTo>
                    <a:pt x="109" y="327"/>
                  </a:lnTo>
                  <a:lnTo>
                    <a:pt x="114" y="326"/>
                  </a:lnTo>
                  <a:lnTo>
                    <a:pt x="119" y="325"/>
                  </a:lnTo>
                  <a:lnTo>
                    <a:pt x="124" y="324"/>
                  </a:lnTo>
                  <a:lnTo>
                    <a:pt x="128" y="324"/>
                  </a:lnTo>
                  <a:lnTo>
                    <a:pt x="49" y="416"/>
                  </a:lnTo>
                  <a:lnTo>
                    <a:pt x="130" y="412"/>
                  </a:lnTo>
                  <a:lnTo>
                    <a:pt x="56" y="470"/>
                  </a:lnTo>
                  <a:lnTo>
                    <a:pt x="53" y="493"/>
                  </a:lnTo>
                  <a:lnTo>
                    <a:pt x="57" y="491"/>
                  </a:lnTo>
                  <a:lnTo>
                    <a:pt x="62" y="490"/>
                  </a:lnTo>
                  <a:lnTo>
                    <a:pt x="67" y="489"/>
                  </a:lnTo>
                  <a:lnTo>
                    <a:pt x="72" y="489"/>
                  </a:lnTo>
                  <a:lnTo>
                    <a:pt x="78" y="488"/>
                  </a:lnTo>
                  <a:lnTo>
                    <a:pt x="83" y="487"/>
                  </a:lnTo>
                  <a:lnTo>
                    <a:pt x="88" y="487"/>
                  </a:lnTo>
                  <a:lnTo>
                    <a:pt x="93" y="487"/>
                  </a:lnTo>
                  <a:lnTo>
                    <a:pt x="98" y="485"/>
                  </a:lnTo>
                  <a:lnTo>
                    <a:pt x="103" y="485"/>
                  </a:lnTo>
                  <a:lnTo>
                    <a:pt x="108" y="485"/>
                  </a:lnTo>
                  <a:lnTo>
                    <a:pt x="113" y="485"/>
                  </a:lnTo>
                  <a:lnTo>
                    <a:pt x="118" y="485"/>
                  </a:lnTo>
                  <a:lnTo>
                    <a:pt x="123" y="487"/>
                  </a:lnTo>
                  <a:lnTo>
                    <a:pt x="128" y="488"/>
                  </a:lnTo>
                  <a:lnTo>
                    <a:pt x="134" y="489"/>
                  </a:lnTo>
                  <a:lnTo>
                    <a:pt x="58" y="561"/>
                  </a:lnTo>
                  <a:lnTo>
                    <a:pt x="66" y="591"/>
                  </a:lnTo>
                  <a:lnTo>
                    <a:pt x="144" y="566"/>
                  </a:lnTo>
                  <a:lnTo>
                    <a:pt x="141" y="573"/>
                  </a:lnTo>
                  <a:lnTo>
                    <a:pt x="137" y="578"/>
                  </a:lnTo>
                  <a:lnTo>
                    <a:pt x="131" y="585"/>
                  </a:lnTo>
                  <a:lnTo>
                    <a:pt x="127" y="590"/>
                  </a:lnTo>
                  <a:lnTo>
                    <a:pt x="121" y="596"/>
                  </a:lnTo>
                  <a:lnTo>
                    <a:pt x="116" y="601"/>
                  </a:lnTo>
                  <a:lnTo>
                    <a:pt x="110" y="607"/>
                  </a:lnTo>
                  <a:lnTo>
                    <a:pt x="105" y="612"/>
                  </a:lnTo>
                  <a:lnTo>
                    <a:pt x="99" y="618"/>
                  </a:lnTo>
                  <a:lnTo>
                    <a:pt x="96" y="623"/>
                  </a:lnTo>
                  <a:lnTo>
                    <a:pt x="92" y="630"/>
                  </a:lnTo>
                  <a:lnTo>
                    <a:pt x="89" y="636"/>
                  </a:lnTo>
                  <a:lnTo>
                    <a:pt x="88" y="643"/>
                  </a:lnTo>
                  <a:lnTo>
                    <a:pt x="88" y="650"/>
                  </a:lnTo>
                  <a:lnTo>
                    <a:pt x="89" y="658"/>
                  </a:lnTo>
                  <a:lnTo>
                    <a:pt x="93" y="667"/>
                  </a:lnTo>
                  <a:lnTo>
                    <a:pt x="157" y="649"/>
                  </a:lnTo>
                  <a:lnTo>
                    <a:pt x="154" y="652"/>
                  </a:lnTo>
                  <a:lnTo>
                    <a:pt x="150" y="657"/>
                  </a:lnTo>
                  <a:lnTo>
                    <a:pt x="146" y="661"/>
                  </a:lnTo>
                  <a:lnTo>
                    <a:pt x="142" y="669"/>
                  </a:lnTo>
                  <a:lnTo>
                    <a:pt x="137" y="675"/>
                  </a:lnTo>
                  <a:lnTo>
                    <a:pt x="131" y="684"/>
                  </a:lnTo>
                  <a:lnTo>
                    <a:pt x="126" y="692"/>
                  </a:lnTo>
                  <a:lnTo>
                    <a:pt x="122" y="701"/>
                  </a:lnTo>
                  <a:lnTo>
                    <a:pt x="118" y="708"/>
                  </a:lnTo>
                  <a:lnTo>
                    <a:pt x="115" y="717"/>
                  </a:lnTo>
                  <a:lnTo>
                    <a:pt x="113" y="725"/>
                  </a:lnTo>
                  <a:lnTo>
                    <a:pt x="112" y="732"/>
                  </a:lnTo>
                  <a:lnTo>
                    <a:pt x="112" y="739"/>
                  </a:lnTo>
                  <a:lnTo>
                    <a:pt x="114" y="745"/>
                  </a:lnTo>
                  <a:lnTo>
                    <a:pt x="117" y="750"/>
                  </a:lnTo>
                  <a:lnTo>
                    <a:pt x="122" y="754"/>
                  </a:lnTo>
                  <a:lnTo>
                    <a:pt x="158" y="740"/>
                  </a:lnTo>
                  <a:lnTo>
                    <a:pt x="140" y="789"/>
                  </a:lnTo>
                  <a:lnTo>
                    <a:pt x="149" y="804"/>
                  </a:lnTo>
                  <a:lnTo>
                    <a:pt x="197" y="778"/>
                  </a:lnTo>
                  <a:lnTo>
                    <a:pt x="186" y="838"/>
                  </a:lnTo>
                  <a:lnTo>
                    <a:pt x="191" y="840"/>
                  </a:lnTo>
                  <a:lnTo>
                    <a:pt x="196" y="842"/>
                  </a:lnTo>
                  <a:lnTo>
                    <a:pt x="198" y="842"/>
                  </a:lnTo>
                  <a:lnTo>
                    <a:pt x="201" y="844"/>
                  </a:lnTo>
                  <a:lnTo>
                    <a:pt x="204" y="844"/>
                  </a:lnTo>
                  <a:lnTo>
                    <a:pt x="206" y="844"/>
                  </a:lnTo>
                  <a:lnTo>
                    <a:pt x="211" y="841"/>
                  </a:lnTo>
                  <a:lnTo>
                    <a:pt x="216" y="840"/>
                  </a:lnTo>
                  <a:lnTo>
                    <a:pt x="221" y="837"/>
                  </a:lnTo>
                  <a:lnTo>
                    <a:pt x="225" y="833"/>
                  </a:lnTo>
                  <a:lnTo>
                    <a:pt x="217" y="872"/>
                  </a:lnTo>
                  <a:lnTo>
                    <a:pt x="270" y="909"/>
                  </a:lnTo>
                  <a:lnTo>
                    <a:pt x="270" y="914"/>
                  </a:lnTo>
                  <a:lnTo>
                    <a:pt x="269" y="921"/>
                  </a:lnTo>
                  <a:lnTo>
                    <a:pt x="268" y="926"/>
                  </a:lnTo>
                  <a:lnTo>
                    <a:pt x="267" y="932"/>
                  </a:lnTo>
                  <a:lnTo>
                    <a:pt x="266" y="938"/>
                  </a:lnTo>
                  <a:lnTo>
                    <a:pt x="265" y="945"/>
                  </a:lnTo>
                  <a:lnTo>
                    <a:pt x="263" y="952"/>
                  </a:lnTo>
                  <a:lnTo>
                    <a:pt x="261" y="957"/>
                  </a:lnTo>
                  <a:lnTo>
                    <a:pt x="258" y="964"/>
                  </a:lnTo>
                  <a:lnTo>
                    <a:pt x="256" y="969"/>
                  </a:lnTo>
                  <a:lnTo>
                    <a:pt x="253" y="975"/>
                  </a:lnTo>
                  <a:lnTo>
                    <a:pt x="250" y="980"/>
                  </a:lnTo>
                  <a:lnTo>
                    <a:pt x="246" y="984"/>
                  </a:lnTo>
                  <a:lnTo>
                    <a:pt x="242" y="989"/>
                  </a:lnTo>
                  <a:lnTo>
                    <a:pt x="238" y="993"/>
                  </a:lnTo>
                  <a:lnTo>
                    <a:pt x="234" y="997"/>
                  </a:lnTo>
                  <a:lnTo>
                    <a:pt x="234" y="997"/>
                  </a:lnTo>
                  <a:close/>
                </a:path>
              </a:pathLst>
            </a:custGeom>
            <a:solidFill>
              <a:srgbClr val="000000"/>
            </a:solidFill>
            <a:ln w="9525">
              <a:noFill/>
              <a:round/>
              <a:headEnd/>
              <a:tailEnd/>
            </a:ln>
          </p:spPr>
          <p:txBody>
            <a:bodyPr/>
            <a:lstStyle/>
            <a:p>
              <a:endParaRPr lang="zh-CN" altLang="en-US"/>
            </a:p>
          </p:txBody>
        </p:sp>
        <p:sp>
          <p:nvSpPr>
            <p:cNvPr id="22" name="Freeform 20"/>
            <p:cNvSpPr>
              <a:spLocks/>
            </p:cNvSpPr>
            <p:nvPr/>
          </p:nvSpPr>
          <p:spPr bwMode="auto">
            <a:xfrm>
              <a:off x="4830" y="2735"/>
              <a:ext cx="18" cy="30"/>
            </a:xfrm>
            <a:custGeom>
              <a:avLst/>
              <a:gdLst/>
              <a:ahLst/>
              <a:cxnLst>
                <a:cxn ang="0">
                  <a:pos x="0" y="123"/>
                </a:cxn>
                <a:cxn ang="0">
                  <a:pos x="0" y="113"/>
                </a:cxn>
                <a:cxn ang="0">
                  <a:pos x="0" y="103"/>
                </a:cxn>
                <a:cxn ang="0">
                  <a:pos x="0" y="93"/>
                </a:cxn>
                <a:cxn ang="0">
                  <a:pos x="0" y="86"/>
                </a:cxn>
                <a:cxn ang="0">
                  <a:pos x="0" y="76"/>
                </a:cxn>
                <a:cxn ang="0">
                  <a:pos x="0" y="67"/>
                </a:cxn>
                <a:cxn ang="0">
                  <a:pos x="3" y="59"/>
                </a:cxn>
                <a:cxn ang="0">
                  <a:pos x="7" y="52"/>
                </a:cxn>
                <a:cxn ang="0">
                  <a:pos x="10" y="44"/>
                </a:cxn>
                <a:cxn ang="0">
                  <a:pos x="15" y="36"/>
                </a:cxn>
                <a:cxn ang="0">
                  <a:pos x="20" y="30"/>
                </a:cxn>
                <a:cxn ang="0">
                  <a:pos x="26" y="24"/>
                </a:cxn>
                <a:cxn ang="0">
                  <a:pos x="32" y="17"/>
                </a:cxn>
                <a:cxn ang="0">
                  <a:pos x="39" y="11"/>
                </a:cxn>
                <a:cxn ang="0">
                  <a:pos x="46" y="5"/>
                </a:cxn>
                <a:cxn ang="0">
                  <a:pos x="54" y="0"/>
                </a:cxn>
                <a:cxn ang="0">
                  <a:pos x="0" y="123"/>
                </a:cxn>
                <a:cxn ang="0">
                  <a:pos x="0" y="123"/>
                </a:cxn>
              </a:cxnLst>
              <a:rect l="0" t="0" r="r" b="b"/>
              <a:pathLst>
                <a:path w="54" h="123">
                  <a:moveTo>
                    <a:pt x="0" y="123"/>
                  </a:moveTo>
                  <a:lnTo>
                    <a:pt x="0" y="113"/>
                  </a:lnTo>
                  <a:lnTo>
                    <a:pt x="0" y="103"/>
                  </a:lnTo>
                  <a:lnTo>
                    <a:pt x="0" y="93"/>
                  </a:lnTo>
                  <a:lnTo>
                    <a:pt x="0" y="86"/>
                  </a:lnTo>
                  <a:lnTo>
                    <a:pt x="0" y="76"/>
                  </a:lnTo>
                  <a:lnTo>
                    <a:pt x="0" y="67"/>
                  </a:lnTo>
                  <a:lnTo>
                    <a:pt x="3" y="59"/>
                  </a:lnTo>
                  <a:lnTo>
                    <a:pt x="7" y="52"/>
                  </a:lnTo>
                  <a:lnTo>
                    <a:pt x="10" y="44"/>
                  </a:lnTo>
                  <a:lnTo>
                    <a:pt x="15" y="36"/>
                  </a:lnTo>
                  <a:lnTo>
                    <a:pt x="20" y="30"/>
                  </a:lnTo>
                  <a:lnTo>
                    <a:pt x="26" y="24"/>
                  </a:lnTo>
                  <a:lnTo>
                    <a:pt x="32" y="17"/>
                  </a:lnTo>
                  <a:lnTo>
                    <a:pt x="39" y="11"/>
                  </a:lnTo>
                  <a:lnTo>
                    <a:pt x="46" y="5"/>
                  </a:lnTo>
                  <a:lnTo>
                    <a:pt x="54" y="0"/>
                  </a:lnTo>
                  <a:lnTo>
                    <a:pt x="0" y="123"/>
                  </a:lnTo>
                  <a:lnTo>
                    <a:pt x="0" y="123"/>
                  </a:lnTo>
                  <a:close/>
                </a:path>
              </a:pathLst>
            </a:custGeom>
            <a:solidFill>
              <a:srgbClr val="000000"/>
            </a:solidFill>
            <a:ln w="9525">
              <a:noFill/>
              <a:round/>
              <a:headEnd/>
              <a:tailEnd/>
            </a:ln>
          </p:spPr>
          <p:txBody>
            <a:bodyPr/>
            <a:lstStyle/>
            <a:p>
              <a:endParaRPr lang="zh-CN" altLang="en-US"/>
            </a:p>
          </p:txBody>
        </p:sp>
        <p:sp>
          <p:nvSpPr>
            <p:cNvPr id="23" name="Freeform 21"/>
            <p:cNvSpPr>
              <a:spLocks/>
            </p:cNvSpPr>
            <p:nvPr/>
          </p:nvSpPr>
          <p:spPr bwMode="auto">
            <a:xfrm>
              <a:off x="5116" y="2698"/>
              <a:ext cx="24" cy="6"/>
            </a:xfrm>
            <a:custGeom>
              <a:avLst/>
              <a:gdLst/>
              <a:ahLst/>
              <a:cxnLst>
                <a:cxn ang="0">
                  <a:pos x="0" y="17"/>
                </a:cxn>
                <a:cxn ang="0">
                  <a:pos x="4" y="14"/>
                </a:cxn>
                <a:cxn ang="0">
                  <a:pos x="8" y="13"/>
                </a:cxn>
                <a:cxn ang="0">
                  <a:pos x="12" y="11"/>
                </a:cxn>
                <a:cxn ang="0">
                  <a:pos x="16" y="10"/>
                </a:cxn>
                <a:cxn ang="0">
                  <a:pos x="20" y="9"/>
                </a:cxn>
                <a:cxn ang="0">
                  <a:pos x="24" y="9"/>
                </a:cxn>
                <a:cxn ang="0">
                  <a:pos x="28" y="8"/>
                </a:cxn>
                <a:cxn ang="0">
                  <a:pos x="33" y="6"/>
                </a:cxn>
                <a:cxn ang="0">
                  <a:pos x="37" y="5"/>
                </a:cxn>
                <a:cxn ang="0">
                  <a:pos x="42" y="5"/>
                </a:cxn>
                <a:cxn ang="0">
                  <a:pos x="46" y="4"/>
                </a:cxn>
                <a:cxn ang="0">
                  <a:pos x="51" y="4"/>
                </a:cxn>
                <a:cxn ang="0">
                  <a:pos x="56" y="3"/>
                </a:cxn>
                <a:cxn ang="0">
                  <a:pos x="61" y="2"/>
                </a:cxn>
                <a:cxn ang="0">
                  <a:pos x="66" y="1"/>
                </a:cxn>
                <a:cxn ang="0">
                  <a:pos x="71" y="0"/>
                </a:cxn>
                <a:cxn ang="0">
                  <a:pos x="70" y="2"/>
                </a:cxn>
                <a:cxn ang="0">
                  <a:pos x="69" y="5"/>
                </a:cxn>
                <a:cxn ang="0">
                  <a:pos x="68" y="8"/>
                </a:cxn>
                <a:cxn ang="0">
                  <a:pos x="66" y="10"/>
                </a:cxn>
                <a:cxn ang="0">
                  <a:pos x="65" y="12"/>
                </a:cxn>
                <a:cxn ang="0">
                  <a:pos x="63" y="15"/>
                </a:cxn>
                <a:cxn ang="0">
                  <a:pos x="61" y="18"/>
                </a:cxn>
                <a:cxn ang="0">
                  <a:pos x="60" y="23"/>
                </a:cxn>
                <a:cxn ang="0">
                  <a:pos x="56" y="23"/>
                </a:cxn>
                <a:cxn ang="0">
                  <a:pos x="54" y="24"/>
                </a:cxn>
                <a:cxn ang="0">
                  <a:pos x="50" y="24"/>
                </a:cxn>
                <a:cxn ang="0">
                  <a:pos x="47" y="24"/>
                </a:cxn>
                <a:cxn ang="0">
                  <a:pos x="42" y="24"/>
                </a:cxn>
                <a:cxn ang="0">
                  <a:pos x="38" y="24"/>
                </a:cxn>
                <a:cxn ang="0">
                  <a:pos x="33" y="23"/>
                </a:cxn>
                <a:cxn ang="0">
                  <a:pos x="29" y="23"/>
                </a:cxn>
                <a:cxn ang="0">
                  <a:pos x="24" y="22"/>
                </a:cxn>
                <a:cxn ang="0">
                  <a:pos x="19" y="22"/>
                </a:cxn>
                <a:cxn ang="0">
                  <a:pos x="15" y="21"/>
                </a:cxn>
                <a:cxn ang="0">
                  <a:pos x="11" y="20"/>
                </a:cxn>
                <a:cxn ang="0">
                  <a:pos x="7" y="18"/>
                </a:cxn>
                <a:cxn ang="0">
                  <a:pos x="5" y="18"/>
                </a:cxn>
                <a:cxn ang="0">
                  <a:pos x="2" y="17"/>
                </a:cxn>
                <a:cxn ang="0">
                  <a:pos x="0" y="17"/>
                </a:cxn>
                <a:cxn ang="0">
                  <a:pos x="0" y="17"/>
                </a:cxn>
              </a:cxnLst>
              <a:rect l="0" t="0" r="r" b="b"/>
              <a:pathLst>
                <a:path w="71" h="24">
                  <a:moveTo>
                    <a:pt x="0" y="17"/>
                  </a:moveTo>
                  <a:lnTo>
                    <a:pt x="4" y="14"/>
                  </a:lnTo>
                  <a:lnTo>
                    <a:pt x="8" y="13"/>
                  </a:lnTo>
                  <a:lnTo>
                    <a:pt x="12" y="11"/>
                  </a:lnTo>
                  <a:lnTo>
                    <a:pt x="16" y="10"/>
                  </a:lnTo>
                  <a:lnTo>
                    <a:pt x="20" y="9"/>
                  </a:lnTo>
                  <a:lnTo>
                    <a:pt x="24" y="9"/>
                  </a:lnTo>
                  <a:lnTo>
                    <a:pt x="28" y="8"/>
                  </a:lnTo>
                  <a:lnTo>
                    <a:pt x="33" y="6"/>
                  </a:lnTo>
                  <a:lnTo>
                    <a:pt x="37" y="5"/>
                  </a:lnTo>
                  <a:lnTo>
                    <a:pt x="42" y="5"/>
                  </a:lnTo>
                  <a:lnTo>
                    <a:pt x="46" y="4"/>
                  </a:lnTo>
                  <a:lnTo>
                    <a:pt x="51" y="4"/>
                  </a:lnTo>
                  <a:lnTo>
                    <a:pt x="56" y="3"/>
                  </a:lnTo>
                  <a:lnTo>
                    <a:pt x="61" y="2"/>
                  </a:lnTo>
                  <a:lnTo>
                    <a:pt x="66" y="1"/>
                  </a:lnTo>
                  <a:lnTo>
                    <a:pt x="71" y="0"/>
                  </a:lnTo>
                  <a:lnTo>
                    <a:pt x="70" y="2"/>
                  </a:lnTo>
                  <a:lnTo>
                    <a:pt x="69" y="5"/>
                  </a:lnTo>
                  <a:lnTo>
                    <a:pt x="68" y="8"/>
                  </a:lnTo>
                  <a:lnTo>
                    <a:pt x="66" y="10"/>
                  </a:lnTo>
                  <a:lnTo>
                    <a:pt x="65" y="12"/>
                  </a:lnTo>
                  <a:lnTo>
                    <a:pt x="63" y="15"/>
                  </a:lnTo>
                  <a:lnTo>
                    <a:pt x="61" y="18"/>
                  </a:lnTo>
                  <a:lnTo>
                    <a:pt x="60" y="23"/>
                  </a:lnTo>
                  <a:lnTo>
                    <a:pt x="56" y="23"/>
                  </a:lnTo>
                  <a:lnTo>
                    <a:pt x="54" y="24"/>
                  </a:lnTo>
                  <a:lnTo>
                    <a:pt x="50" y="24"/>
                  </a:lnTo>
                  <a:lnTo>
                    <a:pt x="47" y="24"/>
                  </a:lnTo>
                  <a:lnTo>
                    <a:pt x="42" y="24"/>
                  </a:lnTo>
                  <a:lnTo>
                    <a:pt x="38" y="24"/>
                  </a:lnTo>
                  <a:lnTo>
                    <a:pt x="33" y="23"/>
                  </a:lnTo>
                  <a:lnTo>
                    <a:pt x="29" y="23"/>
                  </a:lnTo>
                  <a:lnTo>
                    <a:pt x="24" y="22"/>
                  </a:lnTo>
                  <a:lnTo>
                    <a:pt x="19" y="22"/>
                  </a:lnTo>
                  <a:lnTo>
                    <a:pt x="15" y="21"/>
                  </a:lnTo>
                  <a:lnTo>
                    <a:pt x="11" y="20"/>
                  </a:lnTo>
                  <a:lnTo>
                    <a:pt x="7" y="18"/>
                  </a:lnTo>
                  <a:lnTo>
                    <a:pt x="5" y="18"/>
                  </a:lnTo>
                  <a:lnTo>
                    <a:pt x="2" y="17"/>
                  </a:lnTo>
                  <a:lnTo>
                    <a:pt x="0" y="17"/>
                  </a:lnTo>
                  <a:lnTo>
                    <a:pt x="0" y="17"/>
                  </a:lnTo>
                  <a:close/>
                </a:path>
              </a:pathLst>
            </a:custGeom>
            <a:solidFill>
              <a:srgbClr val="000000"/>
            </a:solidFill>
            <a:ln w="9525">
              <a:noFill/>
              <a:round/>
              <a:headEnd/>
              <a:tailEnd/>
            </a:ln>
          </p:spPr>
          <p:txBody>
            <a:bodyPr/>
            <a:lstStyle/>
            <a:p>
              <a:endParaRPr lang="zh-CN" altLang="en-US"/>
            </a:p>
          </p:txBody>
        </p:sp>
        <p:sp>
          <p:nvSpPr>
            <p:cNvPr id="24" name="Freeform 22"/>
            <p:cNvSpPr>
              <a:spLocks/>
            </p:cNvSpPr>
            <p:nvPr/>
          </p:nvSpPr>
          <p:spPr bwMode="auto">
            <a:xfrm>
              <a:off x="5044" y="2653"/>
              <a:ext cx="13" cy="49"/>
            </a:xfrm>
            <a:custGeom>
              <a:avLst/>
              <a:gdLst/>
              <a:ahLst/>
              <a:cxnLst>
                <a:cxn ang="0">
                  <a:pos x="22" y="195"/>
                </a:cxn>
                <a:cxn ang="0">
                  <a:pos x="19" y="182"/>
                </a:cxn>
                <a:cxn ang="0">
                  <a:pos x="17" y="170"/>
                </a:cxn>
                <a:cxn ang="0">
                  <a:pos x="15" y="157"/>
                </a:cxn>
                <a:cxn ang="0">
                  <a:pos x="13" y="145"/>
                </a:cxn>
                <a:cxn ang="0">
                  <a:pos x="10" y="133"/>
                </a:cxn>
                <a:cxn ang="0">
                  <a:pos x="8" y="121"/>
                </a:cxn>
                <a:cxn ang="0">
                  <a:pos x="6" y="109"/>
                </a:cxn>
                <a:cxn ang="0">
                  <a:pos x="5" y="97"/>
                </a:cxn>
                <a:cxn ang="0">
                  <a:pos x="3" y="84"/>
                </a:cxn>
                <a:cxn ang="0">
                  <a:pos x="2" y="72"/>
                </a:cxn>
                <a:cxn ang="0">
                  <a:pos x="1" y="60"/>
                </a:cxn>
                <a:cxn ang="0">
                  <a:pos x="1" y="48"/>
                </a:cxn>
                <a:cxn ang="0">
                  <a:pos x="0" y="36"/>
                </a:cxn>
                <a:cxn ang="0">
                  <a:pos x="1" y="24"/>
                </a:cxn>
                <a:cxn ang="0">
                  <a:pos x="2" y="12"/>
                </a:cxn>
                <a:cxn ang="0">
                  <a:pos x="4" y="0"/>
                </a:cxn>
                <a:cxn ang="0">
                  <a:pos x="38" y="111"/>
                </a:cxn>
                <a:cxn ang="0">
                  <a:pos x="22" y="195"/>
                </a:cxn>
                <a:cxn ang="0">
                  <a:pos x="22" y="195"/>
                </a:cxn>
              </a:cxnLst>
              <a:rect l="0" t="0" r="r" b="b"/>
              <a:pathLst>
                <a:path w="38" h="195">
                  <a:moveTo>
                    <a:pt x="22" y="195"/>
                  </a:moveTo>
                  <a:lnTo>
                    <a:pt x="19" y="182"/>
                  </a:lnTo>
                  <a:lnTo>
                    <a:pt x="17" y="170"/>
                  </a:lnTo>
                  <a:lnTo>
                    <a:pt x="15" y="157"/>
                  </a:lnTo>
                  <a:lnTo>
                    <a:pt x="13" y="145"/>
                  </a:lnTo>
                  <a:lnTo>
                    <a:pt x="10" y="133"/>
                  </a:lnTo>
                  <a:lnTo>
                    <a:pt x="8" y="121"/>
                  </a:lnTo>
                  <a:lnTo>
                    <a:pt x="6" y="109"/>
                  </a:lnTo>
                  <a:lnTo>
                    <a:pt x="5" y="97"/>
                  </a:lnTo>
                  <a:lnTo>
                    <a:pt x="3" y="84"/>
                  </a:lnTo>
                  <a:lnTo>
                    <a:pt x="2" y="72"/>
                  </a:lnTo>
                  <a:lnTo>
                    <a:pt x="1" y="60"/>
                  </a:lnTo>
                  <a:lnTo>
                    <a:pt x="1" y="48"/>
                  </a:lnTo>
                  <a:lnTo>
                    <a:pt x="0" y="36"/>
                  </a:lnTo>
                  <a:lnTo>
                    <a:pt x="1" y="24"/>
                  </a:lnTo>
                  <a:lnTo>
                    <a:pt x="2" y="12"/>
                  </a:lnTo>
                  <a:lnTo>
                    <a:pt x="4" y="0"/>
                  </a:lnTo>
                  <a:lnTo>
                    <a:pt x="38" y="111"/>
                  </a:lnTo>
                  <a:lnTo>
                    <a:pt x="22" y="195"/>
                  </a:lnTo>
                  <a:lnTo>
                    <a:pt x="22" y="195"/>
                  </a:lnTo>
                  <a:close/>
                </a:path>
              </a:pathLst>
            </a:custGeom>
            <a:solidFill>
              <a:srgbClr val="000000"/>
            </a:solidFill>
            <a:ln w="9525">
              <a:noFill/>
              <a:round/>
              <a:headEnd/>
              <a:tailEnd/>
            </a:ln>
          </p:spPr>
          <p:txBody>
            <a:bodyPr/>
            <a:lstStyle/>
            <a:p>
              <a:endParaRPr lang="zh-CN" altLang="en-US"/>
            </a:p>
          </p:txBody>
        </p:sp>
        <p:sp>
          <p:nvSpPr>
            <p:cNvPr id="25" name="Freeform 23"/>
            <p:cNvSpPr>
              <a:spLocks/>
            </p:cNvSpPr>
            <p:nvPr/>
          </p:nvSpPr>
          <p:spPr bwMode="auto">
            <a:xfrm>
              <a:off x="4992" y="2593"/>
              <a:ext cx="53" cy="104"/>
            </a:xfrm>
            <a:custGeom>
              <a:avLst/>
              <a:gdLst/>
              <a:ahLst/>
              <a:cxnLst>
                <a:cxn ang="0">
                  <a:pos x="39" y="131"/>
                </a:cxn>
                <a:cxn ang="0">
                  <a:pos x="29" y="121"/>
                </a:cxn>
                <a:cxn ang="0">
                  <a:pos x="22" y="108"/>
                </a:cxn>
                <a:cxn ang="0">
                  <a:pos x="18" y="93"/>
                </a:cxn>
                <a:cxn ang="0">
                  <a:pos x="17" y="74"/>
                </a:cxn>
                <a:cxn ang="0">
                  <a:pos x="18" y="57"/>
                </a:cxn>
                <a:cxn ang="0">
                  <a:pos x="22" y="40"/>
                </a:cxn>
                <a:cxn ang="0">
                  <a:pos x="28" y="27"/>
                </a:cxn>
                <a:cxn ang="0">
                  <a:pos x="47" y="10"/>
                </a:cxn>
                <a:cxn ang="0">
                  <a:pos x="76" y="0"/>
                </a:cxn>
                <a:cxn ang="0">
                  <a:pos x="106" y="7"/>
                </a:cxn>
                <a:cxn ang="0">
                  <a:pos x="131" y="27"/>
                </a:cxn>
                <a:cxn ang="0">
                  <a:pos x="150" y="53"/>
                </a:cxn>
                <a:cxn ang="0">
                  <a:pos x="158" y="83"/>
                </a:cxn>
                <a:cxn ang="0">
                  <a:pos x="153" y="111"/>
                </a:cxn>
                <a:cxn ang="0">
                  <a:pos x="130" y="134"/>
                </a:cxn>
                <a:cxn ang="0">
                  <a:pos x="112" y="158"/>
                </a:cxn>
                <a:cxn ang="0">
                  <a:pos x="115" y="192"/>
                </a:cxn>
                <a:cxn ang="0">
                  <a:pos x="118" y="226"/>
                </a:cxn>
                <a:cxn ang="0">
                  <a:pos x="121" y="261"/>
                </a:cxn>
                <a:cxn ang="0">
                  <a:pos x="125" y="295"/>
                </a:cxn>
                <a:cxn ang="0">
                  <a:pos x="129" y="328"/>
                </a:cxn>
                <a:cxn ang="0">
                  <a:pos x="133" y="362"/>
                </a:cxn>
                <a:cxn ang="0">
                  <a:pos x="138" y="396"/>
                </a:cxn>
                <a:cxn ang="0">
                  <a:pos x="135" y="414"/>
                </a:cxn>
                <a:cxn ang="0">
                  <a:pos x="120" y="416"/>
                </a:cxn>
                <a:cxn ang="0">
                  <a:pos x="98" y="416"/>
                </a:cxn>
                <a:cxn ang="0">
                  <a:pos x="73" y="415"/>
                </a:cxn>
                <a:cxn ang="0">
                  <a:pos x="49" y="410"/>
                </a:cxn>
                <a:cxn ang="0">
                  <a:pos x="26" y="406"/>
                </a:cxn>
                <a:cxn ang="0">
                  <a:pos x="10" y="399"/>
                </a:cxn>
                <a:cxn ang="0">
                  <a:pos x="1" y="392"/>
                </a:cxn>
                <a:cxn ang="0">
                  <a:pos x="2" y="371"/>
                </a:cxn>
                <a:cxn ang="0">
                  <a:pos x="5" y="339"/>
                </a:cxn>
                <a:cxn ang="0">
                  <a:pos x="10" y="307"/>
                </a:cxn>
                <a:cxn ang="0">
                  <a:pos x="15" y="275"/>
                </a:cxn>
                <a:cxn ang="0">
                  <a:pos x="22" y="242"/>
                </a:cxn>
                <a:cxn ang="0">
                  <a:pos x="28" y="210"/>
                </a:cxn>
                <a:cxn ang="0">
                  <a:pos x="35" y="179"/>
                </a:cxn>
                <a:cxn ang="0">
                  <a:pos x="44" y="147"/>
                </a:cxn>
                <a:cxn ang="0">
                  <a:pos x="48" y="133"/>
                </a:cxn>
              </a:cxnLst>
              <a:rect l="0" t="0" r="r" b="b"/>
              <a:pathLst>
                <a:path w="158" h="416">
                  <a:moveTo>
                    <a:pt x="48" y="133"/>
                  </a:moveTo>
                  <a:lnTo>
                    <a:pt x="39" y="131"/>
                  </a:lnTo>
                  <a:lnTo>
                    <a:pt x="34" y="126"/>
                  </a:lnTo>
                  <a:lnTo>
                    <a:pt x="29" y="121"/>
                  </a:lnTo>
                  <a:lnTo>
                    <a:pt x="25" y="116"/>
                  </a:lnTo>
                  <a:lnTo>
                    <a:pt x="22" y="108"/>
                  </a:lnTo>
                  <a:lnTo>
                    <a:pt x="19" y="100"/>
                  </a:lnTo>
                  <a:lnTo>
                    <a:pt x="18" y="93"/>
                  </a:lnTo>
                  <a:lnTo>
                    <a:pt x="17" y="84"/>
                  </a:lnTo>
                  <a:lnTo>
                    <a:pt x="17" y="74"/>
                  </a:lnTo>
                  <a:lnTo>
                    <a:pt x="17" y="65"/>
                  </a:lnTo>
                  <a:lnTo>
                    <a:pt x="18" y="57"/>
                  </a:lnTo>
                  <a:lnTo>
                    <a:pt x="20" y="49"/>
                  </a:lnTo>
                  <a:lnTo>
                    <a:pt x="22" y="40"/>
                  </a:lnTo>
                  <a:lnTo>
                    <a:pt x="25" y="34"/>
                  </a:lnTo>
                  <a:lnTo>
                    <a:pt x="28" y="27"/>
                  </a:lnTo>
                  <a:lnTo>
                    <a:pt x="33" y="22"/>
                  </a:lnTo>
                  <a:lnTo>
                    <a:pt x="47" y="10"/>
                  </a:lnTo>
                  <a:lnTo>
                    <a:pt x="62" y="3"/>
                  </a:lnTo>
                  <a:lnTo>
                    <a:pt x="76" y="0"/>
                  </a:lnTo>
                  <a:lnTo>
                    <a:pt x="91" y="3"/>
                  </a:lnTo>
                  <a:lnTo>
                    <a:pt x="106" y="7"/>
                  </a:lnTo>
                  <a:lnTo>
                    <a:pt x="120" y="16"/>
                  </a:lnTo>
                  <a:lnTo>
                    <a:pt x="131" y="27"/>
                  </a:lnTo>
                  <a:lnTo>
                    <a:pt x="142" y="39"/>
                  </a:lnTo>
                  <a:lnTo>
                    <a:pt x="150" y="53"/>
                  </a:lnTo>
                  <a:lnTo>
                    <a:pt x="156" y="67"/>
                  </a:lnTo>
                  <a:lnTo>
                    <a:pt x="158" y="83"/>
                  </a:lnTo>
                  <a:lnTo>
                    <a:pt x="158" y="98"/>
                  </a:lnTo>
                  <a:lnTo>
                    <a:pt x="153" y="111"/>
                  </a:lnTo>
                  <a:lnTo>
                    <a:pt x="143" y="123"/>
                  </a:lnTo>
                  <a:lnTo>
                    <a:pt x="130" y="134"/>
                  </a:lnTo>
                  <a:lnTo>
                    <a:pt x="112" y="142"/>
                  </a:lnTo>
                  <a:lnTo>
                    <a:pt x="112" y="158"/>
                  </a:lnTo>
                  <a:lnTo>
                    <a:pt x="113" y="176"/>
                  </a:lnTo>
                  <a:lnTo>
                    <a:pt x="115" y="192"/>
                  </a:lnTo>
                  <a:lnTo>
                    <a:pt x="116" y="209"/>
                  </a:lnTo>
                  <a:lnTo>
                    <a:pt x="118" y="226"/>
                  </a:lnTo>
                  <a:lnTo>
                    <a:pt x="119" y="243"/>
                  </a:lnTo>
                  <a:lnTo>
                    <a:pt x="121" y="261"/>
                  </a:lnTo>
                  <a:lnTo>
                    <a:pt x="123" y="278"/>
                  </a:lnTo>
                  <a:lnTo>
                    <a:pt x="125" y="295"/>
                  </a:lnTo>
                  <a:lnTo>
                    <a:pt x="127" y="311"/>
                  </a:lnTo>
                  <a:lnTo>
                    <a:pt x="129" y="328"/>
                  </a:lnTo>
                  <a:lnTo>
                    <a:pt x="131" y="345"/>
                  </a:lnTo>
                  <a:lnTo>
                    <a:pt x="133" y="362"/>
                  </a:lnTo>
                  <a:lnTo>
                    <a:pt x="136" y="379"/>
                  </a:lnTo>
                  <a:lnTo>
                    <a:pt x="138" y="396"/>
                  </a:lnTo>
                  <a:lnTo>
                    <a:pt x="141" y="412"/>
                  </a:lnTo>
                  <a:lnTo>
                    <a:pt x="135" y="414"/>
                  </a:lnTo>
                  <a:lnTo>
                    <a:pt x="128" y="415"/>
                  </a:lnTo>
                  <a:lnTo>
                    <a:pt x="120" y="416"/>
                  </a:lnTo>
                  <a:lnTo>
                    <a:pt x="110" y="416"/>
                  </a:lnTo>
                  <a:lnTo>
                    <a:pt x="98" y="416"/>
                  </a:lnTo>
                  <a:lnTo>
                    <a:pt x="86" y="416"/>
                  </a:lnTo>
                  <a:lnTo>
                    <a:pt x="73" y="415"/>
                  </a:lnTo>
                  <a:lnTo>
                    <a:pt x="62" y="414"/>
                  </a:lnTo>
                  <a:lnTo>
                    <a:pt x="49" y="410"/>
                  </a:lnTo>
                  <a:lnTo>
                    <a:pt x="37" y="408"/>
                  </a:lnTo>
                  <a:lnTo>
                    <a:pt x="26" y="406"/>
                  </a:lnTo>
                  <a:lnTo>
                    <a:pt x="17" y="403"/>
                  </a:lnTo>
                  <a:lnTo>
                    <a:pt x="10" y="399"/>
                  </a:lnTo>
                  <a:lnTo>
                    <a:pt x="4" y="396"/>
                  </a:lnTo>
                  <a:lnTo>
                    <a:pt x="1" y="392"/>
                  </a:lnTo>
                  <a:lnTo>
                    <a:pt x="0" y="387"/>
                  </a:lnTo>
                  <a:lnTo>
                    <a:pt x="2" y="371"/>
                  </a:lnTo>
                  <a:lnTo>
                    <a:pt x="3" y="356"/>
                  </a:lnTo>
                  <a:lnTo>
                    <a:pt x="5" y="339"/>
                  </a:lnTo>
                  <a:lnTo>
                    <a:pt x="8" y="323"/>
                  </a:lnTo>
                  <a:lnTo>
                    <a:pt x="10" y="307"/>
                  </a:lnTo>
                  <a:lnTo>
                    <a:pt x="13" y="291"/>
                  </a:lnTo>
                  <a:lnTo>
                    <a:pt x="15" y="275"/>
                  </a:lnTo>
                  <a:lnTo>
                    <a:pt x="19" y="259"/>
                  </a:lnTo>
                  <a:lnTo>
                    <a:pt x="22" y="242"/>
                  </a:lnTo>
                  <a:lnTo>
                    <a:pt x="24" y="226"/>
                  </a:lnTo>
                  <a:lnTo>
                    <a:pt x="28" y="210"/>
                  </a:lnTo>
                  <a:lnTo>
                    <a:pt x="32" y="194"/>
                  </a:lnTo>
                  <a:lnTo>
                    <a:pt x="35" y="179"/>
                  </a:lnTo>
                  <a:lnTo>
                    <a:pt x="39" y="164"/>
                  </a:lnTo>
                  <a:lnTo>
                    <a:pt x="44" y="147"/>
                  </a:lnTo>
                  <a:lnTo>
                    <a:pt x="48" y="133"/>
                  </a:lnTo>
                  <a:lnTo>
                    <a:pt x="48" y="133"/>
                  </a:lnTo>
                  <a:close/>
                </a:path>
              </a:pathLst>
            </a:custGeom>
            <a:solidFill>
              <a:srgbClr val="000000"/>
            </a:solidFill>
            <a:ln w="9525">
              <a:noFill/>
              <a:round/>
              <a:headEnd/>
              <a:tailEnd/>
            </a:ln>
          </p:spPr>
          <p:txBody>
            <a:bodyPr/>
            <a:lstStyle/>
            <a:p>
              <a:endParaRPr lang="zh-CN" altLang="en-US"/>
            </a:p>
          </p:txBody>
        </p:sp>
        <p:sp>
          <p:nvSpPr>
            <p:cNvPr id="26" name="Freeform 24"/>
            <p:cNvSpPr>
              <a:spLocks/>
            </p:cNvSpPr>
            <p:nvPr/>
          </p:nvSpPr>
          <p:spPr bwMode="auto">
            <a:xfrm>
              <a:off x="5114" y="2682"/>
              <a:ext cx="34" cy="7"/>
            </a:xfrm>
            <a:custGeom>
              <a:avLst/>
              <a:gdLst/>
              <a:ahLst/>
              <a:cxnLst>
                <a:cxn ang="0">
                  <a:pos x="0" y="20"/>
                </a:cxn>
                <a:cxn ang="0">
                  <a:pos x="5" y="17"/>
                </a:cxn>
                <a:cxn ang="0">
                  <a:pos x="13" y="16"/>
                </a:cxn>
                <a:cxn ang="0">
                  <a:pos x="19" y="14"/>
                </a:cxn>
                <a:cxn ang="0">
                  <a:pos x="25" y="12"/>
                </a:cxn>
                <a:cxn ang="0">
                  <a:pos x="31" y="11"/>
                </a:cxn>
                <a:cxn ang="0">
                  <a:pos x="37" y="9"/>
                </a:cxn>
                <a:cxn ang="0">
                  <a:pos x="43" y="9"/>
                </a:cxn>
                <a:cxn ang="0">
                  <a:pos x="50" y="8"/>
                </a:cxn>
                <a:cxn ang="0">
                  <a:pos x="56" y="7"/>
                </a:cxn>
                <a:cxn ang="0">
                  <a:pos x="62" y="7"/>
                </a:cxn>
                <a:cxn ang="0">
                  <a:pos x="70" y="6"/>
                </a:cxn>
                <a:cxn ang="0">
                  <a:pos x="76" y="5"/>
                </a:cxn>
                <a:cxn ang="0">
                  <a:pos x="82" y="4"/>
                </a:cxn>
                <a:cxn ang="0">
                  <a:pos x="89" y="3"/>
                </a:cxn>
                <a:cxn ang="0">
                  <a:pos x="94" y="2"/>
                </a:cxn>
                <a:cxn ang="0">
                  <a:pos x="101" y="0"/>
                </a:cxn>
                <a:cxn ang="0">
                  <a:pos x="95" y="8"/>
                </a:cxn>
                <a:cxn ang="0">
                  <a:pos x="90" y="14"/>
                </a:cxn>
                <a:cxn ang="0">
                  <a:pos x="85" y="18"/>
                </a:cxn>
                <a:cxn ang="0">
                  <a:pos x="80" y="22"/>
                </a:cxn>
                <a:cxn ang="0">
                  <a:pos x="74" y="24"/>
                </a:cxn>
                <a:cxn ang="0">
                  <a:pos x="68" y="27"/>
                </a:cxn>
                <a:cxn ang="0">
                  <a:pos x="62" y="28"/>
                </a:cxn>
                <a:cxn ang="0">
                  <a:pos x="56" y="29"/>
                </a:cxn>
                <a:cxn ang="0">
                  <a:pos x="50" y="29"/>
                </a:cxn>
                <a:cxn ang="0">
                  <a:pos x="43" y="28"/>
                </a:cxn>
                <a:cxn ang="0">
                  <a:pos x="37" y="27"/>
                </a:cxn>
                <a:cxn ang="0">
                  <a:pos x="31" y="26"/>
                </a:cxn>
                <a:cxn ang="0">
                  <a:pos x="23" y="24"/>
                </a:cxn>
                <a:cxn ang="0">
                  <a:pos x="16" y="22"/>
                </a:cxn>
                <a:cxn ang="0">
                  <a:pos x="8" y="21"/>
                </a:cxn>
                <a:cxn ang="0">
                  <a:pos x="0" y="20"/>
                </a:cxn>
                <a:cxn ang="0">
                  <a:pos x="0" y="20"/>
                </a:cxn>
              </a:cxnLst>
              <a:rect l="0" t="0" r="r" b="b"/>
              <a:pathLst>
                <a:path w="101" h="29">
                  <a:moveTo>
                    <a:pt x="0" y="20"/>
                  </a:moveTo>
                  <a:lnTo>
                    <a:pt x="5" y="17"/>
                  </a:lnTo>
                  <a:lnTo>
                    <a:pt x="13" y="16"/>
                  </a:lnTo>
                  <a:lnTo>
                    <a:pt x="19" y="14"/>
                  </a:lnTo>
                  <a:lnTo>
                    <a:pt x="25" y="12"/>
                  </a:lnTo>
                  <a:lnTo>
                    <a:pt x="31" y="11"/>
                  </a:lnTo>
                  <a:lnTo>
                    <a:pt x="37" y="9"/>
                  </a:lnTo>
                  <a:lnTo>
                    <a:pt x="43" y="9"/>
                  </a:lnTo>
                  <a:lnTo>
                    <a:pt x="50" y="8"/>
                  </a:lnTo>
                  <a:lnTo>
                    <a:pt x="56" y="7"/>
                  </a:lnTo>
                  <a:lnTo>
                    <a:pt x="62" y="7"/>
                  </a:lnTo>
                  <a:lnTo>
                    <a:pt x="70" y="6"/>
                  </a:lnTo>
                  <a:lnTo>
                    <a:pt x="76" y="5"/>
                  </a:lnTo>
                  <a:lnTo>
                    <a:pt x="82" y="4"/>
                  </a:lnTo>
                  <a:lnTo>
                    <a:pt x="89" y="3"/>
                  </a:lnTo>
                  <a:lnTo>
                    <a:pt x="94" y="2"/>
                  </a:lnTo>
                  <a:lnTo>
                    <a:pt x="101" y="0"/>
                  </a:lnTo>
                  <a:lnTo>
                    <a:pt x="95" y="8"/>
                  </a:lnTo>
                  <a:lnTo>
                    <a:pt x="90" y="14"/>
                  </a:lnTo>
                  <a:lnTo>
                    <a:pt x="85" y="18"/>
                  </a:lnTo>
                  <a:lnTo>
                    <a:pt x="80" y="22"/>
                  </a:lnTo>
                  <a:lnTo>
                    <a:pt x="74" y="24"/>
                  </a:lnTo>
                  <a:lnTo>
                    <a:pt x="68" y="27"/>
                  </a:lnTo>
                  <a:lnTo>
                    <a:pt x="62" y="28"/>
                  </a:lnTo>
                  <a:lnTo>
                    <a:pt x="56" y="29"/>
                  </a:lnTo>
                  <a:lnTo>
                    <a:pt x="50" y="29"/>
                  </a:lnTo>
                  <a:lnTo>
                    <a:pt x="43" y="28"/>
                  </a:lnTo>
                  <a:lnTo>
                    <a:pt x="37" y="27"/>
                  </a:lnTo>
                  <a:lnTo>
                    <a:pt x="31" y="26"/>
                  </a:lnTo>
                  <a:lnTo>
                    <a:pt x="23" y="24"/>
                  </a:lnTo>
                  <a:lnTo>
                    <a:pt x="16" y="22"/>
                  </a:lnTo>
                  <a:lnTo>
                    <a:pt x="8" y="21"/>
                  </a:lnTo>
                  <a:lnTo>
                    <a:pt x="0" y="20"/>
                  </a:lnTo>
                  <a:lnTo>
                    <a:pt x="0" y="20"/>
                  </a:lnTo>
                  <a:close/>
                </a:path>
              </a:pathLst>
            </a:custGeom>
            <a:solidFill>
              <a:srgbClr val="000000"/>
            </a:solidFill>
            <a:ln w="9525">
              <a:noFill/>
              <a:round/>
              <a:headEnd/>
              <a:tailEnd/>
            </a:ln>
          </p:spPr>
          <p:txBody>
            <a:bodyPr/>
            <a:lstStyle/>
            <a:p>
              <a:endParaRPr lang="zh-CN" altLang="en-US"/>
            </a:p>
          </p:txBody>
        </p:sp>
        <p:sp>
          <p:nvSpPr>
            <p:cNvPr id="27" name="Freeform 25"/>
            <p:cNvSpPr>
              <a:spLocks/>
            </p:cNvSpPr>
            <p:nvPr/>
          </p:nvSpPr>
          <p:spPr bwMode="auto">
            <a:xfrm>
              <a:off x="5109" y="2667"/>
              <a:ext cx="35" cy="5"/>
            </a:xfrm>
            <a:custGeom>
              <a:avLst/>
              <a:gdLst/>
              <a:ahLst/>
              <a:cxnLst>
                <a:cxn ang="0">
                  <a:pos x="0" y="5"/>
                </a:cxn>
                <a:cxn ang="0">
                  <a:pos x="105" y="0"/>
                </a:cxn>
                <a:cxn ang="0">
                  <a:pos x="102" y="2"/>
                </a:cxn>
                <a:cxn ang="0">
                  <a:pos x="99" y="5"/>
                </a:cxn>
                <a:cxn ang="0">
                  <a:pos x="96" y="8"/>
                </a:cxn>
                <a:cxn ang="0">
                  <a:pos x="94" y="13"/>
                </a:cxn>
                <a:cxn ang="0">
                  <a:pos x="90" y="15"/>
                </a:cxn>
                <a:cxn ang="0">
                  <a:pos x="86" y="18"/>
                </a:cxn>
                <a:cxn ang="0">
                  <a:pos x="82" y="19"/>
                </a:cxn>
                <a:cxn ang="0">
                  <a:pos x="77" y="20"/>
                </a:cxn>
                <a:cxn ang="0">
                  <a:pos x="0" y="5"/>
                </a:cxn>
                <a:cxn ang="0">
                  <a:pos x="0" y="5"/>
                </a:cxn>
              </a:cxnLst>
              <a:rect l="0" t="0" r="r" b="b"/>
              <a:pathLst>
                <a:path w="105" h="20">
                  <a:moveTo>
                    <a:pt x="0" y="5"/>
                  </a:moveTo>
                  <a:lnTo>
                    <a:pt x="105" y="0"/>
                  </a:lnTo>
                  <a:lnTo>
                    <a:pt x="102" y="2"/>
                  </a:lnTo>
                  <a:lnTo>
                    <a:pt x="99" y="5"/>
                  </a:lnTo>
                  <a:lnTo>
                    <a:pt x="96" y="8"/>
                  </a:lnTo>
                  <a:lnTo>
                    <a:pt x="94" y="13"/>
                  </a:lnTo>
                  <a:lnTo>
                    <a:pt x="90" y="15"/>
                  </a:lnTo>
                  <a:lnTo>
                    <a:pt x="86" y="18"/>
                  </a:lnTo>
                  <a:lnTo>
                    <a:pt x="82" y="19"/>
                  </a:lnTo>
                  <a:lnTo>
                    <a:pt x="77" y="20"/>
                  </a:lnTo>
                  <a:lnTo>
                    <a:pt x="0" y="5"/>
                  </a:lnTo>
                  <a:lnTo>
                    <a:pt x="0" y="5"/>
                  </a:lnTo>
                  <a:close/>
                </a:path>
              </a:pathLst>
            </a:custGeom>
            <a:solidFill>
              <a:srgbClr val="000000"/>
            </a:solidFill>
            <a:ln w="9525">
              <a:noFill/>
              <a:round/>
              <a:headEnd/>
              <a:tailEnd/>
            </a:ln>
          </p:spPr>
          <p:txBody>
            <a:bodyPr/>
            <a:lstStyle/>
            <a:p>
              <a:endParaRPr lang="zh-CN" altLang="en-US"/>
            </a:p>
          </p:txBody>
        </p:sp>
        <p:sp>
          <p:nvSpPr>
            <p:cNvPr id="28" name="Freeform 26"/>
            <p:cNvSpPr>
              <a:spLocks/>
            </p:cNvSpPr>
            <p:nvPr/>
          </p:nvSpPr>
          <p:spPr bwMode="auto">
            <a:xfrm>
              <a:off x="5106" y="2651"/>
              <a:ext cx="36" cy="6"/>
            </a:xfrm>
            <a:custGeom>
              <a:avLst/>
              <a:gdLst/>
              <a:ahLst/>
              <a:cxnLst>
                <a:cxn ang="0">
                  <a:pos x="0" y="9"/>
                </a:cxn>
                <a:cxn ang="0">
                  <a:pos x="108" y="0"/>
                </a:cxn>
                <a:cxn ang="0">
                  <a:pos x="107" y="3"/>
                </a:cxn>
                <a:cxn ang="0">
                  <a:pos x="105" y="6"/>
                </a:cxn>
                <a:cxn ang="0">
                  <a:pos x="103" y="9"/>
                </a:cxn>
                <a:cxn ang="0">
                  <a:pos x="101" y="12"/>
                </a:cxn>
                <a:cxn ang="0">
                  <a:pos x="98" y="14"/>
                </a:cxn>
                <a:cxn ang="0">
                  <a:pos x="95" y="17"/>
                </a:cxn>
                <a:cxn ang="0">
                  <a:pos x="93" y="20"/>
                </a:cxn>
                <a:cxn ang="0">
                  <a:pos x="90" y="23"/>
                </a:cxn>
                <a:cxn ang="0">
                  <a:pos x="0" y="9"/>
                </a:cxn>
                <a:cxn ang="0">
                  <a:pos x="0" y="9"/>
                </a:cxn>
              </a:cxnLst>
              <a:rect l="0" t="0" r="r" b="b"/>
              <a:pathLst>
                <a:path w="108" h="23">
                  <a:moveTo>
                    <a:pt x="0" y="9"/>
                  </a:moveTo>
                  <a:lnTo>
                    <a:pt x="108" y="0"/>
                  </a:lnTo>
                  <a:lnTo>
                    <a:pt x="107" y="3"/>
                  </a:lnTo>
                  <a:lnTo>
                    <a:pt x="105" y="6"/>
                  </a:lnTo>
                  <a:lnTo>
                    <a:pt x="103" y="9"/>
                  </a:lnTo>
                  <a:lnTo>
                    <a:pt x="101" y="12"/>
                  </a:lnTo>
                  <a:lnTo>
                    <a:pt x="98" y="14"/>
                  </a:lnTo>
                  <a:lnTo>
                    <a:pt x="95" y="17"/>
                  </a:lnTo>
                  <a:lnTo>
                    <a:pt x="93" y="20"/>
                  </a:lnTo>
                  <a:lnTo>
                    <a:pt x="90" y="23"/>
                  </a:lnTo>
                  <a:lnTo>
                    <a:pt x="0" y="9"/>
                  </a:lnTo>
                  <a:lnTo>
                    <a:pt x="0" y="9"/>
                  </a:lnTo>
                  <a:close/>
                </a:path>
              </a:pathLst>
            </a:custGeom>
            <a:solidFill>
              <a:srgbClr val="000000"/>
            </a:solidFill>
            <a:ln w="9525">
              <a:noFill/>
              <a:round/>
              <a:headEnd/>
              <a:tailEnd/>
            </a:ln>
          </p:spPr>
          <p:txBody>
            <a:bodyPr/>
            <a:lstStyle/>
            <a:p>
              <a:endParaRPr lang="zh-CN" altLang="en-US"/>
            </a:p>
          </p:txBody>
        </p:sp>
        <p:sp>
          <p:nvSpPr>
            <p:cNvPr id="29" name="Freeform 27"/>
            <p:cNvSpPr>
              <a:spLocks/>
            </p:cNvSpPr>
            <p:nvPr/>
          </p:nvSpPr>
          <p:spPr bwMode="auto">
            <a:xfrm>
              <a:off x="5103" y="2633"/>
              <a:ext cx="39" cy="7"/>
            </a:xfrm>
            <a:custGeom>
              <a:avLst/>
              <a:gdLst/>
              <a:ahLst/>
              <a:cxnLst>
                <a:cxn ang="0">
                  <a:pos x="80" y="28"/>
                </a:cxn>
                <a:cxn ang="0">
                  <a:pos x="0" y="12"/>
                </a:cxn>
                <a:cxn ang="0">
                  <a:pos x="7" y="11"/>
                </a:cxn>
                <a:cxn ang="0">
                  <a:pos x="14" y="10"/>
                </a:cxn>
                <a:cxn ang="0">
                  <a:pos x="21" y="9"/>
                </a:cxn>
                <a:cxn ang="0">
                  <a:pos x="28" y="8"/>
                </a:cxn>
                <a:cxn ang="0">
                  <a:pos x="35" y="7"/>
                </a:cxn>
                <a:cxn ang="0">
                  <a:pos x="44" y="6"/>
                </a:cxn>
                <a:cxn ang="0">
                  <a:pos x="51" y="3"/>
                </a:cxn>
                <a:cxn ang="0">
                  <a:pos x="58" y="3"/>
                </a:cxn>
                <a:cxn ang="0">
                  <a:pos x="66" y="1"/>
                </a:cxn>
                <a:cxn ang="0">
                  <a:pos x="73" y="0"/>
                </a:cxn>
                <a:cxn ang="0">
                  <a:pos x="81" y="0"/>
                </a:cxn>
                <a:cxn ang="0">
                  <a:pos x="88" y="0"/>
                </a:cxn>
                <a:cxn ang="0">
                  <a:pos x="95" y="0"/>
                </a:cxn>
                <a:cxn ang="0">
                  <a:pos x="104" y="0"/>
                </a:cxn>
                <a:cxn ang="0">
                  <a:pos x="112" y="0"/>
                </a:cxn>
                <a:cxn ang="0">
                  <a:pos x="119" y="2"/>
                </a:cxn>
                <a:cxn ang="0">
                  <a:pos x="115" y="6"/>
                </a:cxn>
                <a:cxn ang="0">
                  <a:pos x="111" y="10"/>
                </a:cxn>
                <a:cxn ang="0">
                  <a:pos x="107" y="14"/>
                </a:cxn>
                <a:cxn ang="0">
                  <a:pos x="103" y="20"/>
                </a:cxn>
                <a:cxn ang="0">
                  <a:pos x="97" y="23"/>
                </a:cxn>
                <a:cxn ang="0">
                  <a:pos x="92" y="26"/>
                </a:cxn>
                <a:cxn ang="0">
                  <a:pos x="89" y="27"/>
                </a:cxn>
                <a:cxn ang="0">
                  <a:pos x="86" y="28"/>
                </a:cxn>
                <a:cxn ang="0">
                  <a:pos x="83" y="28"/>
                </a:cxn>
                <a:cxn ang="0">
                  <a:pos x="80" y="28"/>
                </a:cxn>
                <a:cxn ang="0">
                  <a:pos x="80" y="28"/>
                </a:cxn>
              </a:cxnLst>
              <a:rect l="0" t="0" r="r" b="b"/>
              <a:pathLst>
                <a:path w="119" h="28">
                  <a:moveTo>
                    <a:pt x="80" y="28"/>
                  </a:moveTo>
                  <a:lnTo>
                    <a:pt x="0" y="12"/>
                  </a:lnTo>
                  <a:lnTo>
                    <a:pt x="7" y="11"/>
                  </a:lnTo>
                  <a:lnTo>
                    <a:pt x="14" y="10"/>
                  </a:lnTo>
                  <a:lnTo>
                    <a:pt x="21" y="9"/>
                  </a:lnTo>
                  <a:lnTo>
                    <a:pt x="28" y="8"/>
                  </a:lnTo>
                  <a:lnTo>
                    <a:pt x="35" y="7"/>
                  </a:lnTo>
                  <a:lnTo>
                    <a:pt x="44" y="6"/>
                  </a:lnTo>
                  <a:lnTo>
                    <a:pt x="51" y="3"/>
                  </a:lnTo>
                  <a:lnTo>
                    <a:pt x="58" y="3"/>
                  </a:lnTo>
                  <a:lnTo>
                    <a:pt x="66" y="1"/>
                  </a:lnTo>
                  <a:lnTo>
                    <a:pt x="73" y="0"/>
                  </a:lnTo>
                  <a:lnTo>
                    <a:pt x="81" y="0"/>
                  </a:lnTo>
                  <a:lnTo>
                    <a:pt x="88" y="0"/>
                  </a:lnTo>
                  <a:lnTo>
                    <a:pt x="95" y="0"/>
                  </a:lnTo>
                  <a:lnTo>
                    <a:pt x="104" y="0"/>
                  </a:lnTo>
                  <a:lnTo>
                    <a:pt x="112" y="0"/>
                  </a:lnTo>
                  <a:lnTo>
                    <a:pt x="119" y="2"/>
                  </a:lnTo>
                  <a:lnTo>
                    <a:pt x="115" y="6"/>
                  </a:lnTo>
                  <a:lnTo>
                    <a:pt x="111" y="10"/>
                  </a:lnTo>
                  <a:lnTo>
                    <a:pt x="107" y="14"/>
                  </a:lnTo>
                  <a:lnTo>
                    <a:pt x="103" y="20"/>
                  </a:lnTo>
                  <a:lnTo>
                    <a:pt x="97" y="23"/>
                  </a:lnTo>
                  <a:lnTo>
                    <a:pt x="92" y="26"/>
                  </a:lnTo>
                  <a:lnTo>
                    <a:pt x="89" y="27"/>
                  </a:lnTo>
                  <a:lnTo>
                    <a:pt x="86" y="28"/>
                  </a:lnTo>
                  <a:lnTo>
                    <a:pt x="83" y="28"/>
                  </a:lnTo>
                  <a:lnTo>
                    <a:pt x="80" y="28"/>
                  </a:lnTo>
                  <a:lnTo>
                    <a:pt x="80" y="28"/>
                  </a:lnTo>
                  <a:close/>
                </a:path>
              </a:pathLst>
            </a:custGeom>
            <a:solidFill>
              <a:srgbClr val="000000"/>
            </a:solidFill>
            <a:ln w="9525">
              <a:noFill/>
              <a:round/>
              <a:headEnd/>
              <a:tailEnd/>
            </a:ln>
          </p:spPr>
          <p:txBody>
            <a:bodyPr/>
            <a:lstStyle/>
            <a:p>
              <a:endParaRPr lang="zh-CN" altLang="en-US"/>
            </a:p>
          </p:txBody>
        </p:sp>
        <p:sp>
          <p:nvSpPr>
            <p:cNvPr id="30" name="Freeform 28"/>
            <p:cNvSpPr>
              <a:spLocks/>
            </p:cNvSpPr>
            <p:nvPr/>
          </p:nvSpPr>
          <p:spPr bwMode="auto">
            <a:xfrm>
              <a:off x="5093" y="2619"/>
              <a:ext cx="39" cy="4"/>
            </a:xfrm>
            <a:custGeom>
              <a:avLst/>
              <a:gdLst/>
              <a:ahLst/>
              <a:cxnLst>
                <a:cxn ang="0">
                  <a:pos x="0" y="7"/>
                </a:cxn>
                <a:cxn ang="0">
                  <a:pos x="6" y="5"/>
                </a:cxn>
                <a:cxn ang="0">
                  <a:pos x="14" y="4"/>
                </a:cxn>
                <a:cxn ang="0">
                  <a:pos x="22" y="2"/>
                </a:cxn>
                <a:cxn ang="0">
                  <a:pos x="29" y="2"/>
                </a:cxn>
                <a:cxn ang="0">
                  <a:pos x="36" y="1"/>
                </a:cxn>
                <a:cxn ang="0">
                  <a:pos x="44" y="1"/>
                </a:cxn>
                <a:cxn ang="0">
                  <a:pos x="52" y="0"/>
                </a:cxn>
                <a:cxn ang="0">
                  <a:pos x="59" y="0"/>
                </a:cxn>
                <a:cxn ang="0">
                  <a:pos x="66" y="0"/>
                </a:cxn>
                <a:cxn ang="0">
                  <a:pos x="75" y="0"/>
                </a:cxn>
                <a:cxn ang="0">
                  <a:pos x="82" y="0"/>
                </a:cxn>
                <a:cxn ang="0">
                  <a:pos x="89" y="0"/>
                </a:cxn>
                <a:cxn ang="0">
                  <a:pos x="96" y="0"/>
                </a:cxn>
                <a:cxn ang="0">
                  <a:pos x="103" y="0"/>
                </a:cxn>
                <a:cxn ang="0">
                  <a:pos x="110" y="0"/>
                </a:cxn>
                <a:cxn ang="0">
                  <a:pos x="117" y="1"/>
                </a:cxn>
                <a:cxn ang="0">
                  <a:pos x="115" y="4"/>
                </a:cxn>
                <a:cxn ang="0">
                  <a:pos x="112" y="7"/>
                </a:cxn>
                <a:cxn ang="0">
                  <a:pos x="109" y="10"/>
                </a:cxn>
                <a:cxn ang="0">
                  <a:pos x="107" y="13"/>
                </a:cxn>
                <a:cxn ang="0">
                  <a:pos x="104" y="16"/>
                </a:cxn>
                <a:cxn ang="0">
                  <a:pos x="100" y="17"/>
                </a:cxn>
                <a:cxn ang="0">
                  <a:pos x="96" y="18"/>
                </a:cxn>
                <a:cxn ang="0">
                  <a:pos x="91" y="18"/>
                </a:cxn>
                <a:cxn ang="0">
                  <a:pos x="0" y="7"/>
                </a:cxn>
                <a:cxn ang="0">
                  <a:pos x="0" y="7"/>
                </a:cxn>
              </a:cxnLst>
              <a:rect l="0" t="0" r="r" b="b"/>
              <a:pathLst>
                <a:path w="117" h="18">
                  <a:moveTo>
                    <a:pt x="0" y="7"/>
                  </a:moveTo>
                  <a:lnTo>
                    <a:pt x="6" y="5"/>
                  </a:lnTo>
                  <a:lnTo>
                    <a:pt x="14" y="4"/>
                  </a:lnTo>
                  <a:lnTo>
                    <a:pt x="22" y="2"/>
                  </a:lnTo>
                  <a:lnTo>
                    <a:pt x="29" y="2"/>
                  </a:lnTo>
                  <a:lnTo>
                    <a:pt x="36" y="1"/>
                  </a:lnTo>
                  <a:lnTo>
                    <a:pt x="44" y="1"/>
                  </a:lnTo>
                  <a:lnTo>
                    <a:pt x="52" y="0"/>
                  </a:lnTo>
                  <a:lnTo>
                    <a:pt x="59" y="0"/>
                  </a:lnTo>
                  <a:lnTo>
                    <a:pt x="66" y="0"/>
                  </a:lnTo>
                  <a:lnTo>
                    <a:pt x="75" y="0"/>
                  </a:lnTo>
                  <a:lnTo>
                    <a:pt x="82" y="0"/>
                  </a:lnTo>
                  <a:lnTo>
                    <a:pt x="89" y="0"/>
                  </a:lnTo>
                  <a:lnTo>
                    <a:pt x="96" y="0"/>
                  </a:lnTo>
                  <a:lnTo>
                    <a:pt x="103" y="0"/>
                  </a:lnTo>
                  <a:lnTo>
                    <a:pt x="110" y="0"/>
                  </a:lnTo>
                  <a:lnTo>
                    <a:pt x="117" y="1"/>
                  </a:lnTo>
                  <a:lnTo>
                    <a:pt x="115" y="4"/>
                  </a:lnTo>
                  <a:lnTo>
                    <a:pt x="112" y="7"/>
                  </a:lnTo>
                  <a:lnTo>
                    <a:pt x="109" y="10"/>
                  </a:lnTo>
                  <a:lnTo>
                    <a:pt x="107" y="13"/>
                  </a:lnTo>
                  <a:lnTo>
                    <a:pt x="104" y="16"/>
                  </a:lnTo>
                  <a:lnTo>
                    <a:pt x="100" y="17"/>
                  </a:lnTo>
                  <a:lnTo>
                    <a:pt x="96" y="18"/>
                  </a:lnTo>
                  <a:lnTo>
                    <a:pt x="91" y="18"/>
                  </a:lnTo>
                  <a:lnTo>
                    <a:pt x="0" y="7"/>
                  </a:lnTo>
                  <a:lnTo>
                    <a:pt x="0" y="7"/>
                  </a:lnTo>
                  <a:close/>
                </a:path>
              </a:pathLst>
            </a:custGeom>
            <a:solidFill>
              <a:srgbClr val="000000"/>
            </a:solidFill>
            <a:ln w="9525">
              <a:noFill/>
              <a:round/>
              <a:headEnd/>
              <a:tailEnd/>
            </a:ln>
          </p:spPr>
          <p:txBody>
            <a:bodyPr/>
            <a:lstStyle/>
            <a:p>
              <a:endParaRPr lang="zh-CN" altLang="en-US"/>
            </a:p>
          </p:txBody>
        </p:sp>
        <p:sp>
          <p:nvSpPr>
            <p:cNvPr id="31" name="Freeform 29"/>
            <p:cNvSpPr>
              <a:spLocks/>
            </p:cNvSpPr>
            <p:nvPr/>
          </p:nvSpPr>
          <p:spPr bwMode="auto">
            <a:xfrm>
              <a:off x="4842" y="2565"/>
              <a:ext cx="14" cy="55"/>
            </a:xfrm>
            <a:custGeom>
              <a:avLst/>
              <a:gdLst/>
              <a:ahLst/>
              <a:cxnLst>
                <a:cxn ang="0">
                  <a:pos x="40" y="220"/>
                </a:cxn>
                <a:cxn ang="0">
                  <a:pos x="36" y="210"/>
                </a:cxn>
                <a:cxn ang="0">
                  <a:pos x="32" y="199"/>
                </a:cxn>
                <a:cxn ang="0">
                  <a:pos x="29" y="187"/>
                </a:cxn>
                <a:cxn ang="0">
                  <a:pos x="26" y="174"/>
                </a:cxn>
                <a:cxn ang="0">
                  <a:pos x="22" y="160"/>
                </a:cxn>
                <a:cxn ang="0">
                  <a:pos x="19" y="145"/>
                </a:cxn>
                <a:cxn ang="0">
                  <a:pos x="16" y="129"/>
                </a:cxn>
                <a:cxn ang="0">
                  <a:pos x="13" y="114"/>
                </a:cxn>
                <a:cxn ang="0">
                  <a:pos x="10" y="98"/>
                </a:cxn>
                <a:cxn ang="0">
                  <a:pos x="7" y="82"/>
                </a:cxn>
                <a:cxn ang="0">
                  <a:pos x="5" y="66"/>
                </a:cxn>
                <a:cxn ang="0">
                  <a:pos x="3" y="52"/>
                </a:cxn>
                <a:cxn ang="0">
                  <a:pos x="2" y="36"/>
                </a:cxn>
                <a:cxn ang="0">
                  <a:pos x="1" y="23"/>
                </a:cxn>
                <a:cxn ang="0">
                  <a:pos x="0" y="11"/>
                </a:cxn>
                <a:cxn ang="0">
                  <a:pos x="0" y="0"/>
                </a:cxn>
                <a:cxn ang="0">
                  <a:pos x="4" y="20"/>
                </a:cxn>
                <a:cxn ang="0">
                  <a:pos x="8" y="35"/>
                </a:cxn>
                <a:cxn ang="0">
                  <a:pos x="13" y="50"/>
                </a:cxn>
                <a:cxn ang="0">
                  <a:pos x="17" y="62"/>
                </a:cxn>
                <a:cxn ang="0">
                  <a:pos x="21" y="72"/>
                </a:cxn>
                <a:cxn ang="0">
                  <a:pos x="25" y="82"/>
                </a:cxn>
                <a:cxn ang="0">
                  <a:pos x="28" y="92"/>
                </a:cxn>
                <a:cxn ang="0">
                  <a:pos x="32" y="101"/>
                </a:cxn>
                <a:cxn ang="0">
                  <a:pos x="34" y="110"/>
                </a:cxn>
                <a:cxn ang="0">
                  <a:pos x="37" y="121"/>
                </a:cxn>
                <a:cxn ang="0">
                  <a:pos x="39" y="131"/>
                </a:cxn>
                <a:cxn ang="0">
                  <a:pos x="41" y="145"/>
                </a:cxn>
                <a:cxn ang="0">
                  <a:pos x="41" y="159"/>
                </a:cxn>
                <a:cxn ang="0">
                  <a:pos x="42" y="176"/>
                </a:cxn>
                <a:cxn ang="0">
                  <a:pos x="41" y="196"/>
                </a:cxn>
                <a:cxn ang="0">
                  <a:pos x="40" y="220"/>
                </a:cxn>
                <a:cxn ang="0">
                  <a:pos x="40" y="220"/>
                </a:cxn>
              </a:cxnLst>
              <a:rect l="0" t="0" r="r" b="b"/>
              <a:pathLst>
                <a:path w="42" h="220">
                  <a:moveTo>
                    <a:pt x="40" y="220"/>
                  </a:moveTo>
                  <a:lnTo>
                    <a:pt x="36" y="210"/>
                  </a:lnTo>
                  <a:lnTo>
                    <a:pt x="32" y="199"/>
                  </a:lnTo>
                  <a:lnTo>
                    <a:pt x="29" y="187"/>
                  </a:lnTo>
                  <a:lnTo>
                    <a:pt x="26" y="174"/>
                  </a:lnTo>
                  <a:lnTo>
                    <a:pt x="22" y="160"/>
                  </a:lnTo>
                  <a:lnTo>
                    <a:pt x="19" y="145"/>
                  </a:lnTo>
                  <a:lnTo>
                    <a:pt x="16" y="129"/>
                  </a:lnTo>
                  <a:lnTo>
                    <a:pt x="13" y="114"/>
                  </a:lnTo>
                  <a:lnTo>
                    <a:pt x="10" y="98"/>
                  </a:lnTo>
                  <a:lnTo>
                    <a:pt x="7" y="82"/>
                  </a:lnTo>
                  <a:lnTo>
                    <a:pt x="5" y="66"/>
                  </a:lnTo>
                  <a:lnTo>
                    <a:pt x="3" y="52"/>
                  </a:lnTo>
                  <a:lnTo>
                    <a:pt x="2" y="36"/>
                  </a:lnTo>
                  <a:lnTo>
                    <a:pt x="1" y="23"/>
                  </a:lnTo>
                  <a:lnTo>
                    <a:pt x="0" y="11"/>
                  </a:lnTo>
                  <a:lnTo>
                    <a:pt x="0" y="0"/>
                  </a:lnTo>
                  <a:lnTo>
                    <a:pt x="4" y="20"/>
                  </a:lnTo>
                  <a:lnTo>
                    <a:pt x="8" y="35"/>
                  </a:lnTo>
                  <a:lnTo>
                    <a:pt x="13" y="50"/>
                  </a:lnTo>
                  <a:lnTo>
                    <a:pt x="17" y="62"/>
                  </a:lnTo>
                  <a:lnTo>
                    <a:pt x="21" y="72"/>
                  </a:lnTo>
                  <a:lnTo>
                    <a:pt x="25" y="82"/>
                  </a:lnTo>
                  <a:lnTo>
                    <a:pt x="28" y="92"/>
                  </a:lnTo>
                  <a:lnTo>
                    <a:pt x="32" y="101"/>
                  </a:lnTo>
                  <a:lnTo>
                    <a:pt x="34" y="110"/>
                  </a:lnTo>
                  <a:lnTo>
                    <a:pt x="37" y="121"/>
                  </a:lnTo>
                  <a:lnTo>
                    <a:pt x="39" y="131"/>
                  </a:lnTo>
                  <a:lnTo>
                    <a:pt x="41" y="145"/>
                  </a:lnTo>
                  <a:lnTo>
                    <a:pt x="41" y="159"/>
                  </a:lnTo>
                  <a:lnTo>
                    <a:pt x="42" y="176"/>
                  </a:lnTo>
                  <a:lnTo>
                    <a:pt x="41" y="196"/>
                  </a:lnTo>
                  <a:lnTo>
                    <a:pt x="40" y="220"/>
                  </a:lnTo>
                  <a:lnTo>
                    <a:pt x="40" y="220"/>
                  </a:lnTo>
                  <a:close/>
                </a:path>
              </a:pathLst>
            </a:custGeom>
            <a:solidFill>
              <a:srgbClr val="000000"/>
            </a:solidFill>
            <a:ln w="9525">
              <a:noFill/>
              <a:round/>
              <a:headEnd/>
              <a:tailEnd/>
            </a:ln>
          </p:spPr>
          <p:txBody>
            <a:bodyPr/>
            <a:lstStyle/>
            <a:p>
              <a:endParaRPr lang="zh-CN" altLang="en-US"/>
            </a:p>
          </p:txBody>
        </p:sp>
        <p:sp>
          <p:nvSpPr>
            <p:cNvPr id="32" name="Freeform 30"/>
            <p:cNvSpPr>
              <a:spLocks/>
            </p:cNvSpPr>
            <p:nvPr/>
          </p:nvSpPr>
          <p:spPr bwMode="auto">
            <a:xfrm>
              <a:off x="4977" y="2595"/>
              <a:ext cx="5" cy="23"/>
            </a:xfrm>
            <a:custGeom>
              <a:avLst/>
              <a:gdLst/>
              <a:ahLst/>
              <a:cxnLst>
                <a:cxn ang="0">
                  <a:pos x="13" y="91"/>
                </a:cxn>
                <a:cxn ang="0">
                  <a:pos x="10" y="83"/>
                </a:cxn>
                <a:cxn ang="0">
                  <a:pos x="7" y="77"/>
                </a:cxn>
                <a:cxn ang="0">
                  <a:pos x="4" y="70"/>
                </a:cxn>
                <a:cxn ang="0">
                  <a:pos x="3" y="65"/>
                </a:cxn>
                <a:cxn ang="0">
                  <a:pos x="2" y="59"/>
                </a:cxn>
                <a:cxn ang="0">
                  <a:pos x="1" y="54"/>
                </a:cxn>
                <a:cxn ang="0">
                  <a:pos x="0" y="48"/>
                </a:cxn>
                <a:cxn ang="0">
                  <a:pos x="0" y="44"/>
                </a:cxn>
                <a:cxn ang="0">
                  <a:pos x="0" y="39"/>
                </a:cxn>
                <a:cxn ang="0">
                  <a:pos x="1" y="33"/>
                </a:cxn>
                <a:cxn ang="0">
                  <a:pos x="2" y="29"/>
                </a:cxn>
                <a:cxn ang="0">
                  <a:pos x="3" y="23"/>
                </a:cxn>
                <a:cxn ang="0">
                  <a:pos x="5" y="18"/>
                </a:cxn>
                <a:cxn ang="0">
                  <a:pos x="8" y="12"/>
                </a:cxn>
                <a:cxn ang="0">
                  <a:pos x="10" y="6"/>
                </a:cxn>
                <a:cxn ang="0">
                  <a:pos x="14" y="0"/>
                </a:cxn>
                <a:cxn ang="0">
                  <a:pos x="14" y="3"/>
                </a:cxn>
                <a:cxn ang="0">
                  <a:pos x="14" y="8"/>
                </a:cxn>
                <a:cxn ang="0">
                  <a:pos x="14" y="12"/>
                </a:cxn>
                <a:cxn ang="0">
                  <a:pos x="14" y="19"/>
                </a:cxn>
                <a:cxn ang="0">
                  <a:pos x="14" y="24"/>
                </a:cxn>
                <a:cxn ang="0">
                  <a:pos x="15" y="31"/>
                </a:cxn>
                <a:cxn ang="0">
                  <a:pos x="15" y="39"/>
                </a:cxn>
                <a:cxn ang="0">
                  <a:pos x="16" y="46"/>
                </a:cxn>
                <a:cxn ang="0">
                  <a:pos x="16" y="53"/>
                </a:cxn>
                <a:cxn ang="0">
                  <a:pos x="16" y="60"/>
                </a:cxn>
                <a:cxn ang="0">
                  <a:pos x="16" y="66"/>
                </a:cxn>
                <a:cxn ang="0">
                  <a:pos x="16" y="74"/>
                </a:cxn>
                <a:cxn ang="0">
                  <a:pos x="15" y="78"/>
                </a:cxn>
                <a:cxn ang="0">
                  <a:pos x="15" y="83"/>
                </a:cxn>
                <a:cxn ang="0">
                  <a:pos x="14" y="88"/>
                </a:cxn>
                <a:cxn ang="0">
                  <a:pos x="13" y="91"/>
                </a:cxn>
                <a:cxn ang="0">
                  <a:pos x="13" y="91"/>
                </a:cxn>
              </a:cxnLst>
              <a:rect l="0" t="0" r="r" b="b"/>
              <a:pathLst>
                <a:path w="16" h="91">
                  <a:moveTo>
                    <a:pt x="13" y="91"/>
                  </a:moveTo>
                  <a:lnTo>
                    <a:pt x="10" y="83"/>
                  </a:lnTo>
                  <a:lnTo>
                    <a:pt x="7" y="77"/>
                  </a:lnTo>
                  <a:lnTo>
                    <a:pt x="4" y="70"/>
                  </a:lnTo>
                  <a:lnTo>
                    <a:pt x="3" y="65"/>
                  </a:lnTo>
                  <a:lnTo>
                    <a:pt x="2" y="59"/>
                  </a:lnTo>
                  <a:lnTo>
                    <a:pt x="1" y="54"/>
                  </a:lnTo>
                  <a:lnTo>
                    <a:pt x="0" y="48"/>
                  </a:lnTo>
                  <a:lnTo>
                    <a:pt x="0" y="44"/>
                  </a:lnTo>
                  <a:lnTo>
                    <a:pt x="0" y="39"/>
                  </a:lnTo>
                  <a:lnTo>
                    <a:pt x="1" y="33"/>
                  </a:lnTo>
                  <a:lnTo>
                    <a:pt x="2" y="29"/>
                  </a:lnTo>
                  <a:lnTo>
                    <a:pt x="3" y="23"/>
                  </a:lnTo>
                  <a:lnTo>
                    <a:pt x="5" y="18"/>
                  </a:lnTo>
                  <a:lnTo>
                    <a:pt x="8" y="12"/>
                  </a:lnTo>
                  <a:lnTo>
                    <a:pt x="10" y="6"/>
                  </a:lnTo>
                  <a:lnTo>
                    <a:pt x="14" y="0"/>
                  </a:lnTo>
                  <a:lnTo>
                    <a:pt x="14" y="3"/>
                  </a:lnTo>
                  <a:lnTo>
                    <a:pt x="14" y="8"/>
                  </a:lnTo>
                  <a:lnTo>
                    <a:pt x="14" y="12"/>
                  </a:lnTo>
                  <a:lnTo>
                    <a:pt x="14" y="19"/>
                  </a:lnTo>
                  <a:lnTo>
                    <a:pt x="14" y="24"/>
                  </a:lnTo>
                  <a:lnTo>
                    <a:pt x="15" y="31"/>
                  </a:lnTo>
                  <a:lnTo>
                    <a:pt x="15" y="39"/>
                  </a:lnTo>
                  <a:lnTo>
                    <a:pt x="16" y="46"/>
                  </a:lnTo>
                  <a:lnTo>
                    <a:pt x="16" y="53"/>
                  </a:lnTo>
                  <a:lnTo>
                    <a:pt x="16" y="60"/>
                  </a:lnTo>
                  <a:lnTo>
                    <a:pt x="16" y="66"/>
                  </a:lnTo>
                  <a:lnTo>
                    <a:pt x="16" y="74"/>
                  </a:lnTo>
                  <a:lnTo>
                    <a:pt x="15" y="78"/>
                  </a:lnTo>
                  <a:lnTo>
                    <a:pt x="15" y="83"/>
                  </a:lnTo>
                  <a:lnTo>
                    <a:pt x="14" y="88"/>
                  </a:lnTo>
                  <a:lnTo>
                    <a:pt x="13" y="91"/>
                  </a:lnTo>
                  <a:lnTo>
                    <a:pt x="13" y="91"/>
                  </a:lnTo>
                  <a:close/>
                </a:path>
              </a:pathLst>
            </a:custGeom>
            <a:solidFill>
              <a:srgbClr val="000000"/>
            </a:solidFill>
            <a:ln w="9525">
              <a:noFill/>
              <a:round/>
              <a:headEnd/>
              <a:tailEnd/>
            </a:ln>
          </p:spPr>
          <p:txBody>
            <a:bodyPr/>
            <a:lstStyle/>
            <a:p>
              <a:endParaRPr lang="zh-CN" altLang="en-US"/>
            </a:p>
          </p:txBody>
        </p:sp>
        <p:sp>
          <p:nvSpPr>
            <p:cNvPr id="33" name="Freeform 31"/>
            <p:cNvSpPr>
              <a:spLocks/>
            </p:cNvSpPr>
            <p:nvPr/>
          </p:nvSpPr>
          <p:spPr bwMode="auto">
            <a:xfrm>
              <a:off x="4989" y="2585"/>
              <a:ext cx="9" cy="27"/>
            </a:xfrm>
            <a:custGeom>
              <a:avLst/>
              <a:gdLst/>
              <a:ahLst/>
              <a:cxnLst>
                <a:cxn ang="0">
                  <a:pos x="5" y="11"/>
                </a:cxn>
                <a:cxn ang="0">
                  <a:pos x="21" y="0"/>
                </a:cxn>
                <a:cxn ang="0">
                  <a:pos x="24" y="7"/>
                </a:cxn>
                <a:cxn ang="0">
                  <a:pos x="25" y="12"/>
                </a:cxn>
                <a:cxn ang="0">
                  <a:pos x="26" y="19"/>
                </a:cxn>
                <a:cxn ang="0">
                  <a:pos x="26" y="26"/>
                </a:cxn>
                <a:cxn ang="0">
                  <a:pos x="25" y="33"/>
                </a:cxn>
                <a:cxn ang="0">
                  <a:pos x="23" y="40"/>
                </a:cxn>
                <a:cxn ang="0">
                  <a:pos x="21" y="47"/>
                </a:cxn>
                <a:cxn ang="0">
                  <a:pos x="19" y="55"/>
                </a:cxn>
                <a:cxn ang="0">
                  <a:pos x="15" y="61"/>
                </a:cxn>
                <a:cxn ang="0">
                  <a:pos x="13" y="69"/>
                </a:cxn>
                <a:cxn ang="0">
                  <a:pos x="10" y="75"/>
                </a:cxn>
                <a:cxn ang="0">
                  <a:pos x="7" y="83"/>
                </a:cxn>
                <a:cxn ang="0">
                  <a:pos x="4" y="90"/>
                </a:cxn>
                <a:cxn ang="0">
                  <a:pos x="2" y="96"/>
                </a:cxn>
                <a:cxn ang="0">
                  <a:pos x="1" y="103"/>
                </a:cxn>
                <a:cxn ang="0">
                  <a:pos x="0" y="109"/>
                </a:cxn>
                <a:cxn ang="0">
                  <a:pos x="5" y="11"/>
                </a:cxn>
                <a:cxn ang="0">
                  <a:pos x="5" y="11"/>
                </a:cxn>
              </a:cxnLst>
              <a:rect l="0" t="0" r="r" b="b"/>
              <a:pathLst>
                <a:path w="26" h="109">
                  <a:moveTo>
                    <a:pt x="5" y="11"/>
                  </a:moveTo>
                  <a:lnTo>
                    <a:pt x="21" y="0"/>
                  </a:lnTo>
                  <a:lnTo>
                    <a:pt x="24" y="7"/>
                  </a:lnTo>
                  <a:lnTo>
                    <a:pt x="25" y="12"/>
                  </a:lnTo>
                  <a:lnTo>
                    <a:pt x="26" y="19"/>
                  </a:lnTo>
                  <a:lnTo>
                    <a:pt x="26" y="26"/>
                  </a:lnTo>
                  <a:lnTo>
                    <a:pt x="25" y="33"/>
                  </a:lnTo>
                  <a:lnTo>
                    <a:pt x="23" y="40"/>
                  </a:lnTo>
                  <a:lnTo>
                    <a:pt x="21" y="47"/>
                  </a:lnTo>
                  <a:lnTo>
                    <a:pt x="19" y="55"/>
                  </a:lnTo>
                  <a:lnTo>
                    <a:pt x="15" y="61"/>
                  </a:lnTo>
                  <a:lnTo>
                    <a:pt x="13" y="69"/>
                  </a:lnTo>
                  <a:lnTo>
                    <a:pt x="10" y="75"/>
                  </a:lnTo>
                  <a:lnTo>
                    <a:pt x="7" y="83"/>
                  </a:lnTo>
                  <a:lnTo>
                    <a:pt x="4" y="90"/>
                  </a:lnTo>
                  <a:lnTo>
                    <a:pt x="2" y="96"/>
                  </a:lnTo>
                  <a:lnTo>
                    <a:pt x="1" y="103"/>
                  </a:lnTo>
                  <a:lnTo>
                    <a:pt x="0" y="109"/>
                  </a:lnTo>
                  <a:lnTo>
                    <a:pt x="5" y="11"/>
                  </a:lnTo>
                  <a:lnTo>
                    <a:pt x="5" y="11"/>
                  </a:lnTo>
                  <a:close/>
                </a:path>
              </a:pathLst>
            </a:custGeom>
            <a:solidFill>
              <a:srgbClr val="000000"/>
            </a:solidFill>
            <a:ln w="9525">
              <a:noFill/>
              <a:round/>
              <a:headEnd/>
              <a:tailEnd/>
            </a:ln>
          </p:spPr>
          <p:txBody>
            <a:bodyPr/>
            <a:lstStyle/>
            <a:p>
              <a:endParaRPr lang="zh-CN" altLang="en-US"/>
            </a:p>
          </p:txBody>
        </p:sp>
        <p:sp>
          <p:nvSpPr>
            <p:cNvPr id="34" name="Freeform 32"/>
            <p:cNvSpPr>
              <a:spLocks/>
            </p:cNvSpPr>
            <p:nvPr/>
          </p:nvSpPr>
          <p:spPr bwMode="auto">
            <a:xfrm>
              <a:off x="5092" y="2601"/>
              <a:ext cx="44" cy="6"/>
            </a:xfrm>
            <a:custGeom>
              <a:avLst/>
              <a:gdLst/>
              <a:ahLst/>
              <a:cxnLst>
                <a:cxn ang="0">
                  <a:pos x="0" y="10"/>
                </a:cxn>
                <a:cxn ang="0">
                  <a:pos x="7" y="8"/>
                </a:cxn>
                <a:cxn ang="0">
                  <a:pos x="15" y="7"/>
                </a:cxn>
                <a:cxn ang="0">
                  <a:pos x="23" y="6"/>
                </a:cxn>
                <a:cxn ang="0">
                  <a:pos x="32" y="5"/>
                </a:cxn>
                <a:cxn ang="0">
                  <a:pos x="39" y="4"/>
                </a:cxn>
                <a:cxn ang="0">
                  <a:pos x="48" y="3"/>
                </a:cxn>
                <a:cxn ang="0">
                  <a:pos x="56" y="1"/>
                </a:cxn>
                <a:cxn ang="0">
                  <a:pos x="64" y="1"/>
                </a:cxn>
                <a:cxn ang="0">
                  <a:pos x="72" y="0"/>
                </a:cxn>
                <a:cxn ang="0">
                  <a:pos x="81" y="0"/>
                </a:cxn>
                <a:cxn ang="0">
                  <a:pos x="89" y="0"/>
                </a:cxn>
                <a:cxn ang="0">
                  <a:pos x="98" y="0"/>
                </a:cxn>
                <a:cxn ang="0">
                  <a:pos x="106" y="0"/>
                </a:cxn>
                <a:cxn ang="0">
                  <a:pos x="115" y="0"/>
                </a:cxn>
                <a:cxn ang="0">
                  <a:pos x="123" y="0"/>
                </a:cxn>
                <a:cxn ang="0">
                  <a:pos x="132" y="0"/>
                </a:cxn>
                <a:cxn ang="0">
                  <a:pos x="131" y="3"/>
                </a:cxn>
                <a:cxn ang="0">
                  <a:pos x="130" y="6"/>
                </a:cxn>
                <a:cxn ang="0">
                  <a:pos x="126" y="8"/>
                </a:cxn>
                <a:cxn ang="0">
                  <a:pos x="125" y="10"/>
                </a:cxn>
                <a:cxn ang="0">
                  <a:pos x="122" y="12"/>
                </a:cxn>
                <a:cxn ang="0">
                  <a:pos x="119" y="16"/>
                </a:cxn>
                <a:cxn ang="0">
                  <a:pos x="118" y="18"/>
                </a:cxn>
                <a:cxn ang="0">
                  <a:pos x="117" y="21"/>
                </a:cxn>
                <a:cxn ang="0">
                  <a:pos x="113" y="22"/>
                </a:cxn>
                <a:cxn ang="0">
                  <a:pos x="108" y="23"/>
                </a:cxn>
                <a:cxn ang="0">
                  <a:pos x="101" y="23"/>
                </a:cxn>
                <a:cxn ang="0">
                  <a:pos x="95" y="24"/>
                </a:cxn>
                <a:cxn ang="0">
                  <a:pos x="86" y="23"/>
                </a:cxn>
                <a:cxn ang="0">
                  <a:pos x="78" y="22"/>
                </a:cxn>
                <a:cxn ang="0">
                  <a:pos x="68" y="21"/>
                </a:cxn>
                <a:cxn ang="0">
                  <a:pos x="59" y="20"/>
                </a:cxn>
                <a:cxn ang="0">
                  <a:pos x="49" y="19"/>
                </a:cxn>
                <a:cxn ang="0">
                  <a:pos x="40" y="17"/>
                </a:cxn>
                <a:cxn ang="0">
                  <a:pos x="31" y="16"/>
                </a:cxn>
                <a:cxn ang="0">
                  <a:pos x="23" y="13"/>
                </a:cxn>
                <a:cxn ang="0">
                  <a:pos x="15" y="12"/>
                </a:cxn>
                <a:cxn ang="0">
                  <a:pos x="9" y="11"/>
                </a:cxn>
                <a:cxn ang="0">
                  <a:pos x="3" y="10"/>
                </a:cxn>
                <a:cxn ang="0">
                  <a:pos x="0" y="10"/>
                </a:cxn>
                <a:cxn ang="0">
                  <a:pos x="0" y="10"/>
                </a:cxn>
              </a:cxnLst>
              <a:rect l="0" t="0" r="r" b="b"/>
              <a:pathLst>
                <a:path w="132" h="24">
                  <a:moveTo>
                    <a:pt x="0" y="10"/>
                  </a:moveTo>
                  <a:lnTo>
                    <a:pt x="7" y="8"/>
                  </a:lnTo>
                  <a:lnTo>
                    <a:pt x="15" y="7"/>
                  </a:lnTo>
                  <a:lnTo>
                    <a:pt x="23" y="6"/>
                  </a:lnTo>
                  <a:lnTo>
                    <a:pt x="32" y="5"/>
                  </a:lnTo>
                  <a:lnTo>
                    <a:pt x="39" y="4"/>
                  </a:lnTo>
                  <a:lnTo>
                    <a:pt x="48" y="3"/>
                  </a:lnTo>
                  <a:lnTo>
                    <a:pt x="56" y="1"/>
                  </a:lnTo>
                  <a:lnTo>
                    <a:pt x="64" y="1"/>
                  </a:lnTo>
                  <a:lnTo>
                    <a:pt x="72" y="0"/>
                  </a:lnTo>
                  <a:lnTo>
                    <a:pt x="81" y="0"/>
                  </a:lnTo>
                  <a:lnTo>
                    <a:pt x="89" y="0"/>
                  </a:lnTo>
                  <a:lnTo>
                    <a:pt x="98" y="0"/>
                  </a:lnTo>
                  <a:lnTo>
                    <a:pt x="106" y="0"/>
                  </a:lnTo>
                  <a:lnTo>
                    <a:pt x="115" y="0"/>
                  </a:lnTo>
                  <a:lnTo>
                    <a:pt x="123" y="0"/>
                  </a:lnTo>
                  <a:lnTo>
                    <a:pt x="132" y="0"/>
                  </a:lnTo>
                  <a:lnTo>
                    <a:pt x="131" y="3"/>
                  </a:lnTo>
                  <a:lnTo>
                    <a:pt x="130" y="6"/>
                  </a:lnTo>
                  <a:lnTo>
                    <a:pt x="126" y="8"/>
                  </a:lnTo>
                  <a:lnTo>
                    <a:pt x="125" y="10"/>
                  </a:lnTo>
                  <a:lnTo>
                    <a:pt x="122" y="12"/>
                  </a:lnTo>
                  <a:lnTo>
                    <a:pt x="119" y="16"/>
                  </a:lnTo>
                  <a:lnTo>
                    <a:pt x="118" y="18"/>
                  </a:lnTo>
                  <a:lnTo>
                    <a:pt x="117" y="21"/>
                  </a:lnTo>
                  <a:lnTo>
                    <a:pt x="113" y="22"/>
                  </a:lnTo>
                  <a:lnTo>
                    <a:pt x="108" y="23"/>
                  </a:lnTo>
                  <a:lnTo>
                    <a:pt x="101" y="23"/>
                  </a:lnTo>
                  <a:lnTo>
                    <a:pt x="95" y="24"/>
                  </a:lnTo>
                  <a:lnTo>
                    <a:pt x="86" y="23"/>
                  </a:lnTo>
                  <a:lnTo>
                    <a:pt x="78" y="22"/>
                  </a:lnTo>
                  <a:lnTo>
                    <a:pt x="68" y="21"/>
                  </a:lnTo>
                  <a:lnTo>
                    <a:pt x="59" y="20"/>
                  </a:lnTo>
                  <a:lnTo>
                    <a:pt x="49" y="19"/>
                  </a:lnTo>
                  <a:lnTo>
                    <a:pt x="40" y="17"/>
                  </a:lnTo>
                  <a:lnTo>
                    <a:pt x="31" y="16"/>
                  </a:lnTo>
                  <a:lnTo>
                    <a:pt x="23" y="13"/>
                  </a:lnTo>
                  <a:lnTo>
                    <a:pt x="15" y="12"/>
                  </a:lnTo>
                  <a:lnTo>
                    <a:pt x="9" y="11"/>
                  </a:lnTo>
                  <a:lnTo>
                    <a:pt x="3" y="10"/>
                  </a:lnTo>
                  <a:lnTo>
                    <a:pt x="0" y="10"/>
                  </a:lnTo>
                  <a:lnTo>
                    <a:pt x="0" y="10"/>
                  </a:lnTo>
                  <a:close/>
                </a:path>
              </a:pathLst>
            </a:custGeom>
            <a:solidFill>
              <a:srgbClr val="000000"/>
            </a:solidFill>
            <a:ln w="9525">
              <a:noFill/>
              <a:round/>
              <a:headEnd/>
              <a:tailEnd/>
            </a:ln>
          </p:spPr>
          <p:txBody>
            <a:bodyPr/>
            <a:lstStyle/>
            <a:p>
              <a:endParaRPr lang="zh-CN" altLang="en-US"/>
            </a:p>
          </p:txBody>
        </p:sp>
        <p:sp>
          <p:nvSpPr>
            <p:cNvPr id="35" name="Freeform 33"/>
            <p:cNvSpPr>
              <a:spLocks/>
            </p:cNvSpPr>
            <p:nvPr/>
          </p:nvSpPr>
          <p:spPr bwMode="auto">
            <a:xfrm>
              <a:off x="5109" y="2584"/>
              <a:ext cx="41" cy="8"/>
            </a:xfrm>
            <a:custGeom>
              <a:avLst/>
              <a:gdLst/>
              <a:ahLst/>
              <a:cxnLst>
                <a:cxn ang="0">
                  <a:pos x="78" y="28"/>
                </a:cxn>
                <a:cxn ang="0">
                  <a:pos x="0" y="18"/>
                </a:cxn>
                <a:cxn ang="0">
                  <a:pos x="6" y="15"/>
                </a:cxn>
                <a:cxn ang="0">
                  <a:pos x="13" y="12"/>
                </a:cxn>
                <a:cxn ang="0">
                  <a:pos x="20" y="10"/>
                </a:cxn>
                <a:cxn ang="0">
                  <a:pos x="29" y="9"/>
                </a:cxn>
                <a:cxn ang="0">
                  <a:pos x="36" y="6"/>
                </a:cxn>
                <a:cxn ang="0">
                  <a:pos x="44" y="4"/>
                </a:cxn>
                <a:cxn ang="0">
                  <a:pos x="52" y="3"/>
                </a:cxn>
                <a:cxn ang="0">
                  <a:pos x="60" y="2"/>
                </a:cxn>
                <a:cxn ang="0">
                  <a:pos x="68" y="1"/>
                </a:cxn>
                <a:cxn ang="0">
                  <a:pos x="76" y="0"/>
                </a:cxn>
                <a:cxn ang="0">
                  <a:pos x="85" y="0"/>
                </a:cxn>
                <a:cxn ang="0">
                  <a:pos x="93" y="0"/>
                </a:cxn>
                <a:cxn ang="0">
                  <a:pos x="101" y="0"/>
                </a:cxn>
                <a:cxn ang="0">
                  <a:pos x="108" y="0"/>
                </a:cxn>
                <a:cxn ang="0">
                  <a:pos x="116" y="1"/>
                </a:cxn>
                <a:cxn ang="0">
                  <a:pos x="124" y="2"/>
                </a:cxn>
                <a:cxn ang="0">
                  <a:pos x="78" y="28"/>
                </a:cxn>
                <a:cxn ang="0">
                  <a:pos x="78" y="28"/>
                </a:cxn>
              </a:cxnLst>
              <a:rect l="0" t="0" r="r" b="b"/>
              <a:pathLst>
                <a:path w="124" h="28">
                  <a:moveTo>
                    <a:pt x="78" y="28"/>
                  </a:moveTo>
                  <a:lnTo>
                    <a:pt x="0" y="18"/>
                  </a:lnTo>
                  <a:lnTo>
                    <a:pt x="6" y="15"/>
                  </a:lnTo>
                  <a:lnTo>
                    <a:pt x="13" y="12"/>
                  </a:lnTo>
                  <a:lnTo>
                    <a:pt x="20" y="10"/>
                  </a:lnTo>
                  <a:lnTo>
                    <a:pt x="29" y="9"/>
                  </a:lnTo>
                  <a:lnTo>
                    <a:pt x="36" y="6"/>
                  </a:lnTo>
                  <a:lnTo>
                    <a:pt x="44" y="4"/>
                  </a:lnTo>
                  <a:lnTo>
                    <a:pt x="52" y="3"/>
                  </a:lnTo>
                  <a:lnTo>
                    <a:pt x="60" y="2"/>
                  </a:lnTo>
                  <a:lnTo>
                    <a:pt x="68" y="1"/>
                  </a:lnTo>
                  <a:lnTo>
                    <a:pt x="76" y="0"/>
                  </a:lnTo>
                  <a:lnTo>
                    <a:pt x="85" y="0"/>
                  </a:lnTo>
                  <a:lnTo>
                    <a:pt x="93" y="0"/>
                  </a:lnTo>
                  <a:lnTo>
                    <a:pt x="101" y="0"/>
                  </a:lnTo>
                  <a:lnTo>
                    <a:pt x="108" y="0"/>
                  </a:lnTo>
                  <a:lnTo>
                    <a:pt x="116" y="1"/>
                  </a:lnTo>
                  <a:lnTo>
                    <a:pt x="124" y="2"/>
                  </a:lnTo>
                  <a:lnTo>
                    <a:pt x="78" y="28"/>
                  </a:lnTo>
                  <a:lnTo>
                    <a:pt x="78" y="28"/>
                  </a:lnTo>
                  <a:close/>
                </a:path>
              </a:pathLst>
            </a:custGeom>
            <a:solidFill>
              <a:srgbClr val="000000"/>
            </a:solidFill>
            <a:ln w="9525">
              <a:noFill/>
              <a:round/>
              <a:headEnd/>
              <a:tailEnd/>
            </a:ln>
          </p:spPr>
          <p:txBody>
            <a:bodyPr/>
            <a:lstStyle/>
            <a:p>
              <a:endParaRPr lang="zh-CN" altLang="en-US"/>
            </a:p>
          </p:txBody>
        </p:sp>
        <p:sp>
          <p:nvSpPr>
            <p:cNvPr id="36" name="Freeform 34"/>
            <p:cNvSpPr>
              <a:spLocks/>
            </p:cNvSpPr>
            <p:nvPr/>
          </p:nvSpPr>
          <p:spPr bwMode="auto">
            <a:xfrm>
              <a:off x="4847" y="2533"/>
              <a:ext cx="9" cy="49"/>
            </a:xfrm>
            <a:custGeom>
              <a:avLst/>
              <a:gdLst/>
              <a:ahLst/>
              <a:cxnLst>
                <a:cxn ang="0">
                  <a:pos x="26" y="194"/>
                </a:cxn>
                <a:cxn ang="0">
                  <a:pos x="24" y="186"/>
                </a:cxn>
                <a:cxn ang="0">
                  <a:pos x="22" y="177"/>
                </a:cxn>
                <a:cxn ang="0">
                  <a:pos x="19" y="166"/>
                </a:cxn>
                <a:cxn ang="0">
                  <a:pos x="16" y="154"/>
                </a:cxn>
                <a:cxn ang="0">
                  <a:pos x="13" y="139"/>
                </a:cxn>
                <a:cxn ang="0">
                  <a:pos x="10" y="125"/>
                </a:cxn>
                <a:cxn ang="0">
                  <a:pos x="7" y="110"/>
                </a:cxn>
                <a:cxn ang="0">
                  <a:pos x="6" y="96"/>
                </a:cxn>
                <a:cxn ang="0">
                  <a:pos x="3" y="81"/>
                </a:cxn>
                <a:cxn ang="0">
                  <a:pos x="1" y="65"/>
                </a:cxn>
                <a:cxn ang="0">
                  <a:pos x="0" y="51"/>
                </a:cxn>
                <a:cxn ang="0">
                  <a:pos x="0" y="39"/>
                </a:cxn>
                <a:cxn ang="0">
                  <a:pos x="0" y="26"/>
                </a:cxn>
                <a:cxn ang="0">
                  <a:pos x="2" y="15"/>
                </a:cxn>
                <a:cxn ang="0">
                  <a:pos x="4" y="6"/>
                </a:cxn>
                <a:cxn ang="0">
                  <a:pos x="8" y="0"/>
                </a:cxn>
                <a:cxn ang="0">
                  <a:pos x="13" y="11"/>
                </a:cxn>
                <a:cxn ang="0">
                  <a:pos x="17" y="22"/>
                </a:cxn>
                <a:cxn ang="0">
                  <a:pos x="20" y="32"/>
                </a:cxn>
                <a:cxn ang="0">
                  <a:pos x="22" y="46"/>
                </a:cxn>
                <a:cxn ang="0">
                  <a:pos x="23" y="58"/>
                </a:cxn>
                <a:cxn ang="0">
                  <a:pos x="24" y="70"/>
                </a:cxn>
                <a:cxn ang="0">
                  <a:pos x="25" y="82"/>
                </a:cxn>
                <a:cxn ang="0">
                  <a:pos x="25" y="95"/>
                </a:cxn>
                <a:cxn ang="0">
                  <a:pos x="24" y="107"/>
                </a:cxn>
                <a:cxn ang="0">
                  <a:pos x="24" y="120"/>
                </a:cxn>
                <a:cxn ang="0">
                  <a:pos x="24" y="132"/>
                </a:cxn>
                <a:cxn ang="0">
                  <a:pos x="24" y="145"/>
                </a:cxn>
                <a:cxn ang="0">
                  <a:pos x="24" y="157"/>
                </a:cxn>
                <a:cxn ang="0">
                  <a:pos x="24" y="170"/>
                </a:cxn>
                <a:cxn ang="0">
                  <a:pos x="25" y="182"/>
                </a:cxn>
                <a:cxn ang="0">
                  <a:pos x="26" y="194"/>
                </a:cxn>
                <a:cxn ang="0">
                  <a:pos x="26" y="194"/>
                </a:cxn>
              </a:cxnLst>
              <a:rect l="0" t="0" r="r" b="b"/>
              <a:pathLst>
                <a:path w="26" h="194">
                  <a:moveTo>
                    <a:pt x="26" y="194"/>
                  </a:moveTo>
                  <a:lnTo>
                    <a:pt x="24" y="186"/>
                  </a:lnTo>
                  <a:lnTo>
                    <a:pt x="22" y="177"/>
                  </a:lnTo>
                  <a:lnTo>
                    <a:pt x="19" y="166"/>
                  </a:lnTo>
                  <a:lnTo>
                    <a:pt x="16" y="154"/>
                  </a:lnTo>
                  <a:lnTo>
                    <a:pt x="13" y="139"/>
                  </a:lnTo>
                  <a:lnTo>
                    <a:pt x="10" y="125"/>
                  </a:lnTo>
                  <a:lnTo>
                    <a:pt x="7" y="110"/>
                  </a:lnTo>
                  <a:lnTo>
                    <a:pt x="6" y="96"/>
                  </a:lnTo>
                  <a:lnTo>
                    <a:pt x="3" y="81"/>
                  </a:lnTo>
                  <a:lnTo>
                    <a:pt x="1" y="65"/>
                  </a:lnTo>
                  <a:lnTo>
                    <a:pt x="0" y="51"/>
                  </a:lnTo>
                  <a:lnTo>
                    <a:pt x="0" y="39"/>
                  </a:lnTo>
                  <a:lnTo>
                    <a:pt x="0" y="26"/>
                  </a:lnTo>
                  <a:lnTo>
                    <a:pt x="2" y="15"/>
                  </a:lnTo>
                  <a:lnTo>
                    <a:pt x="4" y="6"/>
                  </a:lnTo>
                  <a:lnTo>
                    <a:pt x="8" y="0"/>
                  </a:lnTo>
                  <a:lnTo>
                    <a:pt x="13" y="11"/>
                  </a:lnTo>
                  <a:lnTo>
                    <a:pt x="17" y="22"/>
                  </a:lnTo>
                  <a:lnTo>
                    <a:pt x="20" y="32"/>
                  </a:lnTo>
                  <a:lnTo>
                    <a:pt x="22" y="46"/>
                  </a:lnTo>
                  <a:lnTo>
                    <a:pt x="23" y="58"/>
                  </a:lnTo>
                  <a:lnTo>
                    <a:pt x="24" y="70"/>
                  </a:lnTo>
                  <a:lnTo>
                    <a:pt x="25" y="82"/>
                  </a:lnTo>
                  <a:lnTo>
                    <a:pt x="25" y="95"/>
                  </a:lnTo>
                  <a:lnTo>
                    <a:pt x="24" y="107"/>
                  </a:lnTo>
                  <a:lnTo>
                    <a:pt x="24" y="120"/>
                  </a:lnTo>
                  <a:lnTo>
                    <a:pt x="24" y="132"/>
                  </a:lnTo>
                  <a:lnTo>
                    <a:pt x="24" y="145"/>
                  </a:lnTo>
                  <a:lnTo>
                    <a:pt x="24" y="157"/>
                  </a:lnTo>
                  <a:lnTo>
                    <a:pt x="24" y="170"/>
                  </a:lnTo>
                  <a:lnTo>
                    <a:pt x="25" y="182"/>
                  </a:lnTo>
                  <a:lnTo>
                    <a:pt x="26" y="194"/>
                  </a:lnTo>
                  <a:lnTo>
                    <a:pt x="26" y="194"/>
                  </a:lnTo>
                  <a:close/>
                </a:path>
              </a:pathLst>
            </a:custGeom>
            <a:solidFill>
              <a:srgbClr val="000000"/>
            </a:solidFill>
            <a:ln w="9525">
              <a:noFill/>
              <a:round/>
              <a:headEnd/>
              <a:tailEnd/>
            </a:ln>
          </p:spPr>
          <p:txBody>
            <a:bodyPr/>
            <a:lstStyle/>
            <a:p>
              <a:endParaRPr lang="zh-CN" altLang="en-US"/>
            </a:p>
          </p:txBody>
        </p:sp>
        <p:sp>
          <p:nvSpPr>
            <p:cNvPr id="37" name="Freeform 35"/>
            <p:cNvSpPr>
              <a:spLocks/>
            </p:cNvSpPr>
            <p:nvPr/>
          </p:nvSpPr>
          <p:spPr bwMode="auto">
            <a:xfrm>
              <a:off x="5097" y="2566"/>
              <a:ext cx="50" cy="7"/>
            </a:xfrm>
            <a:custGeom>
              <a:avLst/>
              <a:gdLst/>
              <a:ahLst/>
              <a:cxnLst>
                <a:cxn ang="0">
                  <a:pos x="110" y="27"/>
                </a:cxn>
                <a:cxn ang="0">
                  <a:pos x="0" y="16"/>
                </a:cxn>
                <a:cxn ang="0">
                  <a:pos x="151" y="0"/>
                </a:cxn>
                <a:cxn ang="0">
                  <a:pos x="150" y="3"/>
                </a:cxn>
                <a:cxn ang="0">
                  <a:pos x="149" y="5"/>
                </a:cxn>
                <a:cxn ang="0">
                  <a:pos x="147" y="7"/>
                </a:cxn>
                <a:cxn ang="0">
                  <a:pos x="145" y="11"/>
                </a:cxn>
                <a:cxn ang="0">
                  <a:pos x="142" y="13"/>
                </a:cxn>
                <a:cxn ang="0">
                  <a:pos x="140" y="15"/>
                </a:cxn>
                <a:cxn ang="0">
                  <a:pos x="137" y="16"/>
                </a:cxn>
                <a:cxn ang="0">
                  <a:pos x="134" y="18"/>
                </a:cxn>
                <a:cxn ang="0">
                  <a:pos x="131" y="19"/>
                </a:cxn>
                <a:cxn ang="0">
                  <a:pos x="128" y="20"/>
                </a:cxn>
                <a:cxn ang="0">
                  <a:pos x="124" y="22"/>
                </a:cxn>
                <a:cxn ang="0">
                  <a:pos x="121" y="23"/>
                </a:cxn>
                <a:cxn ang="0">
                  <a:pos x="118" y="24"/>
                </a:cxn>
                <a:cxn ang="0">
                  <a:pos x="114" y="25"/>
                </a:cxn>
                <a:cxn ang="0">
                  <a:pos x="111" y="26"/>
                </a:cxn>
                <a:cxn ang="0">
                  <a:pos x="110" y="27"/>
                </a:cxn>
                <a:cxn ang="0">
                  <a:pos x="110" y="27"/>
                </a:cxn>
              </a:cxnLst>
              <a:rect l="0" t="0" r="r" b="b"/>
              <a:pathLst>
                <a:path w="151" h="27">
                  <a:moveTo>
                    <a:pt x="110" y="27"/>
                  </a:moveTo>
                  <a:lnTo>
                    <a:pt x="0" y="16"/>
                  </a:lnTo>
                  <a:lnTo>
                    <a:pt x="151" y="0"/>
                  </a:lnTo>
                  <a:lnTo>
                    <a:pt x="150" y="3"/>
                  </a:lnTo>
                  <a:lnTo>
                    <a:pt x="149" y="5"/>
                  </a:lnTo>
                  <a:lnTo>
                    <a:pt x="147" y="7"/>
                  </a:lnTo>
                  <a:lnTo>
                    <a:pt x="145" y="11"/>
                  </a:lnTo>
                  <a:lnTo>
                    <a:pt x="142" y="13"/>
                  </a:lnTo>
                  <a:lnTo>
                    <a:pt x="140" y="15"/>
                  </a:lnTo>
                  <a:lnTo>
                    <a:pt x="137" y="16"/>
                  </a:lnTo>
                  <a:lnTo>
                    <a:pt x="134" y="18"/>
                  </a:lnTo>
                  <a:lnTo>
                    <a:pt x="131" y="19"/>
                  </a:lnTo>
                  <a:lnTo>
                    <a:pt x="128" y="20"/>
                  </a:lnTo>
                  <a:lnTo>
                    <a:pt x="124" y="22"/>
                  </a:lnTo>
                  <a:lnTo>
                    <a:pt x="121" y="23"/>
                  </a:lnTo>
                  <a:lnTo>
                    <a:pt x="118" y="24"/>
                  </a:lnTo>
                  <a:lnTo>
                    <a:pt x="114" y="25"/>
                  </a:lnTo>
                  <a:lnTo>
                    <a:pt x="111" y="26"/>
                  </a:lnTo>
                  <a:lnTo>
                    <a:pt x="110" y="27"/>
                  </a:lnTo>
                  <a:lnTo>
                    <a:pt x="110" y="27"/>
                  </a:lnTo>
                  <a:close/>
                </a:path>
              </a:pathLst>
            </a:custGeom>
            <a:solidFill>
              <a:srgbClr val="000000"/>
            </a:solidFill>
            <a:ln w="9525">
              <a:noFill/>
              <a:round/>
              <a:headEnd/>
              <a:tailEnd/>
            </a:ln>
          </p:spPr>
          <p:txBody>
            <a:bodyPr/>
            <a:lstStyle/>
            <a:p>
              <a:endParaRPr lang="zh-CN" altLang="en-US"/>
            </a:p>
          </p:txBody>
        </p:sp>
        <p:sp>
          <p:nvSpPr>
            <p:cNvPr id="38" name="Freeform 36"/>
            <p:cNvSpPr>
              <a:spLocks/>
            </p:cNvSpPr>
            <p:nvPr/>
          </p:nvSpPr>
          <p:spPr bwMode="auto">
            <a:xfrm>
              <a:off x="5091" y="2554"/>
              <a:ext cx="30" cy="4"/>
            </a:xfrm>
            <a:custGeom>
              <a:avLst/>
              <a:gdLst/>
              <a:ahLst/>
              <a:cxnLst>
                <a:cxn ang="0">
                  <a:pos x="0" y="1"/>
                </a:cxn>
                <a:cxn ang="0">
                  <a:pos x="79" y="0"/>
                </a:cxn>
                <a:cxn ang="0">
                  <a:pos x="92" y="0"/>
                </a:cxn>
                <a:cxn ang="0">
                  <a:pos x="92" y="1"/>
                </a:cxn>
                <a:cxn ang="0">
                  <a:pos x="92" y="3"/>
                </a:cxn>
                <a:cxn ang="0">
                  <a:pos x="92" y="6"/>
                </a:cxn>
                <a:cxn ang="0">
                  <a:pos x="91" y="9"/>
                </a:cxn>
                <a:cxn ang="0">
                  <a:pos x="91" y="12"/>
                </a:cxn>
                <a:cxn ang="0">
                  <a:pos x="91" y="14"/>
                </a:cxn>
                <a:cxn ang="0">
                  <a:pos x="91" y="16"/>
                </a:cxn>
                <a:cxn ang="0">
                  <a:pos x="88" y="17"/>
                </a:cxn>
                <a:cxn ang="0">
                  <a:pos x="83" y="18"/>
                </a:cxn>
                <a:cxn ang="0">
                  <a:pos x="77" y="18"/>
                </a:cxn>
                <a:cxn ang="0">
                  <a:pos x="70" y="18"/>
                </a:cxn>
                <a:cxn ang="0">
                  <a:pos x="63" y="18"/>
                </a:cxn>
                <a:cxn ang="0">
                  <a:pos x="56" y="18"/>
                </a:cxn>
                <a:cxn ang="0">
                  <a:pos x="48" y="17"/>
                </a:cxn>
                <a:cxn ang="0">
                  <a:pos x="41" y="17"/>
                </a:cxn>
                <a:cxn ang="0">
                  <a:pos x="33" y="15"/>
                </a:cxn>
                <a:cxn ang="0">
                  <a:pos x="25" y="14"/>
                </a:cxn>
                <a:cxn ang="0">
                  <a:pos x="17" y="12"/>
                </a:cxn>
                <a:cxn ang="0">
                  <a:pos x="12" y="10"/>
                </a:cxn>
                <a:cxn ang="0">
                  <a:pos x="6" y="7"/>
                </a:cxn>
                <a:cxn ang="0">
                  <a:pos x="3" y="5"/>
                </a:cxn>
                <a:cxn ang="0">
                  <a:pos x="0" y="3"/>
                </a:cxn>
                <a:cxn ang="0">
                  <a:pos x="0" y="1"/>
                </a:cxn>
                <a:cxn ang="0">
                  <a:pos x="0" y="1"/>
                </a:cxn>
              </a:cxnLst>
              <a:rect l="0" t="0" r="r" b="b"/>
              <a:pathLst>
                <a:path w="92" h="18">
                  <a:moveTo>
                    <a:pt x="0" y="1"/>
                  </a:moveTo>
                  <a:lnTo>
                    <a:pt x="79" y="0"/>
                  </a:lnTo>
                  <a:lnTo>
                    <a:pt x="92" y="0"/>
                  </a:lnTo>
                  <a:lnTo>
                    <a:pt x="92" y="1"/>
                  </a:lnTo>
                  <a:lnTo>
                    <a:pt x="92" y="3"/>
                  </a:lnTo>
                  <a:lnTo>
                    <a:pt x="92" y="6"/>
                  </a:lnTo>
                  <a:lnTo>
                    <a:pt x="91" y="9"/>
                  </a:lnTo>
                  <a:lnTo>
                    <a:pt x="91" y="12"/>
                  </a:lnTo>
                  <a:lnTo>
                    <a:pt x="91" y="14"/>
                  </a:lnTo>
                  <a:lnTo>
                    <a:pt x="91" y="16"/>
                  </a:lnTo>
                  <a:lnTo>
                    <a:pt x="88" y="17"/>
                  </a:lnTo>
                  <a:lnTo>
                    <a:pt x="83" y="18"/>
                  </a:lnTo>
                  <a:lnTo>
                    <a:pt x="77" y="18"/>
                  </a:lnTo>
                  <a:lnTo>
                    <a:pt x="70" y="18"/>
                  </a:lnTo>
                  <a:lnTo>
                    <a:pt x="63" y="18"/>
                  </a:lnTo>
                  <a:lnTo>
                    <a:pt x="56" y="18"/>
                  </a:lnTo>
                  <a:lnTo>
                    <a:pt x="48" y="17"/>
                  </a:lnTo>
                  <a:lnTo>
                    <a:pt x="41" y="17"/>
                  </a:lnTo>
                  <a:lnTo>
                    <a:pt x="33" y="15"/>
                  </a:lnTo>
                  <a:lnTo>
                    <a:pt x="25" y="14"/>
                  </a:lnTo>
                  <a:lnTo>
                    <a:pt x="17" y="12"/>
                  </a:lnTo>
                  <a:lnTo>
                    <a:pt x="12" y="10"/>
                  </a:lnTo>
                  <a:lnTo>
                    <a:pt x="6" y="7"/>
                  </a:lnTo>
                  <a:lnTo>
                    <a:pt x="3" y="5"/>
                  </a:lnTo>
                  <a:lnTo>
                    <a:pt x="0" y="3"/>
                  </a:lnTo>
                  <a:lnTo>
                    <a:pt x="0" y="1"/>
                  </a:lnTo>
                  <a:lnTo>
                    <a:pt x="0" y="1"/>
                  </a:lnTo>
                  <a:close/>
                </a:path>
              </a:pathLst>
            </a:custGeom>
            <a:solidFill>
              <a:srgbClr val="000000"/>
            </a:solidFill>
            <a:ln w="9525">
              <a:noFill/>
              <a:round/>
              <a:headEnd/>
              <a:tailEnd/>
            </a:ln>
          </p:spPr>
          <p:txBody>
            <a:bodyPr/>
            <a:lstStyle/>
            <a:p>
              <a:endParaRPr lang="zh-CN" altLang="en-US"/>
            </a:p>
          </p:txBody>
        </p:sp>
        <p:sp>
          <p:nvSpPr>
            <p:cNvPr id="39" name="Freeform 37"/>
            <p:cNvSpPr>
              <a:spLocks/>
            </p:cNvSpPr>
            <p:nvPr/>
          </p:nvSpPr>
          <p:spPr bwMode="auto">
            <a:xfrm>
              <a:off x="5069" y="2539"/>
              <a:ext cx="59" cy="5"/>
            </a:xfrm>
            <a:custGeom>
              <a:avLst/>
              <a:gdLst/>
              <a:ahLst/>
              <a:cxnLst>
                <a:cxn ang="0">
                  <a:pos x="0" y="20"/>
                </a:cxn>
                <a:cxn ang="0">
                  <a:pos x="178" y="0"/>
                </a:cxn>
                <a:cxn ang="0">
                  <a:pos x="174" y="4"/>
                </a:cxn>
                <a:cxn ang="0">
                  <a:pos x="171" y="7"/>
                </a:cxn>
                <a:cxn ang="0">
                  <a:pos x="168" y="11"/>
                </a:cxn>
                <a:cxn ang="0">
                  <a:pos x="166" y="17"/>
                </a:cxn>
                <a:cxn ang="0">
                  <a:pos x="0" y="20"/>
                </a:cxn>
                <a:cxn ang="0">
                  <a:pos x="0" y="20"/>
                </a:cxn>
              </a:cxnLst>
              <a:rect l="0" t="0" r="r" b="b"/>
              <a:pathLst>
                <a:path w="178" h="20">
                  <a:moveTo>
                    <a:pt x="0" y="20"/>
                  </a:moveTo>
                  <a:lnTo>
                    <a:pt x="178" y="0"/>
                  </a:lnTo>
                  <a:lnTo>
                    <a:pt x="174" y="4"/>
                  </a:lnTo>
                  <a:lnTo>
                    <a:pt x="171" y="7"/>
                  </a:lnTo>
                  <a:lnTo>
                    <a:pt x="168" y="11"/>
                  </a:lnTo>
                  <a:lnTo>
                    <a:pt x="166" y="17"/>
                  </a:lnTo>
                  <a:lnTo>
                    <a:pt x="0" y="20"/>
                  </a:lnTo>
                  <a:lnTo>
                    <a:pt x="0" y="20"/>
                  </a:lnTo>
                  <a:close/>
                </a:path>
              </a:pathLst>
            </a:custGeom>
            <a:solidFill>
              <a:srgbClr val="000000"/>
            </a:solidFill>
            <a:ln w="9525">
              <a:noFill/>
              <a:round/>
              <a:headEnd/>
              <a:tailEnd/>
            </a:ln>
          </p:spPr>
          <p:txBody>
            <a:bodyPr/>
            <a:lstStyle/>
            <a:p>
              <a:endParaRPr lang="zh-CN" altLang="en-US"/>
            </a:p>
          </p:txBody>
        </p:sp>
        <p:sp>
          <p:nvSpPr>
            <p:cNvPr id="40" name="Freeform 38"/>
            <p:cNvSpPr>
              <a:spLocks/>
            </p:cNvSpPr>
            <p:nvPr/>
          </p:nvSpPr>
          <p:spPr bwMode="auto">
            <a:xfrm>
              <a:off x="5266" y="2512"/>
              <a:ext cx="31" cy="29"/>
            </a:xfrm>
            <a:custGeom>
              <a:avLst/>
              <a:gdLst/>
              <a:ahLst/>
              <a:cxnLst>
                <a:cxn ang="0">
                  <a:pos x="0" y="0"/>
                </a:cxn>
                <a:cxn ang="0">
                  <a:pos x="4" y="1"/>
                </a:cxn>
                <a:cxn ang="0">
                  <a:pos x="9" y="2"/>
                </a:cxn>
                <a:cxn ang="0">
                  <a:pos x="14" y="4"/>
                </a:cxn>
                <a:cxn ang="0">
                  <a:pos x="19" y="6"/>
                </a:cxn>
                <a:cxn ang="0">
                  <a:pos x="24" y="7"/>
                </a:cxn>
                <a:cxn ang="0">
                  <a:pos x="29" y="10"/>
                </a:cxn>
                <a:cxn ang="0">
                  <a:pos x="33" y="13"/>
                </a:cxn>
                <a:cxn ang="0">
                  <a:pos x="37" y="16"/>
                </a:cxn>
                <a:cxn ang="0">
                  <a:pos x="94" y="114"/>
                </a:cxn>
                <a:cxn ang="0">
                  <a:pos x="92" y="113"/>
                </a:cxn>
                <a:cxn ang="0">
                  <a:pos x="89" y="110"/>
                </a:cxn>
                <a:cxn ang="0">
                  <a:pos x="84" y="105"/>
                </a:cxn>
                <a:cxn ang="0">
                  <a:pos x="79" y="99"/>
                </a:cxn>
                <a:cxn ang="0">
                  <a:pos x="72" y="91"/>
                </a:cxn>
                <a:cxn ang="0">
                  <a:pos x="64" y="81"/>
                </a:cxn>
                <a:cxn ang="0">
                  <a:pos x="56" y="72"/>
                </a:cxn>
                <a:cxn ang="0">
                  <a:pos x="48" y="62"/>
                </a:cxn>
                <a:cxn ang="0">
                  <a:pos x="39" y="51"/>
                </a:cxn>
                <a:cxn ang="0">
                  <a:pos x="31" y="41"/>
                </a:cxn>
                <a:cxn ang="0">
                  <a:pos x="23" y="31"/>
                </a:cxn>
                <a:cxn ang="0">
                  <a:pos x="17" y="23"/>
                </a:cxn>
                <a:cxn ang="0">
                  <a:pos x="10" y="15"/>
                </a:cxn>
                <a:cxn ang="0">
                  <a:pos x="5" y="7"/>
                </a:cxn>
                <a:cxn ang="0">
                  <a:pos x="1" y="3"/>
                </a:cxn>
                <a:cxn ang="0">
                  <a:pos x="0" y="0"/>
                </a:cxn>
                <a:cxn ang="0">
                  <a:pos x="0" y="0"/>
                </a:cxn>
              </a:cxnLst>
              <a:rect l="0" t="0" r="r" b="b"/>
              <a:pathLst>
                <a:path w="94" h="114">
                  <a:moveTo>
                    <a:pt x="0" y="0"/>
                  </a:moveTo>
                  <a:lnTo>
                    <a:pt x="4" y="1"/>
                  </a:lnTo>
                  <a:lnTo>
                    <a:pt x="9" y="2"/>
                  </a:lnTo>
                  <a:lnTo>
                    <a:pt x="14" y="4"/>
                  </a:lnTo>
                  <a:lnTo>
                    <a:pt x="19" y="6"/>
                  </a:lnTo>
                  <a:lnTo>
                    <a:pt x="24" y="7"/>
                  </a:lnTo>
                  <a:lnTo>
                    <a:pt x="29" y="10"/>
                  </a:lnTo>
                  <a:lnTo>
                    <a:pt x="33" y="13"/>
                  </a:lnTo>
                  <a:lnTo>
                    <a:pt x="37" y="16"/>
                  </a:lnTo>
                  <a:lnTo>
                    <a:pt x="94" y="114"/>
                  </a:lnTo>
                  <a:lnTo>
                    <a:pt x="92" y="113"/>
                  </a:lnTo>
                  <a:lnTo>
                    <a:pt x="89" y="110"/>
                  </a:lnTo>
                  <a:lnTo>
                    <a:pt x="84" y="105"/>
                  </a:lnTo>
                  <a:lnTo>
                    <a:pt x="79" y="99"/>
                  </a:lnTo>
                  <a:lnTo>
                    <a:pt x="72" y="91"/>
                  </a:lnTo>
                  <a:lnTo>
                    <a:pt x="64" y="81"/>
                  </a:lnTo>
                  <a:lnTo>
                    <a:pt x="56" y="72"/>
                  </a:lnTo>
                  <a:lnTo>
                    <a:pt x="48" y="62"/>
                  </a:lnTo>
                  <a:lnTo>
                    <a:pt x="39" y="51"/>
                  </a:lnTo>
                  <a:lnTo>
                    <a:pt x="31" y="41"/>
                  </a:lnTo>
                  <a:lnTo>
                    <a:pt x="23" y="31"/>
                  </a:lnTo>
                  <a:lnTo>
                    <a:pt x="17" y="23"/>
                  </a:lnTo>
                  <a:lnTo>
                    <a:pt x="10" y="15"/>
                  </a:lnTo>
                  <a:lnTo>
                    <a:pt x="5" y="7"/>
                  </a:lnTo>
                  <a:lnTo>
                    <a:pt x="1" y="3"/>
                  </a:lnTo>
                  <a:lnTo>
                    <a:pt x="0" y="0"/>
                  </a:lnTo>
                  <a:lnTo>
                    <a:pt x="0" y="0"/>
                  </a:lnTo>
                  <a:close/>
                </a:path>
              </a:pathLst>
            </a:custGeom>
            <a:solidFill>
              <a:srgbClr val="000000"/>
            </a:solidFill>
            <a:ln w="9525">
              <a:noFill/>
              <a:round/>
              <a:headEnd/>
              <a:tailEnd/>
            </a:ln>
          </p:spPr>
          <p:txBody>
            <a:bodyPr/>
            <a:lstStyle/>
            <a:p>
              <a:endParaRPr lang="zh-CN" altLang="en-US"/>
            </a:p>
          </p:txBody>
        </p:sp>
        <p:sp>
          <p:nvSpPr>
            <p:cNvPr id="41" name="Freeform 39"/>
            <p:cNvSpPr>
              <a:spLocks/>
            </p:cNvSpPr>
            <p:nvPr/>
          </p:nvSpPr>
          <p:spPr bwMode="auto">
            <a:xfrm>
              <a:off x="4908" y="2304"/>
              <a:ext cx="336" cy="222"/>
            </a:xfrm>
            <a:custGeom>
              <a:avLst/>
              <a:gdLst/>
              <a:ahLst/>
              <a:cxnLst>
                <a:cxn ang="0">
                  <a:pos x="938" y="516"/>
                </a:cxn>
                <a:cxn ang="0">
                  <a:pos x="746" y="131"/>
                </a:cxn>
                <a:cxn ang="0">
                  <a:pos x="446" y="75"/>
                </a:cxn>
                <a:cxn ang="0">
                  <a:pos x="200" y="218"/>
                </a:cxn>
                <a:cxn ang="0">
                  <a:pos x="211" y="253"/>
                </a:cxn>
                <a:cxn ang="0">
                  <a:pos x="193" y="314"/>
                </a:cxn>
                <a:cxn ang="0">
                  <a:pos x="170" y="393"/>
                </a:cxn>
                <a:cxn ang="0">
                  <a:pos x="142" y="464"/>
                </a:cxn>
                <a:cxn ang="0">
                  <a:pos x="108" y="505"/>
                </a:cxn>
                <a:cxn ang="0">
                  <a:pos x="95" y="411"/>
                </a:cxn>
                <a:cxn ang="0">
                  <a:pos x="72" y="493"/>
                </a:cxn>
                <a:cxn ang="0">
                  <a:pos x="56" y="578"/>
                </a:cxn>
                <a:cxn ang="0">
                  <a:pos x="50" y="663"/>
                </a:cxn>
                <a:cxn ang="0">
                  <a:pos x="170" y="695"/>
                </a:cxn>
                <a:cxn ang="0">
                  <a:pos x="168" y="672"/>
                </a:cxn>
                <a:cxn ang="0">
                  <a:pos x="144" y="662"/>
                </a:cxn>
                <a:cxn ang="0">
                  <a:pos x="113" y="660"/>
                </a:cxn>
                <a:cxn ang="0">
                  <a:pos x="95" y="656"/>
                </a:cxn>
                <a:cxn ang="0">
                  <a:pos x="89" y="632"/>
                </a:cxn>
                <a:cxn ang="0">
                  <a:pos x="89" y="605"/>
                </a:cxn>
                <a:cxn ang="0">
                  <a:pos x="91" y="580"/>
                </a:cxn>
                <a:cxn ang="0">
                  <a:pos x="180" y="537"/>
                </a:cxn>
                <a:cxn ang="0">
                  <a:pos x="211" y="354"/>
                </a:cxn>
                <a:cxn ang="0">
                  <a:pos x="298" y="230"/>
                </a:cxn>
                <a:cxn ang="0">
                  <a:pos x="430" y="168"/>
                </a:cxn>
                <a:cxn ang="0">
                  <a:pos x="601" y="176"/>
                </a:cxn>
                <a:cxn ang="0">
                  <a:pos x="594" y="155"/>
                </a:cxn>
                <a:cxn ang="0">
                  <a:pos x="552" y="146"/>
                </a:cxn>
                <a:cxn ang="0">
                  <a:pos x="505" y="141"/>
                </a:cxn>
                <a:cxn ang="0">
                  <a:pos x="463" y="140"/>
                </a:cxn>
                <a:cxn ang="0">
                  <a:pos x="479" y="126"/>
                </a:cxn>
                <a:cxn ang="0">
                  <a:pos x="526" y="120"/>
                </a:cxn>
                <a:cxn ang="0">
                  <a:pos x="576" y="123"/>
                </a:cxn>
                <a:cxn ang="0">
                  <a:pos x="619" y="131"/>
                </a:cxn>
                <a:cxn ang="0">
                  <a:pos x="753" y="207"/>
                </a:cxn>
                <a:cxn ang="0">
                  <a:pos x="842" y="386"/>
                </a:cxn>
                <a:cxn ang="0">
                  <a:pos x="876" y="608"/>
                </a:cxn>
                <a:cxn ang="0">
                  <a:pos x="885" y="822"/>
                </a:cxn>
                <a:cxn ang="0">
                  <a:pos x="796" y="804"/>
                </a:cxn>
                <a:cxn ang="0">
                  <a:pos x="803" y="669"/>
                </a:cxn>
                <a:cxn ang="0">
                  <a:pos x="803" y="529"/>
                </a:cxn>
                <a:cxn ang="0">
                  <a:pos x="780" y="399"/>
                </a:cxn>
                <a:cxn ang="0">
                  <a:pos x="698" y="267"/>
                </a:cxn>
                <a:cxn ang="0">
                  <a:pos x="538" y="195"/>
                </a:cxn>
                <a:cxn ang="0">
                  <a:pos x="368" y="245"/>
                </a:cxn>
                <a:cxn ang="0">
                  <a:pos x="244" y="433"/>
                </a:cxn>
                <a:cxn ang="0">
                  <a:pos x="203" y="588"/>
                </a:cxn>
                <a:cxn ang="0">
                  <a:pos x="180" y="593"/>
                </a:cxn>
                <a:cxn ang="0">
                  <a:pos x="157" y="597"/>
                </a:cxn>
                <a:cxn ang="0">
                  <a:pos x="134" y="601"/>
                </a:cxn>
                <a:cxn ang="0">
                  <a:pos x="215" y="636"/>
                </a:cxn>
                <a:cxn ang="0">
                  <a:pos x="172" y="732"/>
                </a:cxn>
                <a:cxn ang="0">
                  <a:pos x="112" y="739"/>
                </a:cxn>
                <a:cxn ang="0">
                  <a:pos x="49" y="742"/>
                </a:cxn>
                <a:cxn ang="0">
                  <a:pos x="5" y="736"/>
                </a:cxn>
                <a:cxn ang="0">
                  <a:pos x="84" y="288"/>
                </a:cxn>
                <a:cxn ang="0">
                  <a:pos x="423" y="9"/>
                </a:cxn>
                <a:cxn ang="0">
                  <a:pos x="809" y="125"/>
                </a:cxn>
                <a:cxn ang="0">
                  <a:pos x="1007" y="677"/>
                </a:cxn>
              </a:cxnLst>
              <a:rect l="0" t="0" r="r" b="b"/>
              <a:pathLst>
                <a:path w="1007" h="889">
                  <a:moveTo>
                    <a:pt x="1001" y="889"/>
                  </a:moveTo>
                  <a:lnTo>
                    <a:pt x="945" y="873"/>
                  </a:lnTo>
                  <a:lnTo>
                    <a:pt x="951" y="679"/>
                  </a:lnTo>
                  <a:lnTo>
                    <a:pt x="938" y="516"/>
                  </a:lnTo>
                  <a:lnTo>
                    <a:pt x="908" y="382"/>
                  </a:lnTo>
                  <a:lnTo>
                    <a:pt x="865" y="275"/>
                  </a:lnTo>
                  <a:lnTo>
                    <a:pt x="809" y="191"/>
                  </a:lnTo>
                  <a:lnTo>
                    <a:pt x="746" y="131"/>
                  </a:lnTo>
                  <a:lnTo>
                    <a:pt x="674" y="91"/>
                  </a:lnTo>
                  <a:lnTo>
                    <a:pt x="600" y="71"/>
                  </a:lnTo>
                  <a:lnTo>
                    <a:pt x="523" y="65"/>
                  </a:lnTo>
                  <a:lnTo>
                    <a:pt x="446" y="75"/>
                  </a:lnTo>
                  <a:lnTo>
                    <a:pt x="374" y="97"/>
                  </a:lnTo>
                  <a:lnTo>
                    <a:pt x="307" y="131"/>
                  </a:lnTo>
                  <a:lnTo>
                    <a:pt x="248" y="171"/>
                  </a:lnTo>
                  <a:lnTo>
                    <a:pt x="200" y="218"/>
                  </a:lnTo>
                  <a:lnTo>
                    <a:pt x="165" y="269"/>
                  </a:lnTo>
                  <a:lnTo>
                    <a:pt x="147" y="324"/>
                  </a:lnTo>
                  <a:lnTo>
                    <a:pt x="154" y="328"/>
                  </a:lnTo>
                  <a:lnTo>
                    <a:pt x="211" y="253"/>
                  </a:lnTo>
                  <a:lnTo>
                    <a:pt x="207" y="265"/>
                  </a:lnTo>
                  <a:lnTo>
                    <a:pt x="202" y="279"/>
                  </a:lnTo>
                  <a:lnTo>
                    <a:pt x="198" y="295"/>
                  </a:lnTo>
                  <a:lnTo>
                    <a:pt x="193" y="314"/>
                  </a:lnTo>
                  <a:lnTo>
                    <a:pt x="188" y="331"/>
                  </a:lnTo>
                  <a:lnTo>
                    <a:pt x="181" y="352"/>
                  </a:lnTo>
                  <a:lnTo>
                    <a:pt x="176" y="372"/>
                  </a:lnTo>
                  <a:lnTo>
                    <a:pt x="170" y="393"/>
                  </a:lnTo>
                  <a:lnTo>
                    <a:pt x="163" y="411"/>
                  </a:lnTo>
                  <a:lnTo>
                    <a:pt x="157" y="430"/>
                  </a:lnTo>
                  <a:lnTo>
                    <a:pt x="149" y="447"/>
                  </a:lnTo>
                  <a:lnTo>
                    <a:pt x="142" y="464"/>
                  </a:lnTo>
                  <a:lnTo>
                    <a:pt x="134" y="478"/>
                  </a:lnTo>
                  <a:lnTo>
                    <a:pt x="125" y="490"/>
                  </a:lnTo>
                  <a:lnTo>
                    <a:pt x="117" y="498"/>
                  </a:lnTo>
                  <a:lnTo>
                    <a:pt x="108" y="505"/>
                  </a:lnTo>
                  <a:lnTo>
                    <a:pt x="125" y="379"/>
                  </a:lnTo>
                  <a:lnTo>
                    <a:pt x="107" y="373"/>
                  </a:lnTo>
                  <a:lnTo>
                    <a:pt x="101" y="391"/>
                  </a:lnTo>
                  <a:lnTo>
                    <a:pt x="95" y="411"/>
                  </a:lnTo>
                  <a:lnTo>
                    <a:pt x="89" y="431"/>
                  </a:lnTo>
                  <a:lnTo>
                    <a:pt x="83" y="452"/>
                  </a:lnTo>
                  <a:lnTo>
                    <a:pt x="78" y="472"/>
                  </a:lnTo>
                  <a:lnTo>
                    <a:pt x="72" y="493"/>
                  </a:lnTo>
                  <a:lnTo>
                    <a:pt x="67" y="515"/>
                  </a:lnTo>
                  <a:lnTo>
                    <a:pt x="63" y="537"/>
                  </a:lnTo>
                  <a:lnTo>
                    <a:pt x="59" y="557"/>
                  </a:lnTo>
                  <a:lnTo>
                    <a:pt x="56" y="578"/>
                  </a:lnTo>
                  <a:lnTo>
                    <a:pt x="53" y="600"/>
                  </a:lnTo>
                  <a:lnTo>
                    <a:pt x="51" y="622"/>
                  </a:lnTo>
                  <a:lnTo>
                    <a:pt x="50" y="643"/>
                  </a:lnTo>
                  <a:lnTo>
                    <a:pt x="50" y="663"/>
                  </a:lnTo>
                  <a:lnTo>
                    <a:pt x="51" y="684"/>
                  </a:lnTo>
                  <a:lnTo>
                    <a:pt x="53" y="706"/>
                  </a:lnTo>
                  <a:lnTo>
                    <a:pt x="165" y="703"/>
                  </a:lnTo>
                  <a:lnTo>
                    <a:pt x="170" y="695"/>
                  </a:lnTo>
                  <a:lnTo>
                    <a:pt x="173" y="687"/>
                  </a:lnTo>
                  <a:lnTo>
                    <a:pt x="173" y="682"/>
                  </a:lnTo>
                  <a:lnTo>
                    <a:pt x="172" y="677"/>
                  </a:lnTo>
                  <a:lnTo>
                    <a:pt x="168" y="672"/>
                  </a:lnTo>
                  <a:lnTo>
                    <a:pt x="164" y="669"/>
                  </a:lnTo>
                  <a:lnTo>
                    <a:pt x="158" y="667"/>
                  </a:lnTo>
                  <a:lnTo>
                    <a:pt x="151" y="664"/>
                  </a:lnTo>
                  <a:lnTo>
                    <a:pt x="144" y="662"/>
                  </a:lnTo>
                  <a:lnTo>
                    <a:pt x="136" y="661"/>
                  </a:lnTo>
                  <a:lnTo>
                    <a:pt x="128" y="661"/>
                  </a:lnTo>
                  <a:lnTo>
                    <a:pt x="120" y="661"/>
                  </a:lnTo>
                  <a:lnTo>
                    <a:pt x="113" y="660"/>
                  </a:lnTo>
                  <a:lnTo>
                    <a:pt x="107" y="660"/>
                  </a:lnTo>
                  <a:lnTo>
                    <a:pt x="101" y="660"/>
                  </a:lnTo>
                  <a:lnTo>
                    <a:pt x="98" y="661"/>
                  </a:lnTo>
                  <a:lnTo>
                    <a:pt x="95" y="656"/>
                  </a:lnTo>
                  <a:lnTo>
                    <a:pt x="93" y="649"/>
                  </a:lnTo>
                  <a:lnTo>
                    <a:pt x="91" y="644"/>
                  </a:lnTo>
                  <a:lnTo>
                    <a:pt x="90" y="637"/>
                  </a:lnTo>
                  <a:lnTo>
                    <a:pt x="89" y="632"/>
                  </a:lnTo>
                  <a:lnTo>
                    <a:pt x="89" y="625"/>
                  </a:lnTo>
                  <a:lnTo>
                    <a:pt x="89" y="619"/>
                  </a:lnTo>
                  <a:lnTo>
                    <a:pt x="89" y="612"/>
                  </a:lnTo>
                  <a:lnTo>
                    <a:pt x="89" y="605"/>
                  </a:lnTo>
                  <a:lnTo>
                    <a:pt x="90" y="600"/>
                  </a:lnTo>
                  <a:lnTo>
                    <a:pt x="90" y="592"/>
                  </a:lnTo>
                  <a:lnTo>
                    <a:pt x="91" y="587"/>
                  </a:lnTo>
                  <a:lnTo>
                    <a:pt x="91" y="580"/>
                  </a:lnTo>
                  <a:lnTo>
                    <a:pt x="92" y="574"/>
                  </a:lnTo>
                  <a:lnTo>
                    <a:pt x="91" y="568"/>
                  </a:lnTo>
                  <a:lnTo>
                    <a:pt x="91" y="562"/>
                  </a:lnTo>
                  <a:lnTo>
                    <a:pt x="180" y="537"/>
                  </a:lnTo>
                  <a:lnTo>
                    <a:pt x="183" y="486"/>
                  </a:lnTo>
                  <a:lnTo>
                    <a:pt x="189" y="439"/>
                  </a:lnTo>
                  <a:lnTo>
                    <a:pt x="198" y="396"/>
                  </a:lnTo>
                  <a:lnTo>
                    <a:pt x="211" y="354"/>
                  </a:lnTo>
                  <a:lnTo>
                    <a:pt x="227" y="317"/>
                  </a:lnTo>
                  <a:lnTo>
                    <a:pt x="248" y="284"/>
                  </a:lnTo>
                  <a:lnTo>
                    <a:pt x="271" y="255"/>
                  </a:lnTo>
                  <a:lnTo>
                    <a:pt x="298" y="230"/>
                  </a:lnTo>
                  <a:lnTo>
                    <a:pt x="326" y="207"/>
                  </a:lnTo>
                  <a:lnTo>
                    <a:pt x="358" y="190"/>
                  </a:lnTo>
                  <a:lnTo>
                    <a:pt x="392" y="176"/>
                  </a:lnTo>
                  <a:lnTo>
                    <a:pt x="430" y="168"/>
                  </a:lnTo>
                  <a:lnTo>
                    <a:pt x="469" y="162"/>
                  </a:lnTo>
                  <a:lnTo>
                    <a:pt x="510" y="162"/>
                  </a:lnTo>
                  <a:lnTo>
                    <a:pt x="554" y="167"/>
                  </a:lnTo>
                  <a:lnTo>
                    <a:pt x="601" y="176"/>
                  </a:lnTo>
                  <a:lnTo>
                    <a:pt x="622" y="167"/>
                  </a:lnTo>
                  <a:lnTo>
                    <a:pt x="613" y="162"/>
                  </a:lnTo>
                  <a:lnTo>
                    <a:pt x="604" y="158"/>
                  </a:lnTo>
                  <a:lnTo>
                    <a:pt x="594" y="155"/>
                  </a:lnTo>
                  <a:lnTo>
                    <a:pt x="585" y="152"/>
                  </a:lnTo>
                  <a:lnTo>
                    <a:pt x="574" y="149"/>
                  </a:lnTo>
                  <a:lnTo>
                    <a:pt x="562" y="147"/>
                  </a:lnTo>
                  <a:lnTo>
                    <a:pt x="552" y="146"/>
                  </a:lnTo>
                  <a:lnTo>
                    <a:pt x="541" y="145"/>
                  </a:lnTo>
                  <a:lnTo>
                    <a:pt x="529" y="144"/>
                  </a:lnTo>
                  <a:lnTo>
                    <a:pt x="517" y="143"/>
                  </a:lnTo>
                  <a:lnTo>
                    <a:pt x="505" y="141"/>
                  </a:lnTo>
                  <a:lnTo>
                    <a:pt x="494" y="141"/>
                  </a:lnTo>
                  <a:lnTo>
                    <a:pt x="483" y="140"/>
                  </a:lnTo>
                  <a:lnTo>
                    <a:pt x="473" y="140"/>
                  </a:lnTo>
                  <a:lnTo>
                    <a:pt x="463" y="140"/>
                  </a:lnTo>
                  <a:lnTo>
                    <a:pt x="453" y="140"/>
                  </a:lnTo>
                  <a:lnTo>
                    <a:pt x="461" y="135"/>
                  </a:lnTo>
                  <a:lnTo>
                    <a:pt x="470" y="131"/>
                  </a:lnTo>
                  <a:lnTo>
                    <a:pt x="479" y="126"/>
                  </a:lnTo>
                  <a:lnTo>
                    <a:pt x="490" y="124"/>
                  </a:lnTo>
                  <a:lnTo>
                    <a:pt x="501" y="122"/>
                  </a:lnTo>
                  <a:lnTo>
                    <a:pt x="513" y="121"/>
                  </a:lnTo>
                  <a:lnTo>
                    <a:pt x="526" y="120"/>
                  </a:lnTo>
                  <a:lnTo>
                    <a:pt x="539" y="121"/>
                  </a:lnTo>
                  <a:lnTo>
                    <a:pt x="551" y="121"/>
                  </a:lnTo>
                  <a:lnTo>
                    <a:pt x="563" y="122"/>
                  </a:lnTo>
                  <a:lnTo>
                    <a:pt x="576" y="123"/>
                  </a:lnTo>
                  <a:lnTo>
                    <a:pt x="588" y="124"/>
                  </a:lnTo>
                  <a:lnTo>
                    <a:pt x="599" y="126"/>
                  </a:lnTo>
                  <a:lnTo>
                    <a:pt x="610" y="128"/>
                  </a:lnTo>
                  <a:lnTo>
                    <a:pt x="619" y="131"/>
                  </a:lnTo>
                  <a:lnTo>
                    <a:pt x="629" y="133"/>
                  </a:lnTo>
                  <a:lnTo>
                    <a:pt x="676" y="150"/>
                  </a:lnTo>
                  <a:lnTo>
                    <a:pt x="717" y="175"/>
                  </a:lnTo>
                  <a:lnTo>
                    <a:pt x="753" y="207"/>
                  </a:lnTo>
                  <a:lnTo>
                    <a:pt x="782" y="245"/>
                  </a:lnTo>
                  <a:lnTo>
                    <a:pt x="807" y="288"/>
                  </a:lnTo>
                  <a:lnTo>
                    <a:pt x="826" y="336"/>
                  </a:lnTo>
                  <a:lnTo>
                    <a:pt x="842" y="386"/>
                  </a:lnTo>
                  <a:lnTo>
                    <a:pt x="855" y="439"/>
                  </a:lnTo>
                  <a:lnTo>
                    <a:pt x="864" y="495"/>
                  </a:lnTo>
                  <a:lnTo>
                    <a:pt x="871" y="551"/>
                  </a:lnTo>
                  <a:lnTo>
                    <a:pt x="876" y="608"/>
                  </a:lnTo>
                  <a:lnTo>
                    <a:pt x="879" y="664"/>
                  </a:lnTo>
                  <a:lnTo>
                    <a:pt x="881" y="719"/>
                  </a:lnTo>
                  <a:lnTo>
                    <a:pt x="883" y="772"/>
                  </a:lnTo>
                  <a:lnTo>
                    <a:pt x="885" y="822"/>
                  </a:lnTo>
                  <a:lnTo>
                    <a:pt x="888" y="869"/>
                  </a:lnTo>
                  <a:lnTo>
                    <a:pt x="792" y="865"/>
                  </a:lnTo>
                  <a:lnTo>
                    <a:pt x="794" y="835"/>
                  </a:lnTo>
                  <a:lnTo>
                    <a:pt x="796" y="804"/>
                  </a:lnTo>
                  <a:lnTo>
                    <a:pt x="798" y="771"/>
                  </a:lnTo>
                  <a:lnTo>
                    <a:pt x="800" y="738"/>
                  </a:lnTo>
                  <a:lnTo>
                    <a:pt x="801" y="703"/>
                  </a:lnTo>
                  <a:lnTo>
                    <a:pt x="803" y="669"/>
                  </a:lnTo>
                  <a:lnTo>
                    <a:pt x="804" y="633"/>
                  </a:lnTo>
                  <a:lnTo>
                    <a:pt x="805" y="599"/>
                  </a:lnTo>
                  <a:lnTo>
                    <a:pt x="804" y="563"/>
                  </a:lnTo>
                  <a:lnTo>
                    <a:pt x="803" y="529"/>
                  </a:lnTo>
                  <a:lnTo>
                    <a:pt x="799" y="494"/>
                  </a:lnTo>
                  <a:lnTo>
                    <a:pt x="795" y="461"/>
                  </a:lnTo>
                  <a:lnTo>
                    <a:pt x="788" y="430"/>
                  </a:lnTo>
                  <a:lnTo>
                    <a:pt x="780" y="399"/>
                  </a:lnTo>
                  <a:lnTo>
                    <a:pt x="769" y="371"/>
                  </a:lnTo>
                  <a:lnTo>
                    <a:pt x="758" y="345"/>
                  </a:lnTo>
                  <a:lnTo>
                    <a:pt x="729" y="302"/>
                  </a:lnTo>
                  <a:lnTo>
                    <a:pt x="698" y="267"/>
                  </a:lnTo>
                  <a:lnTo>
                    <a:pt x="661" y="239"/>
                  </a:lnTo>
                  <a:lnTo>
                    <a:pt x="622" y="218"/>
                  </a:lnTo>
                  <a:lnTo>
                    <a:pt x="581" y="203"/>
                  </a:lnTo>
                  <a:lnTo>
                    <a:pt x="538" y="195"/>
                  </a:lnTo>
                  <a:lnTo>
                    <a:pt x="494" y="196"/>
                  </a:lnTo>
                  <a:lnTo>
                    <a:pt x="451" y="205"/>
                  </a:lnTo>
                  <a:lnTo>
                    <a:pt x="408" y="221"/>
                  </a:lnTo>
                  <a:lnTo>
                    <a:pt x="368" y="245"/>
                  </a:lnTo>
                  <a:lnTo>
                    <a:pt x="330" y="278"/>
                  </a:lnTo>
                  <a:lnTo>
                    <a:pt x="297" y="321"/>
                  </a:lnTo>
                  <a:lnTo>
                    <a:pt x="267" y="372"/>
                  </a:lnTo>
                  <a:lnTo>
                    <a:pt x="244" y="433"/>
                  </a:lnTo>
                  <a:lnTo>
                    <a:pt x="225" y="503"/>
                  </a:lnTo>
                  <a:lnTo>
                    <a:pt x="215" y="583"/>
                  </a:lnTo>
                  <a:lnTo>
                    <a:pt x="209" y="586"/>
                  </a:lnTo>
                  <a:lnTo>
                    <a:pt x="203" y="588"/>
                  </a:lnTo>
                  <a:lnTo>
                    <a:pt x="198" y="590"/>
                  </a:lnTo>
                  <a:lnTo>
                    <a:pt x="192" y="592"/>
                  </a:lnTo>
                  <a:lnTo>
                    <a:pt x="187" y="592"/>
                  </a:lnTo>
                  <a:lnTo>
                    <a:pt x="180" y="593"/>
                  </a:lnTo>
                  <a:lnTo>
                    <a:pt x="174" y="595"/>
                  </a:lnTo>
                  <a:lnTo>
                    <a:pt x="169" y="596"/>
                  </a:lnTo>
                  <a:lnTo>
                    <a:pt x="163" y="596"/>
                  </a:lnTo>
                  <a:lnTo>
                    <a:pt x="157" y="597"/>
                  </a:lnTo>
                  <a:lnTo>
                    <a:pt x="151" y="597"/>
                  </a:lnTo>
                  <a:lnTo>
                    <a:pt x="146" y="599"/>
                  </a:lnTo>
                  <a:lnTo>
                    <a:pt x="140" y="599"/>
                  </a:lnTo>
                  <a:lnTo>
                    <a:pt x="134" y="601"/>
                  </a:lnTo>
                  <a:lnTo>
                    <a:pt x="129" y="601"/>
                  </a:lnTo>
                  <a:lnTo>
                    <a:pt x="122" y="604"/>
                  </a:lnTo>
                  <a:lnTo>
                    <a:pt x="130" y="628"/>
                  </a:lnTo>
                  <a:lnTo>
                    <a:pt x="215" y="636"/>
                  </a:lnTo>
                  <a:lnTo>
                    <a:pt x="203" y="729"/>
                  </a:lnTo>
                  <a:lnTo>
                    <a:pt x="195" y="729"/>
                  </a:lnTo>
                  <a:lnTo>
                    <a:pt x="185" y="731"/>
                  </a:lnTo>
                  <a:lnTo>
                    <a:pt x="172" y="732"/>
                  </a:lnTo>
                  <a:lnTo>
                    <a:pt x="159" y="734"/>
                  </a:lnTo>
                  <a:lnTo>
                    <a:pt x="144" y="735"/>
                  </a:lnTo>
                  <a:lnTo>
                    <a:pt x="129" y="738"/>
                  </a:lnTo>
                  <a:lnTo>
                    <a:pt x="112" y="739"/>
                  </a:lnTo>
                  <a:lnTo>
                    <a:pt x="96" y="741"/>
                  </a:lnTo>
                  <a:lnTo>
                    <a:pt x="80" y="741"/>
                  </a:lnTo>
                  <a:lnTo>
                    <a:pt x="64" y="742"/>
                  </a:lnTo>
                  <a:lnTo>
                    <a:pt x="49" y="742"/>
                  </a:lnTo>
                  <a:lnTo>
                    <a:pt x="36" y="742"/>
                  </a:lnTo>
                  <a:lnTo>
                    <a:pt x="24" y="741"/>
                  </a:lnTo>
                  <a:lnTo>
                    <a:pt x="13" y="740"/>
                  </a:lnTo>
                  <a:lnTo>
                    <a:pt x="5" y="736"/>
                  </a:lnTo>
                  <a:lnTo>
                    <a:pt x="0" y="734"/>
                  </a:lnTo>
                  <a:lnTo>
                    <a:pt x="4" y="564"/>
                  </a:lnTo>
                  <a:lnTo>
                    <a:pt x="34" y="415"/>
                  </a:lnTo>
                  <a:lnTo>
                    <a:pt x="84" y="288"/>
                  </a:lnTo>
                  <a:lnTo>
                    <a:pt x="152" y="184"/>
                  </a:lnTo>
                  <a:lnTo>
                    <a:pt x="233" y="102"/>
                  </a:lnTo>
                  <a:lnTo>
                    <a:pt x="325" y="43"/>
                  </a:lnTo>
                  <a:lnTo>
                    <a:pt x="423" y="9"/>
                  </a:lnTo>
                  <a:lnTo>
                    <a:pt x="524" y="0"/>
                  </a:lnTo>
                  <a:lnTo>
                    <a:pt x="624" y="15"/>
                  </a:lnTo>
                  <a:lnTo>
                    <a:pt x="720" y="57"/>
                  </a:lnTo>
                  <a:lnTo>
                    <a:pt x="809" y="125"/>
                  </a:lnTo>
                  <a:lnTo>
                    <a:pt x="885" y="221"/>
                  </a:lnTo>
                  <a:lnTo>
                    <a:pt x="946" y="343"/>
                  </a:lnTo>
                  <a:lnTo>
                    <a:pt x="988" y="496"/>
                  </a:lnTo>
                  <a:lnTo>
                    <a:pt x="1007" y="677"/>
                  </a:lnTo>
                  <a:lnTo>
                    <a:pt x="1002" y="888"/>
                  </a:lnTo>
                  <a:lnTo>
                    <a:pt x="1001" y="889"/>
                  </a:lnTo>
                  <a:lnTo>
                    <a:pt x="1001" y="889"/>
                  </a:lnTo>
                  <a:close/>
                </a:path>
              </a:pathLst>
            </a:custGeom>
            <a:solidFill>
              <a:srgbClr val="000000"/>
            </a:solidFill>
            <a:ln w="9525">
              <a:noFill/>
              <a:round/>
              <a:headEnd/>
              <a:tailEnd/>
            </a:ln>
          </p:spPr>
          <p:txBody>
            <a:bodyPr/>
            <a:lstStyle/>
            <a:p>
              <a:endParaRPr lang="zh-CN" altLang="en-US"/>
            </a:p>
          </p:txBody>
        </p:sp>
        <p:sp>
          <p:nvSpPr>
            <p:cNvPr id="42" name="Freeform 40"/>
            <p:cNvSpPr>
              <a:spLocks/>
            </p:cNvSpPr>
            <p:nvPr/>
          </p:nvSpPr>
          <p:spPr bwMode="auto">
            <a:xfrm>
              <a:off x="5125" y="2503"/>
              <a:ext cx="39" cy="6"/>
            </a:xfrm>
            <a:custGeom>
              <a:avLst/>
              <a:gdLst/>
              <a:ahLst/>
              <a:cxnLst>
                <a:cxn ang="0">
                  <a:pos x="0" y="22"/>
                </a:cxn>
                <a:cxn ang="0">
                  <a:pos x="4" y="21"/>
                </a:cxn>
                <a:cxn ang="0">
                  <a:pos x="10" y="19"/>
                </a:cxn>
                <a:cxn ang="0">
                  <a:pos x="16" y="17"/>
                </a:cxn>
                <a:cxn ang="0">
                  <a:pos x="23" y="15"/>
                </a:cxn>
                <a:cxn ang="0">
                  <a:pos x="31" y="12"/>
                </a:cxn>
                <a:cxn ang="0">
                  <a:pos x="41" y="10"/>
                </a:cxn>
                <a:cxn ang="0">
                  <a:pos x="50" y="8"/>
                </a:cxn>
                <a:cxn ang="0">
                  <a:pos x="59" y="6"/>
                </a:cxn>
                <a:cxn ang="0">
                  <a:pos x="68" y="4"/>
                </a:cxn>
                <a:cxn ang="0">
                  <a:pos x="77" y="2"/>
                </a:cxn>
                <a:cxn ang="0">
                  <a:pos x="86" y="0"/>
                </a:cxn>
                <a:cxn ang="0">
                  <a:pos x="95" y="0"/>
                </a:cxn>
                <a:cxn ang="0">
                  <a:pos x="102" y="0"/>
                </a:cxn>
                <a:cxn ang="0">
                  <a:pos x="108" y="2"/>
                </a:cxn>
                <a:cxn ang="0">
                  <a:pos x="113" y="3"/>
                </a:cxn>
                <a:cxn ang="0">
                  <a:pos x="117" y="6"/>
                </a:cxn>
                <a:cxn ang="0">
                  <a:pos x="114" y="10"/>
                </a:cxn>
                <a:cxn ang="0">
                  <a:pos x="110" y="15"/>
                </a:cxn>
                <a:cxn ang="0">
                  <a:pos x="105" y="19"/>
                </a:cxn>
                <a:cxn ang="0">
                  <a:pos x="99" y="22"/>
                </a:cxn>
                <a:cxn ang="0">
                  <a:pos x="91" y="23"/>
                </a:cxn>
                <a:cxn ang="0">
                  <a:pos x="82" y="26"/>
                </a:cxn>
                <a:cxn ang="0">
                  <a:pos x="73" y="26"/>
                </a:cxn>
                <a:cxn ang="0">
                  <a:pos x="64" y="27"/>
                </a:cxn>
                <a:cxn ang="0">
                  <a:pos x="54" y="27"/>
                </a:cxn>
                <a:cxn ang="0">
                  <a:pos x="44" y="27"/>
                </a:cxn>
                <a:cxn ang="0">
                  <a:pos x="35" y="26"/>
                </a:cxn>
                <a:cxn ang="0">
                  <a:pos x="26" y="26"/>
                </a:cxn>
                <a:cxn ang="0">
                  <a:pos x="18" y="24"/>
                </a:cxn>
                <a:cxn ang="0">
                  <a:pos x="11" y="23"/>
                </a:cxn>
                <a:cxn ang="0">
                  <a:pos x="5" y="22"/>
                </a:cxn>
                <a:cxn ang="0">
                  <a:pos x="0" y="22"/>
                </a:cxn>
                <a:cxn ang="0">
                  <a:pos x="0" y="22"/>
                </a:cxn>
              </a:cxnLst>
              <a:rect l="0" t="0" r="r" b="b"/>
              <a:pathLst>
                <a:path w="117" h="27">
                  <a:moveTo>
                    <a:pt x="0" y="22"/>
                  </a:moveTo>
                  <a:lnTo>
                    <a:pt x="4" y="21"/>
                  </a:lnTo>
                  <a:lnTo>
                    <a:pt x="10" y="19"/>
                  </a:lnTo>
                  <a:lnTo>
                    <a:pt x="16" y="17"/>
                  </a:lnTo>
                  <a:lnTo>
                    <a:pt x="23" y="15"/>
                  </a:lnTo>
                  <a:lnTo>
                    <a:pt x="31" y="12"/>
                  </a:lnTo>
                  <a:lnTo>
                    <a:pt x="41" y="10"/>
                  </a:lnTo>
                  <a:lnTo>
                    <a:pt x="50" y="8"/>
                  </a:lnTo>
                  <a:lnTo>
                    <a:pt x="59" y="6"/>
                  </a:lnTo>
                  <a:lnTo>
                    <a:pt x="68" y="4"/>
                  </a:lnTo>
                  <a:lnTo>
                    <a:pt x="77" y="2"/>
                  </a:lnTo>
                  <a:lnTo>
                    <a:pt x="86" y="0"/>
                  </a:lnTo>
                  <a:lnTo>
                    <a:pt x="95" y="0"/>
                  </a:lnTo>
                  <a:lnTo>
                    <a:pt x="102" y="0"/>
                  </a:lnTo>
                  <a:lnTo>
                    <a:pt x="108" y="2"/>
                  </a:lnTo>
                  <a:lnTo>
                    <a:pt x="113" y="3"/>
                  </a:lnTo>
                  <a:lnTo>
                    <a:pt x="117" y="6"/>
                  </a:lnTo>
                  <a:lnTo>
                    <a:pt x="114" y="10"/>
                  </a:lnTo>
                  <a:lnTo>
                    <a:pt x="110" y="15"/>
                  </a:lnTo>
                  <a:lnTo>
                    <a:pt x="105" y="19"/>
                  </a:lnTo>
                  <a:lnTo>
                    <a:pt x="99" y="22"/>
                  </a:lnTo>
                  <a:lnTo>
                    <a:pt x="91" y="23"/>
                  </a:lnTo>
                  <a:lnTo>
                    <a:pt x="82" y="26"/>
                  </a:lnTo>
                  <a:lnTo>
                    <a:pt x="73" y="26"/>
                  </a:lnTo>
                  <a:lnTo>
                    <a:pt x="64" y="27"/>
                  </a:lnTo>
                  <a:lnTo>
                    <a:pt x="54" y="27"/>
                  </a:lnTo>
                  <a:lnTo>
                    <a:pt x="44" y="27"/>
                  </a:lnTo>
                  <a:lnTo>
                    <a:pt x="35" y="26"/>
                  </a:lnTo>
                  <a:lnTo>
                    <a:pt x="26" y="26"/>
                  </a:lnTo>
                  <a:lnTo>
                    <a:pt x="18" y="24"/>
                  </a:lnTo>
                  <a:lnTo>
                    <a:pt x="11" y="23"/>
                  </a:lnTo>
                  <a:lnTo>
                    <a:pt x="5" y="22"/>
                  </a:lnTo>
                  <a:lnTo>
                    <a:pt x="0" y="22"/>
                  </a:lnTo>
                  <a:lnTo>
                    <a:pt x="0" y="22"/>
                  </a:lnTo>
                  <a:close/>
                </a:path>
              </a:pathLst>
            </a:custGeom>
            <a:solidFill>
              <a:srgbClr val="000000"/>
            </a:solidFill>
            <a:ln w="9525">
              <a:noFill/>
              <a:round/>
              <a:headEnd/>
              <a:tailEnd/>
            </a:ln>
          </p:spPr>
          <p:txBody>
            <a:bodyPr/>
            <a:lstStyle/>
            <a:p>
              <a:endParaRPr lang="zh-CN" altLang="en-US"/>
            </a:p>
          </p:txBody>
        </p:sp>
        <p:sp>
          <p:nvSpPr>
            <p:cNvPr id="43" name="Freeform 41"/>
            <p:cNvSpPr>
              <a:spLocks/>
            </p:cNvSpPr>
            <p:nvPr/>
          </p:nvSpPr>
          <p:spPr bwMode="auto">
            <a:xfrm>
              <a:off x="5081" y="2497"/>
              <a:ext cx="50" cy="8"/>
            </a:xfrm>
            <a:custGeom>
              <a:avLst/>
              <a:gdLst/>
              <a:ahLst/>
              <a:cxnLst>
                <a:cxn ang="0">
                  <a:pos x="8" y="31"/>
                </a:cxn>
                <a:cxn ang="0">
                  <a:pos x="2" y="21"/>
                </a:cxn>
                <a:cxn ang="0">
                  <a:pos x="0" y="15"/>
                </a:cxn>
                <a:cxn ang="0">
                  <a:pos x="1" y="9"/>
                </a:cxn>
                <a:cxn ang="0">
                  <a:pos x="7" y="5"/>
                </a:cxn>
                <a:cxn ang="0">
                  <a:pos x="14" y="2"/>
                </a:cxn>
                <a:cxn ang="0">
                  <a:pos x="25" y="1"/>
                </a:cxn>
                <a:cxn ang="0">
                  <a:pos x="38" y="0"/>
                </a:cxn>
                <a:cxn ang="0">
                  <a:pos x="53" y="1"/>
                </a:cxn>
                <a:cxn ang="0">
                  <a:pos x="67" y="1"/>
                </a:cxn>
                <a:cxn ang="0">
                  <a:pos x="83" y="2"/>
                </a:cxn>
                <a:cxn ang="0">
                  <a:pos x="97" y="4"/>
                </a:cxn>
                <a:cxn ang="0">
                  <a:pos x="113" y="6"/>
                </a:cxn>
                <a:cxn ang="0">
                  <a:pos x="125" y="7"/>
                </a:cxn>
                <a:cxn ang="0">
                  <a:pos x="136" y="9"/>
                </a:cxn>
                <a:cxn ang="0">
                  <a:pos x="144" y="9"/>
                </a:cxn>
                <a:cxn ang="0">
                  <a:pos x="151" y="11"/>
                </a:cxn>
                <a:cxn ang="0">
                  <a:pos x="8" y="31"/>
                </a:cxn>
                <a:cxn ang="0">
                  <a:pos x="8" y="31"/>
                </a:cxn>
              </a:cxnLst>
              <a:rect l="0" t="0" r="r" b="b"/>
              <a:pathLst>
                <a:path w="151" h="31">
                  <a:moveTo>
                    <a:pt x="8" y="31"/>
                  </a:moveTo>
                  <a:lnTo>
                    <a:pt x="2" y="21"/>
                  </a:lnTo>
                  <a:lnTo>
                    <a:pt x="0" y="15"/>
                  </a:lnTo>
                  <a:lnTo>
                    <a:pt x="1" y="9"/>
                  </a:lnTo>
                  <a:lnTo>
                    <a:pt x="7" y="5"/>
                  </a:lnTo>
                  <a:lnTo>
                    <a:pt x="14" y="2"/>
                  </a:lnTo>
                  <a:lnTo>
                    <a:pt x="25" y="1"/>
                  </a:lnTo>
                  <a:lnTo>
                    <a:pt x="38" y="0"/>
                  </a:lnTo>
                  <a:lnTo>
                    <a:pt x="53" y="1"/>
                  </a:lnTo>
                  <a:lnTo>
                    <a:pt x="67" y="1"/>
                  </a:lnTo>
                  <a:lnTo>
                    <a:pt x="83" y="2"/>
                  </a:lnTo>
                  <a:lnTo>
                    <a:pt x="97" y="4"/>
                  </a:lnTo>
                  <a:lnTo>
                    <a:pt x="113" y="6"/>
                  </a:lnTo>
                  <a:lnTo>
                    <a:pt x="125" y="7"/>
                  </a:lnTo>
                  <a:lnTo>
                    <a:pt x="136" y="9"/>
                  </a:lnTo>
                  <a:lnTo>
                    <a:pt x="144" y="9"/>
                  </a:lnTo>
                  <a:lnTo>
                    <a:pt x="151" y="11"/>
                  </a:lnTo>
                  <a:lnTo>
                    <a:pt x="8" y="31"/>
                  </a:lnTo>
                  <a:lnTo>
                    <a:pt x="8" y="31"/>
                  </a:lnTo>
                  <a:close/>
                </a:path>
              </a:pathLst>
            </a:custGeom>
            <a:solidFill>
              <a:srgbClr val="000000"/>
            </a:solidFill>
            <a:ln w="9525">
              <a:noFill/>
              <a:round/>
              <a:headEnd/>
              <a:tailEnd/>
            </a:ln>
          </p:spPr>
          <p:txBody>
            <a:bodyPr/>
            <a:lstStyle/>
            <a:p>
              <a:endParaRPr lang="zh-CN" altLang="en-US"/>
            </a:p>
          </p:txBody>
        </p:sp>
        <p:sp>
          <p:nvSpPr>
            <p:cNvPr id="44" name="Freeform 42"/>
            <p:cNvSpPr>
              <a:spLocks/>
            </p:cNvSpPr>
            <p:nvPr/>
          </p:nvSpPr>
          <p:spPr bwMode="auto">
            <a:xfrm>
              <a:off x="4997" y="2388"/>
              <a:ext cx="23" cy="52"/>
            </a:xfrm>
            <a:custGeom>
              <a:avLst/>
              <a:gdLst/>
              <a:ahLst/>
              <a:cxnLst>
                <a:cxn ang="0">
                  <a:pos x="70" y="0"/>
                </a:cxn>
                <a:cxn ang="0">
                  <a:pos x="64" y="11"/>
                </a:cxn>
                <a:cxn ang="0">
                  <a:pos x="59" y="22"/>
                </a:cxn>
                <a:cxn ang="0">
                  <a:pos x="54" y="34"/>
                </a:cxn>
                <a:cxn ang="0">
                  <a:pos x="49" y="46"/>
                </a:cxn>
                <a:cxn ang="0">
                  <a:pos x="44" y="59"/>
                </a:cxn>
                <a:cxn ang="0">
                  <a:pos x="40" y="71"/>
                </a:cxn>
                <a:cxn ang="0">
                  <a:pos x="35" y="84"/>
                </a:cxn>
                <a:cxn ang="0">
                  <a:pos x="31" y="98"/>
                </a:cxn>
                <a:cxn ang="0">
                  <a:pos x="27" y="111"/>
                </a:cxn>
                <a:cxn ang="0">
                  <a:pos x="23" y="124"/>
                </a:cxn>
                <a:cxn ang="0">
                  <a:pos x="20" y="137"/>
                </a:cxn>
                <a:cxn ang="0">
                  <a:pos x="17" y="152"/>
                </a:cxn>
                <a:cxn ang="0">
                  <a:pos x="15" y="165"/>
                </a:cxn>
                <a:cxn ang="0">
                  <a:pos x="13" y="178"/>
                </a:cxn>
                <a:cxn ang="0">
                  <a:pos x="12" y="190"/>
                </a:cxn>
                <a:cxn ang="0">
                  <a:pos x="12" y="202"/>
                </a:cxn>
                <a:cxn ang="0">
                  <a:pos x="0" y="210"/>
                </a:cxn>
                <a:cxn ang="0">
                  <a:pos x="1" y="193"/>
                </a:cxn>
                <a:cxn ang="0">
                  <a:pos x="2" y="178"/>
                </a:cxn>
                <a:cxn ang="0">
                  <a:pos x="4" y="162"/>
                </a:cxn>
                <a:cxn ang="0">
                  <a:pos x="5" y="148"/>
                </a:cxn>
                <a:cxn ang="0">
                  <a:pos x="7" y="134"/>
                </a:cxn>
                <a:cxn ang="0">
                  <a:pos x="9" y="121"/>
                </a:cxn>
                <a:cxn ang="0">
                  <a:pos x="12" y="108"/>
                </a:cxn>
                <a:cxn ang="0">
                  <a:pos x="15" y="95"/>
                </a:cxn>
                <a:cxn ang="0">
                  <a:pos x="18" y="82"/>
                </a:cxn>
                <a:cxn ang="0">
                  <a:pos x="23" y="70"/>
                </a:cxn>
                <a:cxn ang="0">
                  <a:pos x="29" y="59"/>
                </a:cxn>
                <a:cxn ang="0">
                  <a:pos x="35" y="47"/>
                </a:cxn>
                <a:cxn ang="0">
                  <a:pos x="41" y="35"/>
                </a:cxn>
                <a:cxn ang="0">
                  <a:pos x="50" y="24"/>
                </a:cxn>
                <a:cxn ang="0">
                  <a:pos x="59" y="12"/>
                </a:cxn>
                <a:cxn ang="0">
                  <a:pos x="70" y="0"/>
                </a:cxn>
                <a:cxn ang="0">
                  <a:pos x="70" y="0"/>
                </a:cxn>
              </a:cxnLst>
              <a:rect l="0" t="0" r="r" b="b"/>
              <a:pathLst>
                <a:path w="70" h="210">
                  <a:moveTo>
                    <a:pt x="70" y="0"/>
                  </a:moveTo>
                  <a:lnTo>
                    <a:pt x="64" y="11"/>
                  </a:lnTo>
                  <a:lnTo>
                    <a:pt x="59" y="22"/>
                  </a:lnTo>
                  <a:lnTo>
                    <a:pt x="54" y="34"/>
                  </a:lnTo>
                  <a:lnTo>
                    <a:pt x="49" y="46"/>
                  </a:lnTo>
                  <a:lnTo>
                    <a:pt x="44" y="59"/>
                  </a:lnTo>
                  <a:lnTo>
                    <a:pt x="40" y="71"/>
                  </a:lnTo>
                  <a:lnTo>
                    <a:pt x="35" y="84"/>
                  </a:lnTo>
                  <a:lnTo>
                    <a:pt x="31" y="98"/>
                  </a:lnTo>
                  <a:lnTo>
                    <a:pt x="27" y="111"/>
                  </a:lnTo>
                  <a:lnTo>
                    <a:pt x="23" y="124"/>
                  </a:lnTo>
                  <a:lnTo>
                    <a:pt x="20" y="137"/>
                  </a:lnTo>
                  <a:lnTo>
                    <a:pt x="17" y="152"/>
                  </a:lnTo>
                  <a:lnTo>
                    <a:pt x="15" y="165"/>
                  </a:lnTo>
                  <a:lnTo>
                    <a:pt x="13" y="178"/>
                  </a:lnTo>
                  <a:lnTo>
                    <a:pt x="12" y="190"/>
                  </a:lnTo>
                  <a:lnTo>
                    <a:pt x="12" y="202"/>
                  </a:lnTo>
                  <a:lnTo>
                    <a:pt x="0" y="210"/>
                  </a:lnTo>
                  <a:lnTo>
                    <a:pt x="1" y="193"/>
                  </a:lnTo>
                  <a:lnTo>
                    <a:pt x="2" y="178"/>
                  </a:lnTo>
                  <a:lnTo>
                    <a:pt x="4" y="162"/>
                  </a:lnTo>
                  <a:lnTo>
                    <a:pt x="5" y="148"/>
                  </a:lnTo>
                  <a:lnTo>
                    <a:pt x="7" y="134"/>
                  </a:lnTo>
                  <a:lnTo>
                    <a:pt x="9" y="121"/>
                  </a:lnTo>
                  <a:lnTo>
                    <a:pt x="12" y="108"/>
                  </a:lnTo>
                  <a:lnTo>
                    <a:pt x="15" y="95"/>
                  </a:lnTo>
                  <a:lnTo>
                    <a:pt x="18" y="82"/>
                  </a:lnTo>
                  <a:lnTo>
                    <a:pt x="23" y="70"/>
                  </a:lnTo>
                  <a:lnTo>
                    <a:pt x="29" y="59"/>
                  </a:lnTo>
                  <a:lnTo>
                    <a:pt x="35" y="47"/>
                  </a:lnTo>
                  <a:lnTo>
                    <a:pt x="41" y="35"/>
                  </a:lnTo>
                  <a:lnTo>
                    <a:pt x="50" y="24"/>
                  </a:lnTo>
                  <a:lnTo>
                    <a:pt x="59" y="12"/>
                  </a:lnTo>
                  <a:lnTo>
                    <a:pt x="70" y="0"/>
                  </a:lnTo>
                  <a:lnTo>
                    <a:pt x="70" y="0"/>
                  </a:lnTo>
                  <a:close/>
                </a:path>
              </a:pathLst>
            </a:custGeom>
            <a:solidFill>
              <a:srgbClr val="000000"/>
            </a:solidFill>
            <a:ln w="9525">
              <a:noFill/>
              <a:round/>
              <a:headEnd/>
              <a:tailEnd/>
            </a:ln>
          </p:spPr>
          <p:txBody>
            <a:bodyPr/>
            <a:lstStyle/>
            <a:p>
              <a:endParaRPr lang="zh-CN" altLang="en-US"/>
            </a:p>
          </p:txBody>
        </p:sp>
        <p:sp>
          <p:nvSpPr>
            <p:cNvPr id="45" name="Freeform 43"/>
            <p:cNvSpPr>
              <a:spLocks/>
            </p:cNvSpPr>
            <p:nvPr/>
          </p:nvSpPr>
          <p:spPr bwMode="auto">
            <a:xfrm>
              <a:off x="5178" y="2363"/>
              <a:ext cx="34" cy="75"/>
            </a:xfrm>
            <a:custGeom>
              <a:avLst/>
              <a:gdLst/>
              <a:ahLst/>
              <a:cxnLst>
                <a:cxn ang="0">
                  <a:pos x="101" y="299"/>
                </a:cxn>
                <a:cxn ang="0">
                  <a:pos x="99" y="283"/>
                </a:cxn>
                <a:cxn ang="0">
                  <a:pos x="96" y="267"/>
                </a:cxn>
                <a:cxn ang="0">
                  <a:pos x="91" y="248"/>
                </a:cxn>
                <a:cxn ang="0">
                  <a:pos x="86" y="230"/>
                </a:cxn>
                <a:cxn ang="0">
                  <a:pos x="80" y="209"/>
                </a:cxn>
                <a:cxn ang="0">
                  <a:pos x="74" y="189"/>
                </a:cxn>
                <a:cxn ang="0">
                  <a:pos x="67" y="168"/>
                </a:cxn>
                <a:cxn ang="0">
                  <a:pos x="60" y="147"/>
                </a:cxn>
                <a:cxn ang="0">
                  <a:pos x="52" y="126"/>
                </a:cxn>
                <a:cxn ang="0">
                  <a:pos x="45" y="104"/>
                </a:cxn>
                <a:cxn ang="0">
                  <a:pos x="36" y="85"/>
                </a:cxn>
                <a:cxn ang="0">
                  <a:pos x="28" y="65"/>
                </a:cxn>
                <a:cxn ang="0">
                  <a:pos x="20" y="46"/>
                </a:cxn>
                <a:cxn ang="0">
                  <a:pos x="13" y="29"/>
                </a:cxn>
                <a:cxn ang="0">
                  <a:pos x="6" y="14"/>
                </a:cxn>
                <a:cxn ang="0">
                  <a:pos x="0" y="0"/>
                </a:cxn>
                <a:cxn ang="0">
                  <a:pos x="12" y="14"/>
                </a:cxn>
                <a:cxn ang="0">
                  <a:pos x="23" y="29"/>
                </a:cxn>
                <a:cxn ang="0">
                  <a:pos x="34" y="45"/>
                </a:cxn>
                <a:cxn ang="0">
                  <a:pos x="45" y="63"/>
                </a:cxn>
                <a:cxn ang="0">
                  <a:pos x="54" y="81"/>
                </a:cxn>
                <a:cxn ang="0">
                  <a:pos x="63" y="100"/>
                </a:cxn>
                <a:cxn ang="0">
                  <a:pos x="71" y="119"/>
                </a:cxn>
                <a:cxn ang="0">
                  <a:pos x="78" y="138"/>
                </a:cxn>
                <a:cxn ang="0">
                  <a:pos x="84" y="158"/>
                </a:cxn>
                <a:cxn ang="0">
                  <a:pos x="89" y="177"/>
                </a:cxn>
                <a:cxn ang="0">
                  <a:pos x="94" y="198"/>
                </a:cxn>
                <a:cxn ang="0">
                  <a:pos x="97" y="218"/>
                </a:cxn>
                <a:cxn ang="0">
                  <a:pos x="99" y="238"/>
                </a:cxn>
                <a:cxn ang="0">
                  <a:pos x="101" y="258"/>
                </a:cxn>
                <a:cxn ang="0">
                  <a:pos x="101" y="278"/>
                </a:cxn>
                <a:cxn ang="0">
                  <a:pos x="101" y="299"/>
                </a:cxn>
                <a:cxn ang="0">
                  <a:pos x="101" y="299"/>
                </a:cxn>
              </a:cxnLst>
              <a:rect l="0" t="0" r="r" b="b"/>
              <a:pathLst>
                <a:path w="101" h="299">
                  <a:moveTo>
                    <a:pt x="101" y="299"/>
                  </a:moveTo>
                  <a:lnTo>
                    <a:pt x="99" y="283"/>
                  </a:lnTo>
                  <a:lnTo>
                    <a:pt x="96" y="267"/>
                  </a:lnTo>
                  <a:lnTo>
                    <a:pt x="91" y="248"/>
                  </a:lnTo>
                  <a:lnTo>
                    <a:pt x="86" y="230"/>
                  </a:lnTo>
                  <a:lnTo>
                    <a:pt x="80" y="209"/>
                  </a:lnTo>
                  <a:lnTo>
                    <a:pt x="74" y="189"/>
                  </a:lnTo>
                  <a:lnTo>
                    <a:pt x="67" y="168"/>
                  </a:lnTo>
                  <a:lnTo>
                    <a:pt x="60" y="147"/>
                  </a:lnTo>
                  <a:lnTo>
                    <a:pt x="52" y="126"/>
                  </a:lnTo>
                  <a:lnTo>
                    <a:pt x="45" y="104"/>
                  </a:lnTo>
                  <a:lnTo>
                    <a:pt x="36" y="85"/>
                  </a:lnTo>
                  <a:lnTo>
                    <a:pt x="28" y="65"/>
                  </a:lnTo>
                  <a:lnTo>
                    <a:pt x="20" y="46"/>
                  </a:lnTo>
                  <a:lnTo>
                    <a:pt x="13" y="29"/>
                  </a:lnTo>
                  <a:lnTo>
                    <a:pt x="6" y="14"/>
                  </a:lnTo>
                  <a:lnTo>
                    <a:pt x="0" y="0"/>
                  </a:lnTo>
                  <a:lnTo>
                    <a:pt x="12" y="14"/>
                  </a:lnTo>
                  <a:lnTo>
                    <a:pt x="23" y="29"/>
                  </a:lnTo>
                  <a:lnTo>
                    <a:pt x="34" y="45"/>
                  </a:lnTo>
                  <a:lnTo>
                    <a:pt x="45" y="63"/>
                  </a:lnTo>
                  <a:lnTo>
                    <a:pt x="54" y="81"/>
                  </a:lnTo>
                  <a:lnTo>
                    <a:pt x="63" y="100"/>
                  </a:lnTo>
                  <a:lnTo>
                    <a:pt x="71" y="119"/>
                  </a:lnTo>
                  <a:lnTo>
                    <a:pt x="78" y="138"/>
                  </a:lnTo>
                  <a:lnTo>
                    <a:pt x="84" y="158"/>
                  </a:lnTo>
                  <a:lnTo>
                    <a:pt x="89" y="177"/>
                  </a:lnTo>
                  <a:lnTo>
                    <a:pt x="94" y="198"/>
                  </a:lnTo>
                  <a:lnTo>
                    <a:pt x="97" y="218"/>
                  </a:lnTo>
                  <a:lnTo>
                    <a:pt x="99" y="238"/>
                  </a:lnTo>
                  <a:lnTo>
                    <a:pt x="101" y="258"/>
                  </a:lnTo>
                  <a:lnTo>
                    <a:pt x="101" y="278"/>
                  </a:lnTo>
                  <a:lnTo>
                    <a:pt x="101" y="299"/>
                  </a:lnTo>
                  <a:lnTo>
                    <a:pt x="101" y="299"/>
                  </a:lnTo>
                  <a:close/>
                </a:path>
              </a:pathLst>
            </a:custGeom>
            <a:solidFill>
              <a:srgbClr val="000000"/>
            </a:solidFill>
            <a:ln w="9525">
              <a:noFill/>
              <a:round/>
              <a:headEnd/>
              <a:tailEnd/>
            </a:ln>
          </p:spPr>
          <p:txBody>
            <a:bodyPr/>
            <a:lstStyle/>
            <a:p>
              <a:endParaRPr lang="zh-CN" altLang="en-US"/>
            </a:p>
          </p:txBody>
        </p:sp>
        <p:sp>
          <p:nvSpPr>
            <p:cNvPr id="46" name="Freeform 44"/>
            <p:cNvSpPr>
              <a:spLocks/>
            </p:cNvSpPr>
            <p:nvPr/>
          </p:nvSpPr>
          <p:spPr bwMode="auto">
            <a:xfrm>
              <a:off x="5217" y="2353"/>
              <a:ext cx="25" cy="37"/>
            </a:xfrm>
            <a:custGeom>
              <a:avLst/>
              <a:gdLst/>
              <a:ahLst/>
              <a:cxnLst>
                <a:cxn ang="0">
                  <a:pos x="75" y="147"/>
                </a:cxn>
                <a:cxn ang="0">
                  <a:pos x="0" y="0"/>
                </a:cxn>
                <a:cxn ang="0">
                  <a:pos x="66" y="59"/>
                </a:cxn>
                <a:cxn ang="0">
                  <a:pos x="75" y="147"/>
                </a:cxn>
                <a:cxn ang="0">
                  <a:pos x="75" y="147"/>
                </a:cxn>
              </a:cxnLst>
              <a:rect l="0" t="0" r="r" b="b"/>
              <a:pathLst>
                <a:path w="75" h="147">
                  <a:moveTo>
                    <a:pt x="75" y="147"/>
                  </a:moveTo>
                  <a:lnTo>
                    <a:pt x="0" y="0"/>
                  </a:lnTo>
                  <a:lnTo>
                    <a:pt x="66" y="59"/>
                  </a:lnTo>
                  <a:lnTo>
                    <a:pt x="75" y="147"/>
                  </a:lnTo>
                  <a:lnTo>
                    <a:pt x="75" y="147"/>
                  </a:lnTo>
                  <a:close/>
                </a:path>
              </a:pathLst>
            </a:custGeom>
            <a:solidFill>
              <a:srgbClr val="000000"/>
            </a:solidFill>
            <a:ln w="9525">
              <a:noFill/>
              <a:round/>
              <a:headEnd/>
              <a:tailEnd/>
            </a:ln>
          </p:spPr>
          <p:txBody>
            <a:bodyPr/>
            <a:lstStyle/>
            <a:p>
              <a:endParaRPr lang="zh-CN" altLang="en-US"/>
            </a:p>
          </p:txBody>
        </p:sp>
        <p:sp>
          <p:nvSpPr>
            <p:cNvPr id="47" name="Freeform 45"/>
            <p:cNvSpPr>
              <a:spLocks/>
            </p:cNvSpPr>
            <p:nvPr/>
          </p:nvSpPr>
          <p:spPr bwMode="auto">
            <a:xfrm>
              <a:off x="5204" y="2333"/>
              <a:ext cx="28" cy="23"/>
            </a:xfrm>
            <a:custGeom>
              <a:avLst/>
              <a:gdLst/>
              <a:ahLst/>
              <a:cxnLst>
                <a:cxn ang="0">
                  <a:pos x="85" y="93"/>
                </a:cxn>
                <a:cxn ang="0">
                  <a:pos x="0" y="6"/>
                </a:cxn>
                <a:cxn ang="0">
                  <a:pos x="3" y="2"/>
                </a:cxn>
                <a:cxn ang="0">
                  <a:pos x="6" y="1"/>
                </a:cxn>
                <a:cxn ang="0">
                  <a:pos x="9" y="0"/>
                </a:cxn>
                <a:cxn ang="0">
                  <a:pos x="14" y="0"/>
                </a:cxn>
                <a:cxn ang="0">
                  <a:pos x="19" y="0"/>
                </a:cxn>
                <a:cxn ang="0">
                  <a:pos x="23" y="1"/>
                </a:cxn>
                <a:cxn ang="0">
                  <a:pos x="27" y="2"/>
                </a:cxn>
                <a:cxn ang="0">
                  <a:pos x="31" y="6"/>
                </a:cxn>
                <a:cxn ang="0">
                  <a:pos x="35" y="10"/>
                </a:cxn>
                <a:cxn ang="0">
                  <a:pos x="39" y="16"/>
                </a:cxn>
                <a:cxn ang="0">
                  <a:pos x="43" y="21"/>
                </a:cxn>
                <a:cxn ang="0">
                  <a:pos x="47" y="26"/>
                </a:cxn>
                <a:cxn ang="0">
                  <a:pos x="50" y="32"/>
                </a:cxn>
                <a:cxn ang="0">
                  <a:pos x="54" y="36"/>
                </a:cxn>
                <a:cxn ang="0">
                  <a:pos x="58" y="42"/>
                </a:cxn>
                <a:cxn ang="0">
                  <a:pos x="61" y="46"/>
                </a:cxn>
                <a:cxn ang="0">
                  <a:pos x="64" y="52"/>
                </a:cxn>
                <a:cxn ang="0">
                  <a:pos x="68" y="56"/>
                </a:cxn>
                <a:cxn ang="0">
                  <a:pos x="70" y="61"/>
                </a:cxn>
                <a:cxn ang="0">
                  <a:pos x="75" y="68"/>
                </a:cxn>
                <a:cxn ang="0">
                  <a:pos x="77" y="73"/>
                </a:cxn>
                <a:cxn ang="0">
                  <a:pos x="80" y="79"/>
                </a:cxn>
                <a:cxn ang="0">
                  <a:pos x="82" y="85"/>
                </a:cxn>
                <a:cxn ang="0">
                  <a:pos x="85" y="93"/>
                </a:cxn>
                <a:cxn ang="0">
                  <a:pos x="85" y="93"/>
                </a:cxn>
              </a:cxnLst>
              <a:rect l="0" t="0" r="r" b="b"/>
              <a:pathLst>
                <a:path w="85" h="93">
                  <a:moveTo>
                    <a:pt x="85" y="93"/>
                  </a:moveTo>
                  <a:lnTo>
                    <a:pt x="0" y="6"/>
                  </a:lnTo>
                  <a:lnTo>
                    <a:pt x="3" y="2"/>
                  </a:lnTo>
                  <a:lnTo>
                    <a:pt x="6" y="1"/>
                  </a:lnTo>
                  <a:lnTo>
                    <a:pt x="9" y="0"/>
                  </a:lnTo>
                  <a:lnTo>
                    <a:pt x="14" y="0"/>
                  </a:lnTo>
                  <a:lnTo>
                    <a:pt x="19" y="0"/>
                  </a:lnTo>
                  <a:lnTo>
                    <a:pt x="23" y="1"/>
                  </a:lnTo>
                  <a:lnTo>
                    <a:pt x="27" y="2"/>
                  </a:lnTo>
                  <a:lnTo>
                    <a:pt x="31" y="6"/>
                  </a:lnTo>
                  <a:lnTo>
                    <a:pt x="35" y="10"/>
                  </a:lnTo>
                  <a:lnTo>
                    <a:pt x="39" y="16"/>
                  </a:lnTo>
                  <a:lnTo>
                    <a:pt x="43" y="21"/>
                  </a:lnTo>
                  <a:lnTo>
                    <a:pt x="47" y="26"/>
                  </a:lnTo>
                  <a:lnTo>
                    <a:pt x="50" y="32"/>
                  </a:lnTo>
                  <a:lnTo>
                    <a:pt x="54" y="36"/>
                  </a:lnTo>
                  <a:lnTo>
                    <a:pt x="58" y="42"/>
                  </a:lnTo>
                  <a:lnTo>
                    <a:pt x="61" y="46"/>
                  </a:lnTo>
                  <a:lnTo>
                    <a:pt x="64" y="52"/>
                  </a:lnTo>
                  <a:lnTo>
                    <a:pt x="68" y="56"/>
                  </a:lnTo>
                  <a:lnTo>
                    <a:pt x="70" y="61"/>
                  </a:lnTo>
                  <a:lnTo>
                    <a:pt x="75" y="68"/>
                  </a:lnTo>
                  <a:lnTo>
                    <a:pt x="77" y="73"/>
                  </a:lnTo>
                  <a:lnTo>
                    <a:pt x="80" y="79"/>
                  </a:lnTo>
                  <a:lnTo>
                    <a:pt x="82" y="85"/>
                  </a:lnTo>
                  <a:lnTo>
                    <a:pt x="85" y="93"/>
                  </a:lnTo>
                  <a:lnTo>
                    <a:pt x="85" y="93"/>
                  </a:lnTo>
                  <a:close/>
                </a:path>
              </a:pathLst>
            </a:custGeom>
            <a:solidFill>
              <a:srgbClr val="000000"/>
            </a:solidFill>
            <a:ln w="9525">
              <a:noFill/>
              <a:round/>
              <a:headEnd/>
              <a:tailEnd/>
            </a:ln>
          </p:spPr>
          <p:txBody>
            <a:bodyPr/>
            <a:lstStyle/>
            <a:p>
              <a:endParaRPr lang="zh-CN" altLang="en-US"/>
            </a:p>
          </p:txBody>
        </p:sp>
        <p:sp>
          <p:nvSpPr>
            <p:cNvPr id="48" name="Freeform 46"/>
            <p:cNvSpPr>
              <a:spLocks/>
            </p:cNvSpPr>
            <p:nvPr/>
          </p:nvSpPr>
          <p:spPr bwMode="auto">
            <a:xfrm>
              <a:off x="4947" y="2301"/>
              <a:ext cx="62" cy="33"/>
            </a:xfrm>
            <a:custGeom>
              <a:avLst/>
              <a:gdLst/>
              <a:ahLst/>
              <a:cxnLst>
                <a:cxn ang="0">
                  <a:pos x="187" y="3"/>
                </a:cxn>
                <a:cxn ang="0">
                  <a:pos x="181" y="7"/>
                </a:cxn>
                <a:cxn ang="0">
                  <a:pos x="173" y="14"/>
                </a:cxn>
                <a:cxn ang="0">
                  <a:pos x="164" y="21"/>
                </a:cxn>
                <a:cxn ang="0">
                  <a:pos x="153" y="29"/>
                </a:cxn>
                <a:cxn ang="0">
                  <a:pos x="140" y="38"/>
                </a:cxn>
                <a:cxn ang="0">
                  <a:pos x="126" y="49"/>
                </a:cxn>
                <a:cxn ang="0">
                  <a:pos x="111" y="59"/>
                </a:cxn>
                <a:cxn ang="0">
                  <a:pos x="96" y="70"/>
                </a:cxn>
                <a:cxn ang="0">
                  <a:pos x="81" y="81"/>
                </a:cxn>
                <a:cxn ang="0">
                  <a:pos x="67" y="90"/>
                </a:cxn>
                <a:cxn ang="0">
                  <a:pos x="51" y="100"/>
                </a:cxn>
                <a:cxn ang="0">
                  <a:pos x="39" y="109"/>
                </a:cxn>
                <a:cxn ang="0">
                  <a:pos x="28" y="116"/>
                </a:cxn>
                <a:cxn ang="0">
                  <a:pos x="18" y="122"/>
                </a:cxn>
                <a:cxn ang="0">
                  <a:pos x="11" y="126"/>
                </a:cxn>
                <a:cxn ang="0">
                  <a:pos x="5" y="130"/>
                </a:cxn>
                <a:cxn ang="0">
                  <a:pos x="0" y="124"/>
                </a:cxn>
                <a:cxn ang="0">
                  <a:pos x="0" y="118"/>
                </a:cxn>
                <a:cxn ang="0">
                  <a:pos x="5" y="109"/>
                </a:cxn>
                <a:cxn ang="0">
                  <a:pos x="15" y="99"/>
                </a:cxn>
                <a:cxn ang="0">
                  <a:pos x="26" y="87"/>
                </a:cxn>
                <a:cxn ang="0">
                  <a:pos x="41" y="75"/>
                </a:cxn>
                <a:cxn ang="0">
                  <a:pos x="58" y="63"/>
                </a:cxn>
                <a:cxn ang="0">
                  <a:pos x="77" y="51"/>
                </a:cxn>
                <a:cxn ang="0">
                  <a:pos x="95" y="38"/>
                </a:cxn>
                <a:cxn ang="0">
                  <a:pos x="114" y="27"/>
                </a:cxn>
                <a:cxn ang="0">
                  <a:pos x="132" y="17"/>
                </a:cxn>
                <a:cxn ang="0">
                  <a:pos x="149" y="10"/>
                </a:cxn>
                <a:cxn ang="0">
                  <a:pos x="163" y="3"/>
                </a:cxn>
                <a:cxn ang="0">
                  <a:pos x="174" y="1"/>
                </a:cxn>
                <a:cxn ang="0">
                  <a:pos x="183" y="0"/>
                </a:cxn>
                <a:cxn ang="0">
                  <a:pos x="187" y="3"/>
                </a:cxn>
                <a:cxn ang="0">
                  <a:pos x="187" y="3"/>
                </a:cxn>
              </a:cxnLst>
              <a:rect l="0" t="0" r="r" b="b"/>
              <a:pathLst>
                <a:path w="187" h="130">
                  <a:moveTo>
                    <a:pt x="187" y="3"/>
                  </a:moveTo>
                  <a:lnTo>
                    <a:pt x="181" y="7"/>
                  </a:lnTo>
                  <a:lnTo>
                    <a:pt x="173" y="14"/>
                  </a:lnTo>
                  <a:lnTo>
                    <a:pt x="164" y="21"/>
                  </a:lnTo>
                  <a:lnTo>
                    <a:pt x="153" y="29"/>
                  </a:lnTo>
                  <a:lnTo>
                    <a:pt x="140" y="38"/>
                  </a:lnTo>
                  <a:lnTo>
                    <a:pt x="126" y="49"/>
                  </a:lnTo>
                  <a:lnTo>
                    <a:pt x="111" y="59"/>
                  </a:lnTo>
                  <a:lnTo>
                    <a:pt x="96" y="70"/>
                  </a:lnTo>
                  <a:lnTo>
                    <a:pt x="81" y="81"/>
                  </a:lnTo>
                  <a:lnTo>
                    <a:pt x="67" y="90"/>
                  </a:lnTo>
                  <a:lnTo>
                    <a:pt x="51" y="100"/>
                  </a:lnTo>
                  <a:lnTo>
                    <a:pt x="39" y="109"/>
                  </a:lnTo>
                  <a:lnTo>
                    <a:pt x="28" y="116"/>
                  </a:lnTo>
                  <a:lnTo>
                    <a:pt x="18" y="122"/>
                  </a:lnTo>
                  <a:lnTo>
                    <a:pt x="11" y="126"/>
                  </a:lnTo>
                  <a:lnTo>
                    <a:pt x="5" y="130"/>
                  </a:lnTo>
                  <a:lnTo>
                    <a:pt x="0" y="124"/>
                  </a:lnTo>
                  <a:lnTo>
                    <a:pt x="0" y="118"/>
                  </a:lnTo>
                  <a:lnTo>
                    <a:pt x="5" y="109"/>
                  </a:lnTo>
                  <a:lnTo>
                    <a:pt x="15" y="99"/>
                  </a:lnTo>
                  <a:lnTo>
                    <a:pt x="26" y="87"/>
                  </a:lnTo>
                  <a:lnTo>
                    <a:pt x="41" y="75"/>
                  </a:lnTo>
                  <a:lnTo>
                    <a:pt x="58" y="63"/>
                  </a:lnTo>
                  <a:lnTo>
                    <a:pt x="77" y="51"/>
                  </a:lnTo>
                  <a:lnTo>
                    <a:pt x="95" y="38"/>
                  </a:lnTo>
                  <a:lnTo>
                    <a:pt x="114" y="27"/>
                  </a:lnTo>
                  <a:lnTo>
                    <a:pt x="132" y="17"/>
                  </a:lnTo>
                  <a:lnTo>
                    <a:pt x="149" y="10"/>
                  </a:lnTo>
                  <a:lnTo>
                    <a:pt x="163" y="3"/>
                  </a:lnTo>
                  <a:lnTo>
                    <a:pt x="174" y="1"/>
                  </a:lnTo>
                  <a:lnTo>
                    <a:pt x="183" y="0"/>
                  </a:lnTo>
                  <a:lnTo>
                    <a:pt x="187" y="3"/>
                  </a:lnTo>
                  <a:lnTo>
                    <a:pt x="187" y="3"/>
                  </a:lnTo>
                  <a:close/>
                </a:path>
              </a:pathLst>
            </a:custGeom>
            <a:solidFill>
              <a:srgbClr val="000000"/>
            </a:solidFill>
            <a:ln w="9525">
              <a:noFill/>
              <a:round/>
              <a:headEnd/>
              <a:tailEnd/>
            </a:ln>
          </p:spPr>
          <p:txBody>
            <a:bodyPr/>
            <a:lstStyle/>
            <a:p>
              <a:endParaRPr lang="zh-CN" altLang="en-US"/>
            </a:p>
          </p:txBody>
        </p:sp>
        <p:sp>
          <p:nvSpPr>
            <p:cNvPr id="49" name="Freeform 47"/>
            <p:cNvSpPr>
              <a:spLocks/>
            </p:cNvSpPr>
            <p:nvPr/>
          </p:nvSpPr>
          <p:spPr bwMode="auto">
            <a:xfrm>
              <a:off x="4906" y="2547"/>
              <a:ext cx="212" cy="73"/>
            </a:xfrm>
            <a:custGeom>
              <a:avLst/>
              <a:gdLst/>
              <a:ahLst/>
              <a:cxnLst>
                <a:cxn ang="0">
                  <a:pos x="64" y="17"/>
                </a:cxn>
                <a:cxn ang="0">
                  <a:pos x="258" y="12"/>
                </a:cxn>
                <a:cxn ang="0">
                  <a:pos x="434" y="18"/>
                </a:cxn>
                <a:cxn ang="0">
                  <a:pos x="505" y="0"/>
                </a:cxn>
                <a:cxn ang="0">
                  <a:pos x="603" y="9"/>
                </a:cxn>
                <a:cxn ang="0">
                  <a:pos x="459" y="52"/>
                </a:cxn>
                <a:cxn ang="0">
                  <a:pos x="605" y="59"/>
                </a:cxn>
                <a:cxn ang="0">
                  <a:pos x="495" y="99"/>
                </a:cxn>
                <a:cxn ang="0">
                  <a:pos x="635" y="124"/>
                </a:cxn>
                <a:cxn ang="0">
                  <a:pos x="554" y="159"/>
                </a:cxn>
                <a:cxn ang="0">
                  <a:pos x="619" y="184"/>
                </a:cxn>
                <a:cxn ang="0">
                  <a:pos x="533" y="206"/>
                </a:cxn>
                <a:cxn ang="0">
                  <a:pos x="486" y="220"/>
                </a:cxn>
                <a:cxn ang="0">
                  <a:pos x="625" y="269"/>
                </a:cxn>
                <a:cxn ang="0">
                  <a:pos x="468" y="293"/>
                </a:cxn>
                <a:cxn ang="0">
                  <a:pos x="425" y="210"/>
                </a:cxn>
                <a:cxn ang="0">
                  <a:pos x="363" y="168"/>
                </a:cxn>
                <a:cxn ang="0">
                  <a:pos x="295" y="176"/>
                </a:cxn>
                <a:cxn ang="0">
                  <a:pos x="266" y="108"/>
                </a:cxn>
                <a:cxn ang="0">
                  <a:pos x="236" y="182"/>
                </a:cxn>
                <a:cxn ang="0">
                  <a:pos x="209" y="160"/>
                </a:cxn>
                <a:cxn ang="0">
                  <a:pos x="189" y="263"/>
                </a:cxn>
                <a:cxn ang="0">
                  <a:pos x="7" y="279"/>
                </a:cxn>
                <a:cxn ang="0">
                  <a:pos x="51" y="156"/>
                </a:cxn>
                <a:cxn ang="0">
                  <a:pos x="0" y="178"/>
                </a:cxn>
                <a:cxn ang="0">
                  <a:pos x="60" y="93"/>
                </a:cxn>
                <a:cxn ang="0">
                  <a:pos x="17" y="101"/>
                </a:cxn>
                <a:cxn ang="0">
                  <a:pos x="68" y="47"/>
                </a:cxn>
                <a:cxn ang="0">
                  <a:pos x="28" y="43"/>
                </a:cxn>
                <a:cxn ang="0">
                  <a:pos x="64" y="17"/>
                </a:cxn>
                <a:cxn ang="0">
                  <a:pos x="64" y="17"/>
                </a:cxn>
              </a:cxnLst>
              <a:rect l="0" t="0" r="r" b="b"/>
              <a:pathLst>
                <a:path w="635" h="293">
                  <a:moveTo>
                    <a:pt x="64" y="17"/>
                  </a:moveTo>
                  <a:lnTo>
                    <a:pt x="258" y="12"/>
                  </a:lnTo>
                  <a:lnTo>
                    <a:pt x="434" y="18"/>
                  </a:lnTo>
                  <a:lnTo>
                    <a:pt x="505" y="0"/>
                  </a:lnTo>
                  <a:lnTo>
                    <a:pt x="603" y="9"/>
                  </a:lnTo>
                  <a:lnTo>
                    <a:pt x="459" y="52"/>
                  </a:lnTo>
                  <a:lnTo>
                    <a:pt x="605" y="59"/>
                  </a:lnTo>
                  <a:lnTo>
                    <a:pt x="495" y="99"/>
                  </a:lnTo>
                  <a:lnTo>
                    <a:pt x="635" y="124"/>
                  </a:lnTo>
                  <a:lnTo>
                    <a:pt x="554" y="159"/>
                  </a:lnTo>
                  <a:lnTo>
                    <a:pt x="619" y="184"/>
                  </a:lnTo>
                  <a:lnTo>
                    <a:pt x="533" y="206"/>
                  </a:lnTo>
                  <a:lnTo>
                    <a:pt x="486" y="220"/>
                  </a:lnTo>
                  <a:lnTo>
                    <a:pt x="625" y="269"/>
                  </a:lnTo>
                  <a:lnTo>
                    <a:pt x="468" y="293"/>
                  </a:lnTo>
                  <a:lnTo>
                    <a:pt x="425" y="210"/>
                  </a:lnTo>
                  <a:lnTo>
                    <a:pt x="363" y="168"/>
                  </a:lnTo>
                  <a:lnTo>
                    <a:pt x="295" y="176"/>
                  </a:lnTo>
                  <a:lnTo>
                    <a:pt x="266" y="108"/>
                  </a:lnTo>
                  <a:lnTo>
                    <a:pt x="236" y="182"/>
                  </a:lnTo>
                  <a:lnTo>
                    <a:pt x="209" y="160"/>
                  </a:lnTo>
                  <a:lnTo>
                    <a:pt x="189" y="263"/>
                  </a:lnTo>
                  <a:lnTo>
                    <a:pt x="7" y="279"/>
                  </a:lnTo>
                  <a:lnTo>
                    <a:pt x="51" y="156"/>
                  </a:lnTo>
                  <a:lnTo>
                    <a:pt x="0" y="178"/>
                  </a:lnTo>
                  <a:lnTo>
                    <a:pt x="60" y="93"/>
                  </a:lnTo>
                  <a:lnTo>
                    <a:pt x="17" y="101"/>
                  </a:lnTo>
                  <a:lnTo>
                    <a:pt x="68" y="47"/>
                  </a:lnTo>
                  <a:lnTo>
                    <a:pt x="28" y="43"/>
                  </a:lnTo>
                  <a:lnTo>
                    <a:pt x="64" y="17"/>
                  </a:lnTo>
                  <a:lnTo>
                    <a:pt x="64" y="17"/>
                  </a:lnTo>
                  <a:close/>
                </a:path>
              </a:pathLst>
            </a:custGeom>
            <a:solidFill>
              <a:srgbClr val="FFF5F5"/>
            </a:solidFill>
            <a:ln w="9525">
              <a:noFill/>
              <a:round/>
              <a:headEnd/>
              <a:tailEnd/>
            </a:ln>
          </p:spPr>
          <p:txBody>
            <a:bodyPr/>
            <a:lstStyle/>
            <a:p>
              <a:endParaRPr lang="zh-CN" altLang="en-US"/>
            </a:p>
          </p:txBody>
        </p:sp>
        <p:sp>
          <p:nvSpPr>
            <p:cNvPr id="50" name="Freeform 48"/>
            <p:cNvSpPr>
              <a:spLocks/>
            </p:cNvSpPr>
            <p:nvPr/>
          </p:nvSpPr>
          <p:spPr bwMode="auto">
            <a:xfrm>
              <a:off x="4908" y="2610"/>
              <a:ext cx="127" cy="145"/>
            </a:xfrm>
            <a:custGeom>
              <a:avLst/>
              <a:gdLst/>
              <a:ahLst/>
              <a:cxnLst>
                <a:cxn ang="0">
                  <a:pos x="169" y="0"/>
                </a:cxn>
                <a:cxn ang="0">
                  <a:pos x="209" y="63"/>
                </a:cxn>
                <a:cxn ang="0">
                  <a:pos x="232" y="34"/>
                </a:cxn>
                <a:cxn ang="0">
                  <a:pos x="275" y="70"/>
                </a:cxn>
                <a:cxn ang="0">
                  <a:pos x="227" y="334"/>
                </a:cxn>
                <a:cxn ang="0">
                  <a:pos x="298" y="375"/>
                </a:cxn>
                <a:cxn ang="0">
                  <a:pos x="380" y="370"/>
                </a:cxn>
                <a:cxn ang="0">
                  <a:pos x="380" y="581"/>
                </a:cxn>
                <a:cxn ang="0">
                  <a:pos x="184" y="429"/>
                </a:cxn>
                <a:cxn ang="0">
                  <a:pos x="196" y="483"/>
                </a:cxn>
                <a:cxn ang="0">
                  <a:pos x="111" y="331"/>
                </a:cxn>
                <a:cxn ang="0">
                  <a:pos x="106" y="427"/>
                </a:cxn>
                <a:cxn ang="0">
                  <a:pos x="79" y="366"/>
                </a:cxn>
                <a:cxn ang="0">
                  <a:pos x="40" y="337"/>
                </a:cxn>
                <a:cxn ang="0">
                  <a:pos x="64" y="251"/>
                </a:cxn>
                <a:cxn ang="0">
                  <a:pos x="29" y="254"/>
                </a:cxn>
                <a:cxn ang="0">
                  <a:pos x="44" y="160"/>
                </a:cxn>
                <a:cxn ang="0">
                  <a:pos x="11" y="169"/>
                </a:cxn>
                <a:cxn ang="0">
                  <a:pos x="43" y="92"/>
                </a:cxn>
                <a:cxn ang="0">
                  <a:pos x="0" y="95"/>
                </a:cxn>
                <a:cxn ang="0">
                  <a:pos x="31" y="63"/>
                </a:cxn>
                <a:cxn ang="0">
                  <a:pos x="7" y="28"/>
                </a:cxn>
                <a:cxn ang="0">
                  <a:pos x="169" y="0"/>
                </a:cxn>
                <a:cxn ang="0">
                  <a:pos x="169" y="0"/>
                </a:cxn>
              </a:cxnLst>
              <a:rect l="0" t="0" r="r" b="b"/>
              <a:pathLst>
                <a:path w="380" h="581">
                  <a:moveTo>
                    <a:pt x="169" y="0"/>
                  </a:moveTo>
                  <a:lnTo>
                    <a:pt x="209" y="63"/>
                  </a:lnTo>
                  <a:lnTo>
                    <a:pt x="232" y="34"/>
                  </a:lnTo>
                  <a:lnTo>
                    <a:pt x="275" y="70"/>
                  </a:lnTo>
                  <a:lnTo>
                    <a:pt x="227" y="334"/>
                  </a:lnTo>
                  <a:lnTo>
                    <a:pt x="298" y="375"/>
                  </a:lnTo>
                  <a:lnTo>
                    <a:pt x="380" y="370"/>
                  </a:lnTo>
                  <a:lnTo>
                    <a:pt x="380" y="581"/>
                  </a:lnTo>
                  <a:lnTo>
                    <a:pt x="184" y="429"/>
                  </a:lnTo>
                  <a:lnTo>
                    <a:pt x="196" y="483"/>
                  </a:lnTo>
                  <a:lnTo>
                    <a:pt x="111" y="331"/>
                  </a:lnTo>
                  <a:lnTo>
                    <a:pt x="106" y="427"/>
                  </a:lnTo>
                  <a:lnTo>
                    <a:pt x="79" y="366"/>
                  </a:lnTo>
                  <a:lnTo>
                    <a:pt x="40" y="337"/>
                  </a:lnTo>
                  <a:lnTo>
                    <a:pt x="64" y="251"/>
                  </a:lnTo>
                  <a:lnTo>
                    <a:pt x="29" y="254"/>
                  </a:lnTo>
                  <a:lnTo>
                    <a:pt x="44" y="160"/>
                  </a:lnTo>
                  <a:lnTo>
                    <a:pt x="11" y="169"/>
                  </a:lnTo>
                  <a:lnTo>
                    <a:pt x="43" y="92"/>
                  </a:lnTo>
                  <a:lnTo>
                    <a:pt x="0" y="95"/>
                  </a:lnTo>
                  <a:lnTo>
                    <a:pt x="31" y="63"/>
                  </a:lnTo>
                  <a:lnTo>
                    <a:pt x="7" y="28"/>
                  </a:lnTo>
                  <a:lnTo>
                    <a:pt x="169" y="0"/>
                  </a:lnTo>
                  <a:lnTo>
                    <a:pt x="169" y="0"/>
                  </a:lnTo>
                  <a:close/>
                </a:path>
              </a:pathLst>
            </a:custGeom>
            <a:solidFill>
              <a:srgbClr val="FFF5F5"/>
            </a:solidFill>
            <a:ln w="9525">
              <a:noFill/>
              <a:round/>
              <a:headEnd/>
              <a:tailEnd/>
            </a:ln>
          </p:spPr>
          <p:txBody>
            <a:bodyPr/>
            <a:lstStyle/>
            <a:p>
              <a:endParaRPr lang="zh-CN" altLang="en-US"/>
            </a:p>
          </p:txBody>
        </p:sp>
        <p:sp>
          <p:nvSpPr>
            <p:cNvPr id="51" name="Freeform 49"/>
            <p:cNvSpPr>
              <a:spLocks/>
            </p:cNvSpPr>
            <p:nvPr/>
          </p:nvSpPr>
          <p:spPr bwMode="auto">
            <a:xfrm>
              <a:off x="5022" y="2604"/>
              <a:ext cx="112" cy="151"/>
            </a:xfrm>
            <a:custGeom>
              <a:avLst/>
              <a:gdLst/>
              <a:ahLst/>
              <a:cxnLst>
                <a:cxn ang="0">
                  <a:pos x="90" y="0"/>
                </a:cxn>
                <a:cxn ang="0">
                  <a:pos x="86" y="90"/>
                </a:cxn>
                <a:cxn ang="0">
                  <a:pos x="41" y="110"/>
                </a:cxn>
                <a:cxn ang="0">
                  <a:pos x="46" y="197"/>
                </a:cxn>
                <a:cxn ang="0">
                  <a:pos x="77" y="160"/>
                </a:cxn>
                <a:cxn ang="0">
                  <a:pos x="138" y="330"/>
                </a:cxn>
                <a:cxn ang="0">
                  <a:pos x="93" y="426"/>
                </a:cxn>
                <a:cxn ang="0">
                  <a:pos x="61" y="390"/>
                </a:cxn>
                <a:cxn ang="0">
                  <a:pos x="0" y="396"/>
                </a:cxn>
                <a:cxn ang="0">
                  <a:pos x="28" y="596"/>
                </a:cxn>
                <a:cxn ang="0">
                  <a:pos x="77" y="601"/>
                </a:cxn>
                <a:cxn ang="0">
                  <a:pos x="223" y="575"/>
                </a:cxn>
                <a:cxn ang="0">
                  <a:pos x="288" y="524"/>
                </a:cxn>
                <a:cxn ang="0">
                  <a:pos x="191" y="504"/>
                </a:cxn>
                <a:cxn ang="0">
                  <a:pos x="337" y="468"/>
                </a:cxn>
                <a:cxn ang="0">
                  <a:pos x="158" y="453"/>
                </a:cxn>
                <a:cxn ang="0">
                  <a:pos x="305" y="413"/>
                </a:cxn>
                <a:cxn ang="0">
                  <a:pos x="172" y="406"/>
                </a:cxn>
                <a:cxn ang="0">
                  <a:pos x="317" y="359"/>
                </a:cxn>
                <a:cxn ang="0">
                  <a:pos x="167" y="324"/>
                </a:cxn>
                <a:cxn ang="0">
                  <a:pos x="305" y="300"/>
                </a:cxn>
                <a:cxn ang="0">
                  <a:pos x="143" y="246"/>
                </a:cxn>
                <a:cxn ang="0">
                  <a:pos x="305" y="228"/>
                </a:cxn>
                <a:cxn ang="0">
                  <a:pos x="138" y="180"/>
                </a:cxn>
                <a:cxn ang="0">
                  <a:pos x="314" y="161"/>
                </a:cxn>
                <a:cxn ang="0">
                  <a:pos x="125" y="115"/>
                </a:cxn>
                <a:cxn ang="0">
                  <a:pos x="290" y="100"/>
                </a:cxn>
                <a:cxn ang="0">
                  <a:pos x="140" y="38"/>
                </a:cxn>
                <a:cxn ang="0">
                  <a:pos x="90" y="0"/>
                </a:cxn>
                <a:cxn ang="0">
                  <a:pos x="90" y="0"/>
                </a:cxn>
              </a:cxnLst>
              <a:rect l="0" t="0" r="r" b="b"/>
              <a:pathLst>
                <a:path w="337" h="601">
                  <a:moveTo>
                    <a:pt x="90" y="0"/>
                  </a:moveTo>
                  <a:lnTo>
                    <a:pt x="86" y="90"/>
                  </a:lnTo>
                  <a:lnTo>
                    <a:pt x="41" y="110"/>
                  </a:lnTo>
                  <a:lnTo>
                    <a:pt x="46" y="197"/>
                  </a:lnTo>
                  <a:lnTo>
                    <a:pt x="77" y="160"/>
                  </a:lnTo>
                  <a:lnTo>
                    <a:pt x="138" y="330"/>
                  </a:lnTo>
                  <a:lnTo>
                    <a:pt x="93" y="426"/>
                  </a:lnTo>
                  <a:lnTo>
                    <a:pt x="61" y="390"/>
                  </a:lnTo>
                  <a:lnTo>
                    <a:pt x="0" y="396"/>
                  </a:lnTo>
                  <a:lnTo>
                    <a:pt x="28" y="596"/>
                  </a:lnTo>
                  <a:lnTo>
                    <a:pt x="77" y="601"/>
                  </a:lnTo>
                  <a:lnTo>
                    <a:pt x="223" y="575"/>
                  </a:lnTo>
                  <a:lnTo>
                    <a:pt x="288" y="524"/>
                  </a:lnTo>
                  <a:lnTo>
                    <a:pt x="191" y="504"/>
                  </a:lnTo>
                  <a:lnTo>
                    <a:pt x="337" y="468"/>
                  </a:lnTo>
                  <a:lnTo>
                    <a:pt x="158" y="453"/>
                  </a:lnTo>
                  <a:lnTo>
                    <a:pt x="305" y="413"/>
                  </a:lnTo>
                  <a:lnTo>
                    <a:pt x="172" y="406"/>
                  </a:lnTo>
                  <a:lnTo>
                    <a:pt x="317" y="359"/>
                  </a:lnTo>
                  <a:lnTo>
                    <a:pt x="167" y="324"/>
                  </a:lnTo>
                  <a:lnTo>
                    <a:pt x="305" y="300"/>
                  </a:lnTo>
                  <a:lnTo>
                    <a:pt x="143" y="246"/>
                  </a:lnTo>
                  <a:lnTo>
                    <a:pt x="305" y="228"/>
                  </a:lnTo>
                  <a:lnTo>
                    <a:pt x="138" y="180"/>
                  </a:lnTo>
                  <a:lnTo>
                    <a:pt x="314" y="161"/>
                  </a:lnTo>
                  <a:lnTo>
                    <a:pt x="125" y="115"/>
                  </a:lnTo>
                  <a:lnTo>
                    <a:pt x="290" y="100"/>
                  </a:lnTo>
                  <a:lnTo>
                    <a:pt x="140" y="38"/>
                  </a:lnTo>
                  <a:lnTo>
                    <a:pt x="90" y="0"/>
                  </a:lnTo>
                  <a:lnTo>
                    <a:pt x="90" y="0"/>
                  </a:lnTo>
                  <a:close/>
                </a:path>
              </a:pathLst>
            </a:custGeom>
            <a:solidFill>
              <a:srgbClr val="FFF5F5"/>
            </a:solidFill>
            <a:ln w="9525">
              <a:noFill/>
              <a:round/>
              <a:headEnd/>
              <a:tailEnd/>
            </a:ln>
          </p:spPr>
          <p:txBody>
            <a:bodyPr/>
            <a:lstStyle/>
            <a:p>
              <a:endParaRPr lang="zh-CN" altLang="en-US"/>
            </a:p>
          </p:txBody>
        </p:sp>
        <p:sp>
          <p:nvSpPr>
            <p:cNvPr id="52" name="Freeform 50"/>
            <p:cNvSpPr>
              <a:spLocks/>
            </p:cNvSpPr>
            <p:nvPr/>
          </p:nvSpPr>
          <p:spPr bwMode="auto">
            <a:xfrm>
              <a:off x="5198" y="2411"/>
              <a:ext cx="22" cy="104"/>
            </a:xfrm>
            <a:custGeom>
              <a:avLst/>
              <a:gdLst/>
              <a:ahLst/>
              <a:cxnLst>
                <a:cxn ang="0">
                  <a:pos x="31" y="415"/>
                </a:cxn>
                <a:cxn ang="0">
                  <a:pos x="68" y="416"/>
                </a:cxn>
                <a:cxn ang="0">
                  <a:pos x="68" y="164"/>
                </a:cxn>
                <a:cxn ang="0">
                  <a:pos x="53" y="51"/>
                </a:cxn>
                <a:cxn ang="0">
                  <a:pos x="43" y="112"/>
                </a:cxn>
                <a:cxn ang="0">
                  <a:pos x="0" y="0"/>
                </a:cxn>
                <a:cxn ang="0">
                  <a:pos x="18" y="161"/>
                </a:cxn>
                <a:cxn ang="0">
                  <a:pos x="31" y="280"/>
                </a:cxn>
                <a:cxn ang="0">
                  <a:pos x="31" y="415"/>
                </a:cxn>
                <a:cxn ang="0">
                  <a:pos x="31" y="415"/>
                </a:cxn>
              </a:cxnLst>
              <a:rect l="0" t="0" r="r" b="b"/>
              <a:pathLst>
                <a:path w="68" h="416">
                  <a:moveTo>
                    <a:pt x="31" y="415"/>
                  </a:moveTo>
                  <a:lnTo>
                    <a:pt x="68" y="416"/>
                  </a:lnTo>
                  <a:lnTo>
                    <a:pt x="68" y="164"/>
                  </a:lnTo>
                  <a:lnTo>
                    <a:pt x="53" y="51"/>
                  </a:lnTo>
                  <a:lnTo>
                    <a:pt x="43" y="112"/>
                  </a:lnTo>
                  <a:lnTo>
                    <a:pt x="0" y="0"/>
                  </a:lnTo>
                  <a:lnTo>
                    <a:pt x="18" y="161"/>
                  </a:lnTo>
                  <a:lnTo>
                    <a:pt x="31" y="280"/>
                  </a:lnTo>
                  <a:lnTo>
                    <a:pt x="31" y="415"/>
                  </a:lnTo>
                  <a:lnTo>
                    <a:pt x="31" y="415"/>
                  </a:lnTo>
                  <a:close/>
                </a:path>
              </a:pathLst>
            </a:custGeom>
            <a:solidFill>
              <a:srgbClr val="FFFFD9"/>
            </a:solidFill>
            <a:ln w="9525">
              <a:noFill/>
              <a:round/>
              <a:headEnd/>
              <a:tailEnd/>
            </a:ln>
          </p:spPr>
          <p:txBody>
            <a:bodyPr/>
            <a:lstStyle/>
            <a:p>
              <a:endParaRPr lang="zh-CN" altLang="en-US"/>
            </a:p>
          </p:txBody>
        </p:sp>
        <p:sp>
          <p:nvSpPr>
            <p:cNvPr id="53" name="Freeform 51"/>
            <p:cNvSpPr>
              <a:spLocks/>
            </p:cNvSpPr>
            <p:nvPr/>
          </p:nvSpPr>
          <p:spPr bwMode="auto">
            <a:xfrm>
              <a:off x="4965" y="2322"/>
              <a:ext cx="215" cy="61"/>
            </a:xfrm>
            <a:custGeom>
              <a:avLst/>
              <a:gdLst/>
              <a:ahLst/>
              <a:cxnLst>
                <a:cxn ang="0">
                  <a:pos x="645" y="149"/>
                </a:cxn>
                <a:cxn ang="0">
                  <a:pos x="546" y="41"/>
                </a:cxn>
                <a:cxn ang="0">
                  <a:pos x="464" y="8"/>
                </a:cxn>
                <a:cxn ang="0">
                  <a:pos x="335" y="0"/>
                </a:cxn>
                <a:cxn ang="0">
                  <a:pos x="214" y="37"/>
                </a:cxn>
                <a:cxn ang="0">
                  <a:pos x="108" y="77"/>
                </a:cxn>
                <a:cxn ang="0">
                  <a:pos x="44" y="146"/>
                </a:cxn>
                <a:cxn ang="0">
                  <a:pos x="0" y="205"/>
                </a:cxn>
                <a:cxn ang="0">
                  <a:pos x="60" y="154"/>
                </a:cxn>
                <a:cxn ang="0">
                  <a:pos x="40" y="240"/>
                </a:cxn>
                <a:cxn ang="0">
                  <a:pos x="76" y="177"/>
                </a:cxn>
                <a:cxn ang="0">
                  <a:pos x="148" y="115"/>
                </a:cxn>
                <a:cxn ang="0">
                  <a:pos x="214" y="89"/>
                </a:cxn>
                <a:cxn ang="0">
                  <a:pos x="283" y="73"/>
                </a:cxn>
                <a:cxn ang="0">
                  <a:pos x="267" y="58"/>
                </a:cxn>
                <a:cxn ang="0">
                  <a:pos x="310" y="28"/>
                </a:cxn>
                <a:cxn ang="0">
                  <a:pos x="411" y="28"/>
                </a:cxn>
                <a:cxn ang="0">
                  <a:pos x="563" y="92"/>
                </a:cxn>
                <a:cxn ang="0">
                  <a:pos x="598" y="140"/>
                </a:cxn>
                <a:cxn ang="0">
                  <a:pos x="636" y="195"/>
                </a:cxn>
                <a:cxn ang="0">
                  <a:pos x="616" y="141"/>
                </a:cxn>
                <a:cxn ang="0">
                  <a:pos x="645" y="149"/>
                </a:cxn>
                <a:cxn ang="0">
                  <a:pos x="645" y="149"/>
                </a:cxn>
              </a:cxnLst>
              <a:rect l="0" t="0" r="r" b="b"/>
              <a:pathLst>
                <a:path w="645" h="240">
                  <a:moveTo>
                    <a:pt x="645" y="149"/>
                  </a:moveTo>
                  <a:lnTo>
                    <a:pt x="546" y="41"/>
                  </a:lnTo>
                  <a:lnTo>
                    <a:pt x="464" y="8"/>
                  </a:lnTo>
                  <a:lnTo>
                    <a:pt x="335" y="0"/>
                  </a:lnTo>
                  <a:lnTo>
                    <a:pt x="214" y="37"/>
                  </a:lnTo>
                  <a:lnTo>
                    <a:pt x="108" y="77"/>
                  </a:lnTo>
                  <a:lnTo>
                    <a:pt x="44" y="146"/>
                  </a:lnTo>
                  <a:lnTo>
                    <a:pt x="0" y="205"/>
                  </a:lnTo>
                  <a:lnTo>
                    <a:pt x="60" y="154"/>
                  </a:lnTo>
                  <a:lnTo>
                    <a:pt x="40" y="240"/>
                  </a:lnTo>
                  <a:lnTo>
                    <a:pt x="76" y="177"/>
                  </a:lnTo>
                  <a:lnTo>
                    <a:pt x="148" y="115"/>
                  </a:lnTo>
                  <a:lnTo>
                    <a:pt x="214" y="89"/>
                  </a:lnTo>
                  <a:lnTo>
                    <a:pt x="283" y="73"/>
                  </a:lnTo>
                  <a:lnTo>
                    <a:pt x="267" y="58"/>
                  </a:lnTo>
                  <a:lnTo>
                    <a:pt x="310" y="28"/>
                  </a:lnTo>
                  <a:lnTo>
                    <a:pt x="411" y="28"/>
                  </a:lnTo>
                  <a:lnTo>
                    <a:pt x="563" y="92"/>
                  </a:lnTo>
                  <a:lnTo>
                    <a:pt x="598" y="140"/>
                  </a:lnTo>
                  <a:lnTo>
                    <a:pt x="636" y="195"/>
                  </a:lnTo>
                  <a:lnTo>
                    <a:pt x="616" y="141"/>
                  </a:lnTo>
                  <a:lnTo>
                    <a:pt x="645" y="149"/>
                  </a:lnTo>
                  <a:lnTo>
                    <a:pt x="645" y="149"/>
                  </a:lnTo>
                  <a:close/>
                </a:path>
              </a:pathLst>
            </a:custGeom>
            <a:solidFill>
              <a:srgbClr val="FFFFD9"/>
            </a:solidFill>
            <a:ln w="9525">
              <a:noFill/>
              <a:round/>
              <a:headEnd/>
              <a:tailEnd/>
            </a:ln>
          </p:spPr>
          <p:txBody>
            <a:bodyPr/>
            <a:lstStyle/>
            <a:p>
              <a:endParaRPr lang="zh-CN" altLang="en-US"/>
            </a:p>
          </p:txBody>
        </p:sp>
        <p:sp>
          <p:nvSpPr>
            <p:cNvPr id="54" name="Freeform 52"/>
            <p:cNvSpPr>
              <a:spLocks/>
            </p:cNvSpPr>
            <p:nvPr/>
          </p:nvSpPr>
          <p:spPr bwMode="auto">
            <a:xfrm>
              <a:off x="4927" y="2399"/>
              <a:ext cx="44" cy="80"/>
            </a:xfrm>
            <a:custGeom>
              <a:avLst/>
              <a:gdLst/>
              <a:ahLst/>
              <a:cxnLst>
                <a:cxn ang="0">
                  <a:pos x="130" y="0"/>
                </a:cxn>
                <a:cxn ang="0">
                  <a:pos x="82" y="113"/>
                </a:cxn>
                <a:cxn ang="0">
                  <a:pos x="40" y="139"/>
                </a:cxn>
                <a:cxn ang="0">
                  <a:pos x="49" y="27"/>
                </a:cxn>
                <a:cxn ang="0">
                  <a:pos x="11" y="148"/>
                </a:cxn>
                <a:cxn ang="0">
                  <a:pos x="0" y="260"/>
                </a:cxn>
                <a:cxn ang="0">
                  <a:pos x="4" y="316"/>
                </a:cxn>
                <a:cxn ang="0">
                  <a:pos x="100" y="321"/>
                </a:cxn>
                <a:cxn ang="0">
                  <a:pos x="98" y="293"/>
                </a:cxn>
                <a:cxn ang="0">
                  <a:pos x="26" y="286"/>
                </a:cxn>
                <a:cxn ang="0">
                  <a:pos x="22" y="177"/>
                </a:cxn>
                <a:cxn ang="0">
                  <a:pos x="114" y="148"/>
                </a:cxn>
                <a:cxn ang="0">
                  <a:pos x="130" y="0"/>
                </a:cxn>
                <a:cxn ang="0">
                  <a:pos x="130" y="0"/>
                </a:cxn>
              </a:cxnLst>
              <a:rect l="0" t="0" r="r" b="b"/>
              <a:pathLst>
                <a:path w="130" h="321">
                  <a:moveTo>
                    <a:pt x="130" y="0"/>
                  </a:moveTo>
                  <a:lnTo>
                    <a:pt x="82" y="113"/>
                  </a:lnTo>
                  <a:lnTo>
                    <a:pt x="40" y="139"/>
                  </a:lnTo>
                  <a:lnTo>
                    <a:pt x="49" y="27"/>
                  </a:lnTo>
                  <a:lnTo>
                    <a:pt x="11" y="148"/>
                  </a:lnTo>
                  <a:lnTo>
                    <a:pt x="0" y="260"/>
                  </a:lnTo>
                  <a:lnTo>
                    <a:pt x="4" y="316"/>
                  </a:lnTo>
                  <a:lnTo>
                    <a:pt x="100" y="321"/>
                  </a:lnTo>
                  <a:lnTo>
                    <a:pt x="98" y="293"/>
                  </a:lnTo>
                  <a:lnTo>
                    <a:pt x="26" y="286"/>
                  </a:lnTo>
                  <a:lnTo>
                    <a:pt x="22" y="177"/>
                  </a:lnTo>
                  <a:lnTo>
                    <a:pt x="114" y="148"/>
                  </a:lnTo>
                  <a:lnTo>
                    <a:pt x="130" y="0"/>
                  </a:lnTo>
                  <a:lnTo>
                    <a:pt x="130" y="0"/>
                  </a:lnTo>
                  <a:close/>
                </a:path>
              </a:pathLst>
            </a:custGeom>
            <a:solidFill>
              <a:srgbClr val="FFFFD9"/>
            </a:solidFill>
            <a:ln w="9525">
              <a:noFill/>
              <a:round/>
              <a:headEnd/>
              <a:tailEnd/>
            </a:ln>
          </p:spPr>
          <p:txBody>
            <a:bodyPr/>
            <a:lstStyle/>
            <a:p>
              <a:endParaRPr lang="zh-CN" altLang="en-US"/>
            </a:p>
          </p:txBody>
        </p:sp>
      </p:grpSp>
      <p:sp>
        <p:nvSpPr>
          <p:cNvPr id="55" name="右箭头 54"/>
          <p:cNvSpPr/>
          <p:nvPr/>
        </p:nvSpPr>
        <p:spPr bwMode="auto">
          <a:xfrm>
            <a:off x="3200400" y="5105400"/>
            <a:ext cx="3276600" cy="228600"/>
          </a:xfrm>
          <a:prstGeom prst="right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582"/>
                                        </p:tgtEl>
                                        <p:attrNameLst>
                                          <p:attrName>style.visibility</p:attrName>
                                        </p:attrNameLst>
                                      </p:cBhvr>
                                      <p:to>
                                        <p:strVal val="visible"/>
                                      </p:to>
                                    </p:set>
                                    <p:anim calcmode="lin" valueType="num">
                                      <p:cBhvr additive="base">
                                        <p:cTn id="7" dur="500" fill="hold"/>
                                        <p:tgtEl>
                                          <p:spTgt spid="152582"/>
                                        </p:tgtEl>
                                        <p:attrNameLst>
                                          <p:attrName>ppt_x</p:attrName>
                                        </p:attrNameLst>
                                      </p:cBhvr>
                                      <p:tavLst>
                                        <p:tav tm="0">
                                          <p:val>
                                            <p:strVal val="#ppt_x"/>
                                          </p:val>
                                        </p:tav>
                                        <p:tav tm="100000">
                                          <p:val>
                                            <p:strVal val="#ppt_x"/>
                                          </p:val>
                                        </p:tav>
                                      </p:tavLst>
                                    </p:anim>
                                    <p:anim calcmode="lin" valueType="num">
                                      <p:cBhvr additive="base">
                                        <p:cTn id="8" dur="500" fill="hold"/>
                                        <p:tgtEl>
                                          <p:spTgt spid="1525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4.72222E-6 -3.38422E-6 L 0.5592 -0.00185 " pathEditMode="relative" rAng="0" ptsTypes="AA">
                                      <p:cBhvr>
                                        <p:cTn id="12" dur="2000" fill="hold"/>
                                        <p:tgtEl>
                                          <p:spTgt spid="152581"/>
                                        </p:tgtEl>
                                        <p:attrNameLst>
                                          <p:attrName>ppt_x</p:attrName>
                                          <p:attrName>ppt_y</p:attrName>
                                        </p:attrNameLst>
                                      </p:cBhvr>
                                      <p:rCtr x="28000" y="-100"/>
                                    </p:animMotion>
                                  </p:childTnLst>
                                </p:cTn>
                              </p:par>
                              <p:par>
                                <p:cTn id="13" presetID="63" presetClass="path" presetSubtype="0" accel="50000" decel="50000" fill="hold" nodeType="withEffect">
                                  <p:stCondLst>
                                    <p:cond delay="0"/>
                                  </p:stCondLst>
                                  <p:childTnLst>
                                    <p:animMotion origin="layout" path="M 3.61111E-6 1.57298E-7 L 0.63142 -0.00578 " pathEditMode="relative" rAng="0" ptsTypes="AA">
                                      <p:cBhvr>
                                        <p:cTn id="14" dur="2000" fill="hold"/>
                                        <p:tgtEl>
                                          <p:spTgt spid="152582"/>
                                        </p:tgtEl>
                                        <p:attrNameLst>
                                          <p:attrName>ppt_x</p:attrName>
                                          <p:attrName>ppt_y</p:attrName>
                                        </p:attrNameLst>
                                      </p:cBhvr>
                                      <p:rCtr x="31600" y="-300"/>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公钥体制</a:t>
            </a:r>
            <a:r>
              <a:rPr lang="zh-CN" altLang="en-US" dirty="0"/>
              <a:t>的问题</a:t>
            </a:r>
            <a:r>
              <a:rPr lang="zh-CN" altLang="en-US" dirty="0" smtClean="0"/>
              <a:t>：</a:t>
            </a:r>
            <a:endParaRPr lang="zh-CN" altLang="en-US" b="0" dirty="0"/>
          </a:p>
        </p:txBody>
      </p:sp>
      <p:sp>
        <p:nvSpPr>
          <p:cNvPr id="4" name="日期占位符 3"/>
          <p:cNvSpPr>
            <a:spLocks noGrp="1"/>
          </p:cNvSpPr>
          <p:nvPr>
            <p:ph type="dt" sz="half" idx="10"/>
          </p:nvPr>
        </p:nvSpPr>
        <p:spPr/>
        <p:txBody>
          <a:bodyPr/>
          <a:lstStyle/>
          <a:p>
            <a:fld id="{8467D7DC-386B-4CA6-8760-2B49083162CA}"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70</a:t>
            </a:fld>
            <a:endParaRPr lang="en-US" altLang="zh-CN" dirty="0"/>
          </a:p>
        </p:txBody>
      </p:sp>
      <p:pic>
        <p:nvPicPr>
          <p:cNvPr id="7" name="Picture 3" descr="C:\Documents and Settings\Benxiaohai\My Documents\My Pictures\Microsoft 剪辑管理器\j0239653.wmf"/>
          <p:cNvPicPr>
            <a:picLocks noChangeAspect="1" noChangeArrowheads="1"/>
          </p:cNvPicPr>
          <p:nvPr/>
        </p:nvPicPr>
        <p:blipFill>
          <a:blip r:embed="rId2" cstate="print"/>
          <a:srcRect/>
          <a:stretch>
            <a:fillRect/>
          </a:stretch>
        </p:blipFill>
        <p:spPr bwMode="auto">
          <a:xfrm>
            <a:off x="6437312" y="3657600"/>
            <a:ext cx="1716088" cy="1820862"/>
          </a:xfrm>
          <a:prstGeom prst="rect">
            <a:avLst/>
          </a:prstGeom>
          <a:noFill/>
        </p:spPr>
      </p:pic>
      <p:pic>
        <p:nvPicPr>
          <p:cNvPr id="8" name="Picture 4" descr="C:\Documents and Settings\Benxiaohai\My Documents\My Pictures\Microsoft 剪辑管理器\j0239647.wmf"/>
          <p:cNvPicPr>
            <a:picLocks noChangeAspect="1" noChangeArrowheads="1"/>
          </p:cNvPicPr>
          <p:nvPr/>
        </p:nvPicPr>
        <p:blipFill>
          <a:blip r:embed="rId3" cstate="print"/>
          <a:srcRect/>
          <a:stretch>
            <a:fillRect/>
          </a:stretch>
        </p:blipFill>
        <p:spPr bwMode="auto">
          <a:xfrm>
            <a:off x="762000" y="3810000"/>
            <a:ext cx="1201737" cy="1749425"/>
          </a:xfrm>
          <a:prstGeom prst="rect">
            <a:avLst/>
          </a:prstGeom>
          <a:noFill/>
        </p:spPr>
      </p:pic>
      <p:sp>
        <p:nvSpPr>
          <p:cNvPr id="9" name="TextBox 8"/>
          <p:cNvSpPr txBox="1"/>
          <p:nvPr/>
        </p:nvSpPr>
        <p:spPr>
          <a:xfrm>
            <a:off x="762000" y="5486400"/>
            <a:ext cx="1219200" cy="400110"/>
          </a:xfrm>
          <a:prstGeom prst="rect">
            <a:avLst/>
          </a:prstGeom>
          <a:noFill/>
        </p:spPr>
        <p:txBody>
          <a:bodyPr wrap="square" rtlCol="0">
            <a:spAutoFit/>
          </a:bodyPr>
          <a:lstStyle/>
          <a:p>
            <a:pPr algn="ctr"/>
            <a:r>
              <a:rPr lang="en-US" altLang="zh-CN" sz="2000" dirty="0" smtClean="0">
                <a:solidFill>
                  <a:srgbClr val="FF0000"/>
                </a:solidFill>
                <a:latin typeface="GungsuhChe" pitchFamily="49" charset="-127"/>
                <a:ea typeface="GungsuhChe" pitchFamily="49" charset="-127"/>
              </a:rPr>
              <a:t>Alice</a:t>
            </a:r>
            <a:endParaRPr lang="zh-CN" altLang="en-US" sz="2000" dirty="0">
              <a:solidFill>
                <a:srgbClr val="FF0000"/>
              </a:solidFill>
              <a:latin typeface="GungsuhChe" pitchFamily="49" charset="-127"/>
              <a:ea typeface="GungsuhChe" pitchFamily="49" charset="-127"/>
            </a:endParaRPr>
          </a:p>
        </p:txBody>
      </p:sp>
      <p:sp>
        <p:nvSpPr>
          <p:cNvPr id="10" name="TextBox 9"/>
          <p:cNvSpPr txBox="1"/>
          <p:nvPr/>
        </p:nvSpPr>
        <p:spPr>
          <a:xfrm>
            <a:off x="6553200" y="5391090"/>
            <a:ext cx="1219200" cy="400110"/>
          </a:xfrm>
          <a:prstGeom prst="rect">
            <a:avLst/>
          </a:prstGeom>
          <a:noFill/>
        </p:spPr>
        <p:txBody>
          <a:bodyPr wrap="square" rtlCol="0">
            <a:spAutoFit/>
          </a:bodyPr>
          <a:lstStyle/>
          <a:p>
            <a:pPr algn="ctr"/>
            <a:r>
              <a:rPr lang="en-US" altLang="zh-CN" sz="2000" dirty="0" smtClean="0">
                <a:solidFill>
                  <a:srgbClr val="FF0000"/>
                </a:solidFill>
                <a:latin typeface="GungsuhChe" pitchFamily="49" charset="-127"/>
                <a:ea typeface="GungsuhChe" pitchFamily="49" charset="-127"/>
              </a:rPr>
              <a:t>Bob</a:t>
            </a:r>
            <a:endParaRPr lang="zh-CN" altLang="en-US" sz="2000" dirty="0">
              <a:solidFill>
                <a:srgbClr val="FF0000"/>
              </a:solidFill>
              <a:latin typeface="GungsuhChe" pitchFamily="49" charset="-127"/>
              <a:ea typeface="GungsuhChe" pitchFamily="49" charset="-127"/>
            </a:endParaRPr>
          </a:p>
        </p:txBody>
      </p:sp>
      <p:pic>
        <p:nvPicPr>
          <p:cNvPr id="11" name="Picture 4" descr="013"/>
          <p:cNvPicPr>
            <a:picLocks noChangeAspect="1" noChangeArrowheads="1"/>
          </p:cNvPicPr>
          <p:nvPr/>
        </p:nvPicPr>
        <p:blipFill>
          <a:blip r:embed="rId4" cstate="print"/>
          <a:srcRect/>
          <a:stretch>
            <a:fillRect/>
          </a:stretch>
        </p:blipFill>
        <p:spPr bwMode="auto">
          <a:xfrm>
            <a:off x="3892550" y="1911350"/>
            <a:ext cx="984250" cy="984250"/>
          </a:xfrm>
          <a:prstGeom prst="rect">
            <a:avLst/>
          </a:prstGeom>
          <a:noFill/>
          <a:ln w="9525">
            <a:noFill/>
            <a:miter lim="800000"/>
            <a:headEnd/>
            <a:tailEnd/>
          </a:ln>
          <a:effectLst/>
        </p:spPr>
      </p:pic>
      <p:grpSp>
        <p:nvGrpSpPr>
          <p:cNvPr id="14" name="组合 13"/>
          <p:cNvGrpSpPr/>
          <p:nvPr/>
        </p:nvGrpSpPr>
        <p:grpSpPr>
          <a:xfrm>
            <a:off x="2057400" y="4684712"/>
            <a:ext cx="4267200" cy="496888"/>
            <a:chOff x="2057400" y="4684712"/>
            <a:chExt cx="4267200" cy="496888"/>
          </a:xfrm>
        </p:grpSpPr>
        <p:sp>
          <p:nvSpPr>
            <p:cNvPr id="12" name="右箭头 11"/>
            <p:cNvSpPr/>
            <p:nvPr/>
          </p:nvSpPr>
          <p:spPr bwMode="auto">
            <a:xfrm>
              <a:off x="2057400" y="4953000"/>
              <a:ext cx="4267200" cy="228600"/>
            </a:xfrm>
            <a:prstGeom prst="rightArrow">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mc:AlternateContent xmlns:mc="http://schemas.openxmlformats.org/markup-compatibility/2006" xmlns:a14="http://schemas.microsoft.com/office/drawing/2010/main">
          <mc:Choice Requires="a14">
            <p:sp>
              <p:nvSpPr>
                <p:cNvPr id="13" name="TextBox 12"/>
                <p:cNvSpPr txBox="1"/>
                <p:nvPr/>
              </p:nvSpPr>
              <p:spPr>
                <a:xfrm>
                  <a:off x="3276600" y="4684712"/>
                  <a:ext cx="14478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a:rPr>
                          <m:t>𝑀</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276600" y="4684712"/>
                  <a:ext cx="1447800" cy="307777"/>
                </a:xfrm>
                <a:prstGeom prst="rect">
                  <a:avLst/>
                </a:prstGeom>
                <a:blipFill rotWithShape="1">
                  <a:blip r:embed="rId5" cstate="print"/>
                  <a:stretch>
                    <a:fillRect/>
                  </a:stretch>
                </a:blipFill>
              </p:spPr>
              <p:txBody>
                <a:bodyPr/>
                <a:lstStyle/>
                <a:p>
                  <a:r>
                    <a:rPr lang="zh-CN" altLang="en-US">
                      <a:noFill/>
                    </a:rPr>
                    <a:t> </a:t>
                  </a:r>
                </a:p>
              </p:txBody>
            </p:sp>
          </mc:Fallback>
        </mc:AlternateContent>
      </p:grpSp>
      <p:sp>
        <p:nvSpPr>
          <p:cNvPr id="15" name="Text Box 130"/>
          <p:cNvSpPr txBox="1">
            <a:spLocks noChangeArrowheads="1"/>
          </p:cNvSpPr>
          <p:nvPr/>
        </p:nvSpPr>
        <p:spPr bwMode="auto">
          <a:xfrm>
            <a:off x="3716337" y="1603573"/>
            <a:ext cx="2016125" cy="307777"/>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
            </a:r>
            <a:r>
              <a:rPr lang="en-US" altLang="zh-CN" dirty="0" smtClean="0">
                <a:latin typeface="Times New Roman" pitchFamily="18" charset="0"/>
              </a:rPr>
              <a:t>Attacker</a:t>
            </a:r>
            <a:r>
              <a:rPr lang="zh-CN" altLang="en-US" dirty="0" smtClean="0">
                <a:latin typeface="Times New Roman" pitchFamily="18" charset="0"/>
              </a:rPr>
              <a:t>，</a:t>
            </a:r>
            <a:r>
              <a:rPr lang="en-US" altLang="zh-CN" dirty="0" smtClean="0">
                <a:solidFill>
                  <a:srgbClr val="FF0000"/>
                </a:solidFill>
                <a:latin typeface="Times New Roman" pitchFamily="18" charset="0"/>
              </a:rPr>
              <a:t>Eve</a:t>
            </a:r>
            <a:r>
              <a:rPr lang="en-US" altLang="zh-CN" dirty="0" smtClean="0">
                <a:latin typeface="Times New Roman" pitchFamily="18" charset="0"/>
              </a:rPr>
              <a:t>)</a:t>
            </a:r>
            <a:endParaRPr lang="en-US" altLang="zh-CN" dirty="0">
              <a:latin typeface="Times New Roman" pitchFamily="18" charset="0"/>
            </a:endParaRPr>
          </a:p>
        </p:txBody>
      </p:sp>
      <p:grpSp>
        <p:nvGrpSpPr>
          <p:cNvPr id="23" name="组合 22"/>
          <p:cNvGrpSpPr/>
          <p:nvPr/>
        </p:nvGrpSpPr>
        <p:grpSpPr>
          <a:xfrm>
            <a:off x="1676400" y="2403475"/>
            <a:ext cx="2216150" cy="1863725"/>
            <a:chOff x="1676400" y="2403475"/>
            <a:chExt cx="2216150" cy="1863725"/>
          </a:xfrm>
        </p:grpSpPr>
        <p:cxnSp>
          <p:nvCxnSpPr>
            <p:cNvPr id="17" name="直接箭头连接符 16"/>
            <p:cNvCxnSpPr>
              <a:stCxn id="11" idx="1"/>
            </p:cNvCxnSpPr>
            <p:nvPr/>
          </p:nvCxnSpPr>
          <p:spPr bwMode="auto">
            <a:xfrm flipH="1">
              <a:off x="1676400" y="2403475"/>
              <a:ext cx="2216150" cy="1863725"/>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1793875" y="2935227"/>
                  <a:ext cx="990600" cy="400110"/>
                </a:xfrm>
                <a:prstGeom prst="rect">
                  <a:avLst/>
                </a:prstGeom>
                <a:noFill/>
              </p:spPr>
              <p:txBody>
                <a:bodyPr wrap="square" rtlCol="0">
                  <a:spAutoFit/>
                </a:bodyPr>
                <a:lstStyle/>
                <a:p>
                  <a:r>
                    <a:rPr lang="zh-CN" altLang="en-US" sz="2000" dirty="0" smtClean="0"/>
                    <a:t>公钥</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𝑘</m:t>
                          </m:r>
                        </m:e>
                        <m:sub>
                          <m:r>
                            <a:rPr lang="en-US" altLang="zh-CN" sz="2000" b="0" i="1" smtClean="0">
                              <a:latin typeface="Cambria Math"/>
                            </a:rPr>
                            <m:t>𝑒</m:t>
                          </m:r>
                        </m:sub>
                      </m:sSub>
                    </m:oMath>
                  </a14:m>
                  <a:endParaRPr lang="zh-CN" alt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793875" y="2935227"/>
                  <a:ext cx="990600" cy="400110"/>
                </a:xfrm>
                <a:prstGeom prst="rect">
                  <a:avLst/>
                </a:prstGeom>
                <a:blipFill rotWithShape="1">
                  <a:blip r:embed="rId6" cstate="print"/>
                  <a:stretch>
                    <a:fillRect l="-6135" t="-10769" b="-23077"/>
                  </a:stretch>
                </a:blipFill>
              </p:spPr>
              <p:txBody>
                <a:bodyPr/>
                <a:lstStyle/>
                <a:p>
                  <a:r>
                    <a:rPr lang="zh-CN" altLang="en-US">
                      <a:noFill/>
                    </a:rPr>
                    <a:t> </a:t>
                  </a:r>
                </a:p>
              </p:txBody>
            </p:sp>
          </mc:Fallback>
        </mc:AlternateContent>
      </p:grpSp>
      <p:grpSp>
        <p:nvGrpSpPr>
          <p:cNvPr id="22" name="组合 21"/>
          <p:cNvGrpSpPr/>
          <p:nvPr/>
        </p:nvGrpSpPr>
        <p:grpSpPr>
          <a:xfrm>
            <a:off x="1963737" y="2743200"/>
            <a:ext cx="2036763" cy="1824831"/>
            <a:chOff x="1963737" y="2743200"/>
            <a:chExt cx="2036763" cy="1824831"/>
          </a:xfrm>
        </p:grpSpPr>
        <p:cxnSp>
          <p:nvCxnSpPr>
            <p:cNvPr id="20" name="直接箭头连接符 19"/>
            <p:cNvCxnSpPr/>
            <p:nvPr/>
          </p:nvCxnSpPr>
          <p:spPr bwMode="auto">
            <a:xfrm flipV="1">
              <a:off x="1963737" y="2743200"/>
              <a:ext cx="2036763" cy="1824831"/>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2667000" y="3810000"/>
                  <a:ext cx="990600" cy="4280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𝐸</m:t>
                            </m:r>
                          </m:e>
                          <m:sub>
                            <m:sSub>
                              <m:sSubPr>
                                <m:ctrlPr>
                                  <a:rPr lang="en-US" altLang="zh-CN" sz="2000" i="1">
                                    <a:latin typeface="Cambria Math" panose="02040503050406030204" pitchFamily="18" charset="0"/>
                                  </a:rPr>
                                </m:ctrlPr>
                              </m:sSubPr>
                              <m:e>
                                <m:r>
                                  <a:rPr lang="en-US" altLang="zh-CN" sz="2000" b="0" i="1" smtClean="0">
                                    <a:latin typeface="Cambria Math"/>
                                  </a:rPr>
                                  <m:t>𝑘</m:t>
                                </m:r>
                              </m:e>
                              <m:sub>
                                <m:r>
                                  <a:rPr lang="en-US" altLang="zh-CN" sz="2000" i="1">
                                    <a:latin typeface="Cambria Math"/>
                                  </a:rPr>
                                  <m:t>𝑒</m:t>
                                </m:r>
                              </m:sub>
                            </m:sSub>
                          </m:sub>
                        </m:sSub>
                        <m:r>
                          <a:rPr lang="en-US" altLang="zh-CN" sz="2000" b="0" i="1" smtClean="0">
                            <a:latin typeface="Cambria Math"/>
                          </a:rPr>
                          <m:t>(</m:t>
                        </m:r>
                        <m:r>
                          <a:rPr lang="en-US" altLang="zh-CN" sz="2000" b="0" i="1" smtClean="0">
                            <a:latin typeface="Cambria Math"/>
                          </a:rPr>
                          <m:t>𝑀</m:t>
                        </m:r>
                        <m:r>
                          <a:rPr lang="en-US" altLang="zh-CN" sz="2000" b="0" i="1" smtClean="0">
                            <a:latin typeface="Cambria Math"/>
                          </a:rPr>
                          <m:t>)</m:t>
                        </m:r>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2667000" y="3810000"/>
                  <a:ext cx="990600" cy="428066"/>
                </a:xfrm>
                <a:prstGeom prst="rect">
                  <a:avLst/>
                </a:prstGeom>
                <a:blipFill rotWithShape="1">
                  <a:blip r:embed="rId7" cstate="print"/>
                  <a:stretch>
                    <a:fillRect r="-2469" b="-857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TextBox 23"/>
              <p:cNvSpPr txBox="1"/>
              <p:nvPr/>
            </p:nvSpPr>
            <p:spPr>
              <a:xfrm>
                <a:off x="4648200" y="2133600"/>
                <a:ext cx="205740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sSub>
                            <m:sSubPr>
                              <m:ctrlPr>
                                <a:rPr lang="en-US" altLang="zh-CN" sz="2000" i="1" smtClean="0">
                                  <a:latin typeface="Cambria Math" panose="02040503050406030204" pitchFamily="18" charset="0"/>
                                </a:rPr>
                              </m:ctrlPr>
                            </m:sSubPr>
                            <m:e>
                              <m:r>
                                <a:rPr lang="en-US" altLang="zh-CN" sz="2000" b="0" i="1" smtClean="0">
                                  <a:latin typeface="Cambria Math"/>
                                </a:rPr>
                                <m:t>𝑀</m:t>
                              </m:r>
                              <m:r>
                                <a:rPr lang="en-US" altLang="zh-CN" sz="2000" b="0" i="1" smtClean="0">
                                  <a:latin typeface="Cambria Math"/>
                                </a:rPr>
                                <m:t>=</m:t>
                              </m:r>
                              <m:r>
                                <a:rPr lang="en-US" altLang="zh-CN" sz="2000" b="0" i="1" smtClean="0">
                                  <a:latin typeface="Cambria Math"/>
                                </a:rPr>
                                <m:t>𝐷</m:t>
                              </m:r>
                            </m:e>
                            <m:sub>
                              <m:sSub>
                                <m:sSubPr>
                                  <m:ctrlPr>
                                    <a:rPr lang="en-US" altLang="zh-CN" sz="2000" i="1" smtClean="0">
                                      <a:latin typeface="Cambria Math" panose="02040503050406030204" pitchFamily="18" charset="0"/>
                                    </a:rPr>
                                  </m:ctrlPr>
                                </m:sSubPr>
                                <m:e>
                                  <m:r>
                                    <a:rPr lang="en-US" altLang="zh-CN" sz="2000" b="0" i="1" smtClean="0">
                                      <a:latin typeface="Cambria Math"/>
                                    </a:rPr>
                                    <m:t>𝑘</m:t>
                                  </m:r>
                                </m:e>
                                <m:sub>
                                  <m:r>
                                    <a:rPr lang="en-US" altLang="zh-CN" sz="2000" b="0" i="1" smtClean="0">
                                      <a:latin typeface="Cambria Math"/>
                                    </a:rPr>
                                    <m:t>𝑑</m:t>
                                  </m:r>
                                </m:sub>
                              </m:sSub>
                            </m:sub>
                          </m:sSub>
                          <m:r>
                            <a:rPr lang="en-US" altLang="zh-CN" sz="2000" i="1">
                              <a:latin typeface="Cambria Math"/>
                            </a:rPr>
                            <m:t>𝐸</m:t>
                          </m:r>
                        </m:e>
                        <m:sub>
                          <m:sSub>
                            <m:sSubPr>
                              <m:ctrlPr>
                                <a:rPr lang="en-US" altLang="zh-CN" sz="2000" i="1">
                                  <a:latin typeface="Cambria Math" panose="02040503050406030204" pitchFamily="18" charset="0"/>
                                </a:rPr>
                              </m:ctrlPr>
                            </m:sSubPr>
                            <m:e>
                              <m:r>
                                <a:rPr lang="en-US" altLang="zh-CN" sz="2000" b="0" i="1" smtClean="0">
                                  <a:latin typeface="Cambria Math"/>
                                </a:rPr>
                                <m:t>𝑘</m:t>
                              </m:r>
                            </m:e>
                            <m:sub>
                              <m:r>
                                <a:rPr lang="en-US" altLang="zh-CN" sz="2000" i="1">
                                  <a:latin typeface="Cambria Math"/>
                                </a:rPr>
                                <m:t>𝑒</m:t>
                              </m:r>
                            </m:sub>
                          </m:sSub>
                        </m:sub>
                      </m:sSub>
                      <m:r>
                        <a:rPr lang="en-US" altLang="zh-CN" sz="2000" i="1">
                          <a:latin typeface="Cambria Math"/>
                        </a:rPr>
                        <m:t>(</m:t>
                      </m:r>
                      <m:r>
                        <a:rPr lang="en-US" altLang="zh-CN" sz="2000" i="1">
                          <a:latin typeface="Cambria Math"/>
                        </a:rPr>
                        <m:t>𝑀</m:t>
                      </m:r>
                      <m:r>
                        <a:rPr lang="en-US" altLang="zh-CN" sz="2000" i="1">
                          <a:latin typeface="Cambria Math"/>
                        </a:rPr>
                        <m:t>)</m:t>
                      </m:r>
                    </m:oMath>
                  </m:oMathPara>
                </a14:m>
                <a:endParaRPr lang="zh-CN" alt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648200" y="2133600"/>
                <a:ext cx="2057400" cy="438518"/>
              </a:xfrm>
              <a:prstGeom prst="rect">
                <a:avLst/>
              </a:prstGeom>
              <a:blipFill rotWithShape="1">
                <a:blip r:embed="rId8" cstate="print"/>
                <a:stretch>
                  <a:fillRect b="-5556"/>
                </a:stretch>
              </a:blipFill>
            </p:spPr>
            <p:txBody>
              <a:bodyPr/>
              <a:lstStyle/>
              <a:p>
                <a:r>
                  <a:rPr lang="zh-CN" altLang="en-US">
                    <a:noFill/>
                  </a:rPr>
                  <a:t> </a:t>
                </a:r>
              </a:p>
            </p:txBody>
          </p:sp>
        </mc:Fallback>
      </mc:AlternateContent>
      <p:grpSp>
        <p:nvGrpSpPr>
          <p:cNvPr id="25" name="组合 24"/>
          <p:cNvGrpSpPr/>
          <p:nvPr/>
        </p:nvGrpSpPr>
        <p:grpSpPr>
          <a:xfrm>
            <a:off x="4724400" y="2743200"/>
            <a:ext cx="1981200" cy="1941513"/>
            <a:chOff x="1810200" y="2914282"/>
            <a:chExt cx="1981200" cy="1941513"/>
          </a:xfrm>
        </p:grpSpPr>
        <p:cxnSp>
          <p:nvCxnSpPr>
            <p:cNvPr id="26" name="直接箭头连接符 25"/>
            <p:cNvCxnSpPr/>
            <p:nvPr/>
          </p:nvCxnSpPr>
          <p:spPr bwMode="auto">
            <a:xfrm flipH="1" flipV="1">
              <a:off x="1810200" y="2914282"/>
              <a:ext cx="1981200" cy="1941513"/>
            </a:xfrm>
            <a:prstGeom prst="straightConnector1">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2762700" y="3368286"/>
                  <a:ext cx="99060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𝐸</m:t>
                            </m:r>
                          </m:e>
                          <m:sub>
                            <m:sSub>
                              <m:sSubPr>
                                <m:ctrlPr>
                                  <a:rPr lang="en-US" altLang="zh-CN" sz="2000" i="1">
                                    <a:latin typeface="Cambria Math" panose="02040503050406030204" pitchFamily="18" charset="0"/>
                                  </a:rPr>
                                </m:ctrlPr>
                              </m:sSubPr>
                              <m:e>
                                <m:r>
                                  <a:rPr lang="en-US" altLang="zh-CN" sz="2000" b="0" i="1" smtClean="0">
                                    <a:latin typeface="Cambria Math"/>
                                  </a:rPr>
                                  <m:t>𝑘</m:t>
                                </m:r>
                              </m:e>
                              <m:sub>
                                <m:r>
                                  <a:rPr lang="en-US" altLang="zh-CN" sz="2000" b="0" i="1" smtClean="0">
                                    <a:latin typeface="Cambria Math"/>
                                  </a:rPr>
                                  <m:t>𝑏</m:t>
                                </m:r>
                              </m:sub>
                            </m:sSub>
                          </m:sub>
                        </m:sSub>
                        <m:r>
                          <a:rPr lang="en-US" altLang="zh-CN" sz="2000" b="0" i="1" smtClean="0">
                            <a:latin typeface="Cambria Math"/>
                          </a:rPr>
                          <m:t>(</m:t>
                        </m:r>
                        <m:r>
                          <a:rPr lang="en-US" altLang="zh-CN" sz="2000" b="0" i="1" smtClean="0">
                            <a:latin typeface="Cambria Math"/>
                          </a:rPr>
                          <m:t>𝑀</m:t>
                        </m:r>
                        <m:r>
                          <a:rPr lang="en-US" altLang="zh-CN" sz="2000" b="0" i="1" smtClean="0">
                            <a:latin typeface="Cambria Math"/>
                          </a:rPr>
                          <m:t>)</m:t>
                        </m:r>
                      </m:oMath>
                    </m:oMathPara>
                  </a14:m>
                  <a:endParaRPr lang="zh-CN" alt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762700" y="3368286"/>
                  <a:ext cx="990600" cy="438518"/>
                </a:xfrm>
                <a:prstGeom prst="rect">
                  <a:avLst/>
                </a:prstGeom>
                <a:blipFill rotWithShape="1">
                  <a:blip r:embed="rId9" cstate="print"/>
                  <a:stretch>
                    <a:fillRect r="-3067" b="-5556"/>
                  </a:stretch>
                </a:blipFill>
              </p:spPr>
              <p:txBody>
                <a:bodyPr/>
                <a:lstStyle/>
                <a:p>
                  <a:r>
                    <a:rPr lang="zh-CN" altLang="en-US">
                      <a:noFill/>
                    </a:rPr>
                    <a:t> </a:t>
                  </a:r>
                </a:p>
              </p:txBody>
            </p:sp>
          </mc:Fallback>
        </mc:AlternateContent>
      </p:grpSp>
      <p:sp>
        <p:nvSpPr>
          <p:cNvPr id="16" name="矩形 15"/>
          <p:cNvSpPr/>
          <p:nvPr/>
        </p:nvSpPr>
        <p:spPr>
          <a:xfrm>
            <a:off x="2289175" y="5591145"/>
            <a:ext cx="3883025" cy="657255"/>
          </a:xfrm>
          <a:prstGeom prst="rect">
            <a:avLst/>
          </a:prstGeom>
          <a:solidFill>
            <a:schemeClr val="accent2"/>
          </a:solidFill>
          <a:ln>
            <a:solidFill>
              <a:schemeClr val="bg1"/>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r>
              <a:rPr lang="zh-CN" altLang="en-US" sz="3000" b="1" dirty="0" smtClean="0">
                <a:solidFill>
                  <a:srgbClr val="FF0000"/>
                </a:solidFill>
              </a:rPr>
              <a:t>缺少身份认证机制</a:t>
            </a:r>
            <a:endParaRPr lang="zh-CN" altLang="en-US" sz="3000" b="1" dirty="0">
              <a:solidFill>
                <a:srgbClr val="FF0000"/>
              </a:solidFill>
            </a:endParaRPr>
          </a:p>
        </p:txBody>
      </p:sp>
    </p:spTree>
    <p:extLst>
      <p:ext uri="{BB962C8B-B14F-4D97-AF65-F5344CB8AC3E}">
        <p14:creationId xmlns:p14="http://schemas.microsoft.com/office/powerpoint/2010/main" val="20602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基于身份的加密体制</a:t>
            </a:r>
            <a:r>
              <a:rPr lang="en-US" altLang="zh-CN" dirty="0"/>
              <a:t>IBE</a:t>
            </a:r>
            <a:endParaRPr lang="zh-CN" altLang="en-US" dirty="0"/>
          </a:p>
        </p:txBody>
      </p:sp>
      <p:sp>
        <p:nvSpPr>
          <p:cNvPr id="3" name="内容占位符 2"/>
          <p:cNvSpPr>
            <a:spLocks noGrp="1"/>
          </p:cNvSpPr>
          <p:nvPr>
            <p:ph idx="1"/>
          </p:nvPr>
        </p:nvSpPr>
        <p:spPr/>
        <p:txBody>
          <a:bodyPr/>
          <a:lstStyle/>
          <a:p>
            <a:r>
              <a:rPr lang="en-US" altLang="zh-CN" sz="2600" dirty="0" smtClean="0">
                <a:latin typeface="华文中宋" pitchFamily="2" charset="-122"/>
                <a:ea typeface="华文中宋" pitchFamily="2" charset="-122"/>
              </a:rPr>
              <a:t>1984</a:t>
            </a:r>
            <a:r>
              <a:rPr lang="zh-CN" altLang="zh-CN" sz="2600" dirty="0">
                <a:latin typeface="华文中宋" pitchFamily="2" charset="-122"/>
                <a:ea typeface="华文中宋" pitchFamily="2" charset="-122"/>
              </a:rPr>
              <a:t>年</a:t>
            </a:r>
            <a:r>
              <a:rPr lang="zh-CN" altLang="zh-CN" sz="2600" dirty="0" smtClean="0">
                <a:latin typeface="华文中宋" pitchFamily="2" charset="-122"/>
                <a:ea typeface="华文中宋" pitchFamily="2" charset="-122"/>
              </a:rPr>
              <a:t>，</a:t>
            </a:r>
            <a:r>
              <a:rPr lang="en-US" altLang="zh-CN" sz="2600" dirty="0" smtClean="0">
                <a:latin typeface="华文中宋" pitchFamily="2" charset="-122"/>
                <a:ea typeface="华文中宋" pitchFamily="2" charset="-122"/>
              </a:rPr>
              <a:t>Shamir</a:t>
            </a:r>
            <a:r>
              <a:rPr lang="zh-CN" altLang="zh-CN" sz="2600" dirty="0" smtClean="0">
                <a:latin typeface="华文中宋" pitchFamily="2" charset="-122"/>
                <a:ea typeface="华文中宋" pitchFamily="2" charset="-122"/>
              </a:rPr>
              <a:t>提出基于</a:t>
            </a:r>
            <a:r>
              <a:rPr lang="zh-CN" altLang="zh-CN" sz="2600" dirty="0">
                <a:latin typeface="华文中宋" pitchFamily="2" charset="-122"/>
                <a:ea typeface="华文中宋" pitchFamily="2" charset="-122"/>
              </a:rPr>
              <a:t>身份</a:t>
            </a:r>
            <a:r>
              <a:rPr lang="zh-CN" altLang="zh-CN" sz="2600" dirty="0" smtClean="0">
                <a:latin typeface="华文中宋" pitchFamily="2" charset="-122"/>
                <a:ea typeface="华文中宋" pitchFamily="2" charset="-122"/>
              </a:rPr>
              <a:t>加密</a:t>
            </a:r>
            <a:r>
              <a:rPr lang="en-US" altLang="zh-CN" sz="2600" dirty="0" smtClean="0">
                <a:latin typeface="华文中宋" pitchFamily="2" charset="-122"/>
                <a:ea typeface="华文中宋" pitchFamily="2" charset="-122"/>
              </a:rPr>
              <a:t>(IBE, Identity-based Encryption)</a:t>
            </a:r>
            <a:r>
              <a:rPr lang="zh-CN" altLang="zh-CN" sz="2600" dirty="0" smtClean="0">
                <a:latin typeface="华文中宋" pitchFamily="2" charset="-122"/>
                <a:ea typeface="华文中宋" pitchFamily="2" charset="-122"/>
              </a:rPr>
              <a:t> ，</a:t>
            </a:r>
            <a:r>
              <a:rPr lang="zh-CN" altLang="en-US" sz="2600" dirty="0">
                <a:latin typeface="华文中宋" pitchFamily="2" charset="-122"/>
                <a:ea typeface="华文中宋" pitchFamily="2" charset="-122"/>
              </a:rPr>
              <a:t>以</a:t>
            </a:r>
            <a:r>
              <a:rPr lang="zh-CN" altLang="zh-CN" sz="2600" dirty="0" smtClean="0">
                <a:solidFill>
                  <a:srgbClr val="FF00FF"/>
                </a:solidFill>
                <a:latin typeface="华文中宋" pitchFamily="2" charset="-122"/>
                <a:ea typeface="华文中宋" pitchFamily="2" charset="-122"/>
              </a:rPr>
              <a:t>简化</a:t>
            </a:r>
            <a:r>
              <a:rPr lang="en-US" altLang="zh-CN" sz="2600" dirty="0" smtClean="0">
                <a:latin typeface="华文中宋" pitchFamily="2" charset="-122"/>
                <a:ea typeface="华文中宋" pitchFamily="2" charset="-122"/>
              </a:rPr>
              <a:t>Email</a:t>
            </a:r>
            <a:r>
              <a:rPr lang="zh-CN" altLang="zh-CN" sz="2600" dirty="0" smtClean="0">
                <a:latin typeface="华文中宋" pitchFamily="2" charset="-122"/>
                <a:ea typeface="华文中宋" pitchFamily="2" charset="-122"/>
              </a:rPr>
              <a:t>系统中</a:t>
            </a:r>
            <a:r>
              <a:rPr lang="zh-CN" altLang="en-US" sz="2600" dirty="0" smtClean="0">
                <a:latin typeface="华文中宋" pitchFamily="2" charset="-122"/>
                <a:ea typeface="华文中宋" pitchFamily="2" charset="-122"/>
              </a:rPr>
              <a:t>的</a:t>
            </a:r>
            <a:r>
              <a:rPr lang="zh-CN" altLang="zh-CN" sz="2600" dirty="0">
                <a:solidFill>
                  <a:srgbClr val="FF00FF"/>
                </a:solidFill>
                <a:latin typeface="华文中宋" pitchFamily="2" charset="-122"/>
                <a:ea typeface="华文中宋" pitchFamily="2" charset="-122"/>
              </a:rPr>
              <a:t>证书管理</a:t>
            </a:r>
            <a:r>
              <a:rPr lang="zh-CN" altLang="zh-CN" sz="2600" dirty="0">
                <a:latin typeface="华文中宋" pitchFamily="2" charset="-122"/>
                <a:ea typeface="华文中宋" pitchFamily="2" charset="-122"/>
              </a:rPr>
              <a:t>。当</a:t>
            </a:r>
            <a:r>
              <a:rPr lang="en-US" altLang="zh-CN" sz="2600" dirty="0" smtClean="0">
                <a:latin typeface="华文中宋" pitchFamily="2" charset="-122"/>
                <a:ea typeface="华文中宋" pitchFamily="2" charset="-122"/>
              </a:rPr>
              <a:t>Alice</a:t>
            </a:r>
            <a:r>
              <a:rPr lang="zh-CN" altLang="zh-CN" sz="2600" dirty="0" smtClean="0">
                <a:latin typeface="华文中宋" pitchFamily="2" charset="-122"/>
                <a:ea typeface="华文中宋" pitchFamily="2" charset="-122"/>
              </a:rPr>
              <a:t>给地址“</a:t>
            </a:r>
            <a:r>
              <a:rPr lang="en-US" altLang="zh-CN" sz="2600" u="sng" dirty="0">
                <a:solidFill>
                  <a:srgbClr val="FF0000"/>
                </a:solidFill>
                <a:latin typeface="华文中宋" pitchFamily="2" charset="-122"/>
                <a:ea typeface="华文中宋" pitchFamily="2" charset="-122"/>
              </a:rPr>
              <a:t>Bob@abc.com</a:t>
            </a:r>
            <a:r>
              <a:rPr lang="zh-CN" altLang="zh-CN" sz="2600" dirty="0">
                <a:latin typeface="华文中宋" pitchFamily="2" charset="-122"/>
                <a:ea typeface="华文中宋" pitchFamily="2" charset="-122"/>
              </a:rPr>
              <a:t>”的</a:t>
            </a:r>
            <a:r>
              <a:rPr lang="en-US" altLang="zh-CN" sz="2600" dirty="0">
                <a:latin typeface="华文中宋" pitchFamily="2" charset="-122"/>
                <a:ea typeface="华文中宋" pitchFamily="2" charset="-122"/>
              </a:rPr>
              <a:t>Bob</a:t>
            </a:r>
            <a:r>
              <a:rPr lang="zh-CN" altLang="zh-CN" sz="2600" dirty="0">
                <a:latin typeface="华文中宋" pitchFamily="2" charset="-122"/>
                <a:ea typeface="华文中宋" pitchFamily="2" charset="-122"/>
              </a:rPr>
              <a:t>发邮件时</a:t>
            </a:r>
            <a:r>
              <a:rPr lang="zh-CN" altLang="zh-CN" sz="2600" dirty="0" smtClean="0">
                <a:latin typeface="华文中宋" pitchFamily="2" charset="-122"/>
                <a:ea typeface="华文中宋" pitchFamily="2" charset="-122"/>
              </a:rPr>
              <a:t>，只需</a:t>
            </a:r>
            <a:r>
              <a:rPr lang="zh-CN" altLang="zh-CN" sz="2600" dirty="0">
                <a:latin typeface="华文中宋" pitchFamily="2" charset="-122"/>
                <a:ea typeface="华文中宋" pitchFamily="2" charset="-122"/>
              </a:rPr>
              <a:t>用公钥“</a:t>
            </a:r>
            <a:r>
              <a:rPr lang="en-US" altLang="zh-CN" sz="2600" u="sng" dirty="0">
                <a:solidFill>
                  <a:srgbClr val="FF0000"/>
                </a:solidFill>
                <a:latin typeface="华文中宋" pitchFamily="2" charset="-122"/>
                <a:ea typeface="华文中宋" pitchFamily="2" charset="-122"/>
              </a:rPr>
              <a:t>Bob@abc.com</a:t>
            </a:r>
            <a:r>
              <a:rPr lang="zh-CN" altLang="zh-CN" sz="2600" dirty="0">
                <a:latin typeface="华文中宋" pitchFamily="2" charset="-122"/>
                <a:ea typeface="华文中宋" pitchFamily="2" charset="-122"/>
              </a:rPr>
              <a:t>”加密</a:t>
            </a:r>
            <a:r>
              <a:rPr lang="zh-CN" altLang="zh-CN" sz="2600" dirty="0" smtClean="0">
                <a:latin typeface="华文中宋" pitchFamily="2" charset="-122"/>
                <a:ea typeface="华文中宋" pitchFamily="2" charset="-122"/>
              </a:rPr>
              <a:t>消息；</a:t>
            </a:r>
            <a:r>
              <a:rPr lang="en-US" altLang="zh-CN" sz="2600" dirty="0">
                <a:latin typeface="华文中宋" pitchFamily="2" charset="-122"/>
                <a:ea typeface="华文中宋" pitchFamily="2" charset="-122"/>
              </a:rPr>
              <a:t>Bob</a:t>
            </a:r>
            <a:r>
              <a:rPr lang="zh-CN" altLang="zh-CN" sz="2600" dirty="0">
                <a:latin typeface="华文中宋" pitchFamily="2" charset="-122"/>
                <a:ea typeface="华文中宋" pitchFamily="2" charset="-122"/>
              </a:rPr>
              <a:t>收到加密消息之后向一个</a:t>
            </a:r>
            <a:r>
              <a:rPr lang="zh-CN" altLang="zh-CN" sz="2600" dirty="0">
                <a:solidFill>
                  <a:srgbClr val="FF00FF"/>
                </a:solidFill>
                <a:latin typeface="华文中宋" pitchFamily="2" charset="-122"/>
                <a:ea typeface="华文中宋" pitchFamily="2" charset="-122"/>
              </a:rPr>
              <a:t>可信第三方</a:t>
            </a:r>
            <a:r>
              <a:rPr lang="zh-CN" altLang="zh-CN" sz="2600" dirty="0">
                <a:latin typeface="华文中宋" pitchFamily="2" charset="-122"/>
                <a:ea typeface="华文中宋" pitchFamily="2" charset="-122"/>
              </a:rPr>
              <a:t>证实自己的身份，可信第三方将</a:t>
            </a:r>
            <a:r>
              <a:rPr lang="en-US" altLang="zh-CN" sz="2600" dirty="0">
                <a:latin typeface="华文中宋" pitchFamily="2" charset="-122"/>
                <a:ea typeface="华文中宋" pitchFamily="2" charset="-122"/>
              </a:rPr>
              <a:t>Bob</a:t>
            </a:r>
            <a:r>
              <a:rPr lang="zh-CN" altLang="zh-CN" sz="2600" dirty="0">
                <a:latin typeface="华文中宋" pitchFamily="2" charset="-122"/>
                <a:ea typeface="华文中宋" pitchFamily="2" charset="-122"/>
              </a:rPr>
              <a:t>的私钥送给</a:t>
            </a:r>
            <a:r>
              <a:rPr lang="en-US" altLang="zh-CN" sz="2600" dirty="0">
                <a:latin typeface="华文中宋" pitchFamily="2" charset="-122"/>
                <a:ea typeface="华文中宋" pitchFamily="2" charset="-122"/>
              </a:rPr>
              <a:t>Bob</a:t>
            </a:r>
            <a:r>
              <a:rPr lang="zh-CN" altLang="zh-CN" sz="2600" dirty="0" smtClean="0">
                <a:latin typeface="华文中宋" pitchFamily="2" charset="-122"/>
                <a:ea typeface="华文中宋" pitchFamily="2" charset="-122"/>
              </a:rPr>
              <a:t>，</a:t>
            </a:r>
            <a:r>
              <a:rPr lang="en-US" altLang="zh-CN" sz="2600" dirty="0">
                <a:latin typeface="华文中宋" pitchFamily="2" charset="-122"/>
                <a:ea typeface="华文中宋" pitchFamily="2" charset="-122"/>
              </a:rPr>
              <a:t> Bob</a:t>
            </a:r>
            <a:r>
              <a:rPr lang="zh-CN" altLang="zh-CN" sz="2600" dirty="0" smtClean="0">
                <a:latin typeface="华文中宋" pitchFamily="2" charset="-122"/>
                <a:ea typeface="华文中宋" pitchFamily="2" charset="-122"/>
              </a:rPr>
              <a:t>用</a:t>
            </a:r>
            <a:r>
              <a:rPr lang="zh-CN" altLang="zh-CN" sz="2600" dirty="0">
                <a:latin typeface="华文中宋" pitchFamily="2" charset="-122"/>
                <a:ea typeface="华文中宋" pitchFamily="2" charset="-122"/>
              </a:rPr>
              <a:t>该私</a:t>
            </a:r>
            <a:r>
              <a:rPr lang="zh-CN" altLang="zh-CN" sz="2600" dirty="0" smtClean="0">
                <a:latin typeface="华文中宋" pitchFamily="2" charset="-122"/>
                <a:ea typeface="华文中宋" pitchFamily="2" charset="-122"/>
              </a:rPr>
              <a:t>钥</a:t>
            </a:r>
            <a:r>
              <a:rPr lang="zh-CN" altLang="en-US" sz="2600" dirty="0" smtClean="0">
                <a:latin typeface="华文中宋" pitchFamily="2" charset="-122"/>
                <a:ea typeface="华文中宋" pitchFamily="2" charset="-122"/>
              </a:rPr>
              <a:t>解密</a:t>
            </a:r>
            <a:r>
              <a:rPr lang="zh-CN" altLang="zh-CN" sz="2600" dirty="0" smtClean="0">
                <a:latin typeface="华文中宋" pitchFamily="2" charset="-122"/>
                <a:ea typeface="华文中宋" pitchFamily="2" charset="-122"/>
              </a:rPr>
              <a:t>消息</a:t>
            </a:r>
            <a:endParaRPr lang="en-US" altLang="zh-CN" sz="2600" dirty="0" smtClean="0">
              <a:latin typeface="华文中宋" pitchFamily="2" charset="-122"/>
              <a:ea typeface="华文中宋" pitchFamily="2" charset="-122"/>
            </a:endParaRPr>
          </a:p>
          <a:p>
            <a:r>
              <a:rPr lang="zh-CN" altLang="zh-CN" sz="2600" b="1" dirty="0" smtClean="0">
                <a:solidFill>
                  <a:srgbClr val="FF0000"/>
                </a:solidFill>
                <a:latin typeface="华文中宋" pitchFamily="2" charset="-122"/>
                <a:ea typeface="华文中宋" pitchFamily="2" charset="-122"/>
              </a:rPr>
              <a:t>公</a:t>
            </a:r>
            <a:r>
              <a:rPr lang="zh-CN" altLang="zh-CN" sz="2600" b="1" dirty="0">
                <a:solidFill>
                  <a:srgbClr val="FF0000"/>
                </a:solidFill>
                <a:latin typeface="华文中宋" pitchFamily="2" charset="-122"/>
                <a:ea typeface="华文中宋" pitchFamily="2" charset="-122"/>
              </a:rPr>
              <a:t>钥可以是任意的关于用户身份的字符串</a:t>
            </a:r>
            <a:r>
              <a:rPr lang="zh-CN" altLang="zh-CN" sz="2600" dirty="0">
                <a:latin typeface="华文中宋" pitchFamily="2" charset="-122"/>
                <a:ea typeface="华文中宋" pitchFamily="2" charset="-122"/>
              </a:rPr>
              <a:t>；用户向可信第三方认证自己的身份并获得私钥，</a:t>
            </a:r>
            <a:r>
              <a:rPr lang="zh-CN" altLang="zh-CN" sz="2600" dirty="0">
                <a:solidFill>
                  <a:srgbClr val="FF00FF"/>
                </a:solidFill>
                <a:latin typeface="华文中宋" pitchFamily="2" charset="-122"/>
                <a:ea typeface="华文中宋" pitchFamily="2" charset="-122"/>
              </a:rPr>
              <a:t>该过程</a:t>
            </a:r>
            <a:r>
              <a:rPr lang="zh-CN" altLang="zh-CN" sz="2600" dirty="0" smtClean="0">
                <a:solidFill>
                  <a:srgbClr val="FF00FF"/>
                </a:solidFill>
                <a:latin typeface="华文中宋" pitchFamily="2" charset="-122"/>
                <a:ea typeface="华文中宋" pitchFamily="2" charset="-122"/>
              </a:rPr>
              <a:t>可在</a:t>
            </a:r>
            <a:r>
              <a:rPr lang="zh-CN" altLang="zh-CN" sz="2600" dirty="0">
                <a:solidFill>
                  <a:srgbClr val="FF00FF"/>
                </a:solidFill>
                <a:latin typeface="华文中宋" pitchFamily="2" charset="-122"/>
                <a:ea typeface="华文中宋" pitchFamily="2" charset="-122"/>
              </a:rPr>
              <a:t>收到加密消息之前也可在之后</a:t>
            </a:r>
            <a:r>
              <a:rPr lang="zh-CN" altLang="zh-CN" sz="2600" dirty="0" smtClean="0">
                <a:solidFill>
                  <a:srgbClr val="FF00FF"/>
                </a:solidFill>
                <a:latin typeface="华文中宋" pitchFamily="2" charset="-122"/>
                <a:ea typeface="华文中宋" pitchFamily="2" charset="-122"/>
              </a:rPr>
              <a:t>完成</a:t>
            </a:r>
            <a:endParaRPr lang="zh-CN" altLang="en-US" sz="2600" dirty="0">
              <a:solidFill>
                <a:srgbClr val="FF00FF"/>
              </a:solidFill>
              <a:latin typeface="华文中宋" pitchFamily="2" charset="-122"/>
              <a:ea typeface="华文中宋" pitchFamily="2" charset="-122"/>
            </a:endParaRPr>
          </a:p>
        </p:txBody>
      </p:sp>
      <p:sp>
        <p:nvSpPr>
          <p:cNvPr id="4" name="日期占位符 3"/>
          <p:cNvSpPr>
            <a:spLocks noGrp="1"/>
          </p:cNvSpPr>
          <p:nvPr>
            <p:ph type="dt" sz="half" idx="10"/>
          </p:nvPr>
        </p:nvSpPr>
        <p:spPr/>
        <p:txBody>
          <a:bodyPr/>
          <a:lstStyle/>
          <a:p>
            <a:fld id="{7BBFC17F-A594-4716-8C69-C93BB3C93B60}"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71</a:t>
            </a:fld>
            <a:endParaRPr lang="en-US" altLang="zh-CN" dirty="0"/>
          </a:p>
        </p:txBody>
      </p:sp>
    </p:spTree>
    <p:extLst>
      <p:ext uri="{BB962C8B-B14F-4D97-AF65-F5344CB8AC3E}">
        <p14:creationId xmlns:p14="http://schemas.microsoft.com/office/powerpoint/2010/main" val="155297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sz="2600" dirty="0" smtClean="0">
                <a:latin typeface="华文中宋" pitchFamily="2" charset="-122"/>
                <a:ea typeface="华文中宋" pitchFamily="2" charset="-122"/>
              </a:rPr>
              <a:t>在</a:t>
            </a:r>
            <a:r>
              <a:rPr lang="zh-CN" altLang="zh-CN" sz="2600" dirty="0">
                <a:latin typeface="华文中宋" pitchFamily="2" charset="-122"/>
                <a:ea typeface="华文中宋" pitchFamily="2" charset="-122"/>
              </a:rPr>
              <a:t>实际应用中，用户的</a:t>
            </a:r>
            <a:r>
              <a:rPr lang="zh-CN" altLang="zh-CN" sz="2600" dirty="0" smtClean="0">
                <a:latin typeface="华文中宋" pitchFamily="2" charset="-122"/>
                <a:ea typeface="华文中宋" pitchFamily="2" charset="-122"/>
              </a:rPr>
              <a:t>身份</a:t>
            </a:r>
            <a:r>
              <a:rPr lang="en-US" altLang="zh-CN" sz="2600" dirty="0" smtClean="0">
                <a:latin typeface="华文中宋" pitchFamily="2" charset="-122"/>
                <a:ea typeface="华文中宋" pitchFamily="2" charset="-122"/>
              </a:rPr>
              <a:t>ID</a:t>
            </a:r>
            <a:r>
              <a:rPr lang="zh-CN" altLang="zh-CN" sz="2600" dirty="0" smtClean="0">
                <a:latin typeface="华文中宋" pitchFamily="2" charset="-122"/>
                <a:ea typeface="华文中宋" pitchFamily="2" charset="-122"/>
              </a:rPr>
              <a:t>可以</a:t>
            </a:r>
            <a:r>
              <a:rPr lang="zh-CN" altLang="zh-CN" sz="2600" dirty="0">
                <a:latin typeface="华文中宋" pitchFamily="2" charset="-122"/>
                <a:ea typeface="华文中宋" pitchFamily="2" charset="-122"/>
              </a:rPr>
              <a:t>是姓名、电话号码、身份证号码、</a:t>
            </a:r>
            <a:r>
              <a:rPr lang="en-US" altLang="zh-CN" sz="2600" dirty="0">
                <a:latin typeface="华文中宋" pitchFamily="2" charset="-122"/>
                <a:ea typeface="华文中宋" pitchFamily="2" charset="-122"/>
              </a:rPr>
              <a:t>IP</a:t>
            </a:r>
            <a:r>
              <a:rPr lang="zh-CN" altLang="zh-CN" sz="2600" dirty="0">
                <a:latin typeface="华文中宋" pitchFamily="2" charset="-122"/>
                <a:ea typeface="华文中宋" pitchFamily="2" charset="-122"/>
              </a:rPr>
              <a:t>地址、电子邮件</a:t>
            </a:r>
            <a:r>
              <a:rPr lang="zh-CN" altLang="zh-CN" sz="2600" dirty="0" smtClean="0">
                <a:latin typeface="华文中宋" pitchFamily="2" charset="-122"/>
                <a:ea typeface="华文中宋" pitchFamily="2" charset="-122"/>
              </a:rPr>
              <a:t>地址。用户私钥</a:t>
            </a:r>
            <a:r>
              <a:rPr lang="zh-CN" altLang="en-US" sz="2600" dirty="0" smtClean="0">
                <a:latin typeface="华文中宋" pitchFamily="2" charset="-122"/>
                <a:ea typeface="华文中宋" pitchFamily="2" charset="-122"/>
              </a:rPr>
              <a:t>由</a:t>
            </a:r>
            <a:r>
              <a:rPr lang="zh-CN" altLang="zh-CN" sz="2600" dirty="0" smtClean="0">
                <a:latin typeface="华文中宋" pitchFamily="2" charset="-122"/>
                <a:ea typeface="华文中宋" pitchFamily="2" charset="-122"/>
              </a:rPr>
              <a:t>被</a:t>
            </a:r>
            <a:r>
              <a:rPr lang="zh-CN" altLang="zh-CN" sz="2600" dirty="0">
                <a:latin typeface="华文中宋" pitchFamily="2" charset="-122"/>
                <a:ea typeface="华文中宋" pitchFamily="2" charset="-122"/>
              </a:rPr>
              <a:t>称作</a:t>
            </a:r>
            <a:r>
              <a:rPr lang="zh-CN" altLang="zh-CN" sz="2600" dirty="0">
                <a:solidFill>
                  <a:srgbClr val="FF0000"/>
                </a:solidFill>
                <a:latin typeface="华文中宋" pitchFamily="2" charset="-122"/>
                <a:ea typeface="华文中宋" pitchFamily="2" charset="-122"/>
              </a:rPr>
              <a:t>私钥生成器</a:t>
            </a:r>
            <a:r>
              <a:rPr lang="en-US" altLang="zh-CN" sz="2600" dirty="0">
                <a:solidFill>
                  <a:srgbClr val="FF0000"/>
                </a:solidFill>
                <a:latin typeface="华文中宋" pitchFamily="2" charset="-122"/>
                <a:ea typeface="华文中宋" pitchFamily="2" charset="-122"/>
              </a:rPr>
              <a:t>PKG(Private Key </a:t>
            </a:r>
            <a:r>
              <a:rPr lang="en-US" altLang="zh-CN" sz="2600" dirty="0" smtClean="0">
                <a:solidFill>
                  <a:srgbClr val="FF0000"/>
                </a:solidFill>
                <a:latin typeface="华文中宋" pitchFamily="2" charset="-122"/>
                <a:ea typeface="华文中宋" pitchFamily="2" charset="-122"/>
              </a:rPr>
              <a:t>Generator)</a:t>
            </a:r>
            <a:r>
              <a:rPr lang="zh-CN" altLang="zh-CN" sz="2600" dirty="0">
                <a:latin typeface="华文中宋" pitchFamily="2" charset="-122"/>
                <a:ea typeface="华文中宋" pitchFamily="2" charset="-122"/>
              </a:rPr>
              <a:t>的</a:t>
            </a:r>
            <a:r>
              <a:rPr lang="zh-CN" altLang="zh-CN" sz="2600" dirty="0" smtClean="0">
                <a:latin typeface="华文中宋" pitchFamily="2" charset="-122"/>
                <a:ea typeface="华文中宋" pitchFamily="2" charset="-122"/>
              </a:rPr>
              <a:t>可信第三方计算得到</a:t>
            </a:r>
            <a:endParaRPr lang="en-US" altLang="zh-CN" sz="2600" dirty="0" smtClean="0">
              <a:latin typeface="华文中宋" pitchFamily="2" charset="-122"/>
              <a:ea typeface="华文中宋" pitchFamily="2" charset="-122"/>
            </a:endParaRPr>
          </a:p>
          <a:p>
            <a:endParaRPr lang="zh-CN" altLang="zh-CN" sz="2600" dirty="0"/>
          </a:p>
          <a:p>
            <a:r>
              <a:rPr lang="zh-CN" altLang="zh-CN" sz="2600" b="1" dirty="0" smtClean="0">
                <a:solidFill>
                  <a:srgbClr val="FF0000"/>
                </a:solidFill>
              </a:rPr>
              <a:t>用户</a:t>
            </a:r>
            <a:r>
              <a:rPr lang="zh-CN" altLang="zh-CN" sz="2600" b="1" dirty="0">
                <a:solidFill>
                  <a:srgbClr val="FF0000"/>
                </a:solidFill>
              </a:rPr>
              <a:t>的公钥是一些公开的身份信息，其他用户不需要在数据库中查找用户的公钥，也不需要对公钥的真实性进行</a:t>
            </a:r>
            <a:r>
              <a:rPr lang="zh-CN" altLang="zh-CN" sz="2600" b="1" dirty="0" smtClean="0">
                <a:solidFill>
                  <a:srgbClr val="FF0000"/>
                </a:solidFill>
              </a:rPr>
              <a:t>检验</a:t>
            </a:r>
            <a:endParaRPr lang="zh-CN" altLang="zh-CN" sz="2600" b="1" dirty="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2AE5A68B-83F7-49A6-80C6-E14C56483BED}"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72</a:t>
            </a:fld>
            <a:endParaRPr lang="en-US" altLang="zh-CN" dirty="0"/>
          </a:p>
        </p:txBody>
      </p:sp>
    </p:spTree>
    <p:extLst>
      <p:ext uri="{BB962C8B-B14F-4D97-AF65-F5344CB8AC3E}">
        <p14:creationId xmlns:p14="http://schemas.microsoft.com/office/powerpoint/2010/main" val="12653923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IBE</a:t>
            </a:r>
            <a:r>
              <a:rPr lang="zh-CN" altLang="en-US" dirty="0" smtClean="0"/>
              <a:t>的组成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80000"/>
                  </a:lnSpc>
                  <a:buNone/>
                </a:pPr>
                <a:r>
                  <a:rPr lang="zh-CN" altLang="en-US" dirty="0" smtClean="0"/>
                  <a:t>通常包括四个算法：</a:t>
                </a:r>
                <a:r>
                  <a:rPr lang="zh-CN" altLang="en-US" b="1" dirty="0" smtClean="0">
                    <a:solidFill>
                      <a:srgbClr val="FF0000"/>
                    </a:solidFill>
                  </a:rPr>
                  <a:t>设置、密钥产生、加密和解密</a:t>
                </a:r>
                <a:endParaRPr lang="en-US" altLang="zh-CN" b="1" dirty="0" smtClean="0">
                  <a:solidFill>
                    <a:srgbClr val="FF0000"/>
                  </a:solidFill>
                </a:endParaRPr>
              </a:p>
              <a:p>
                <a:pPr>
                  <a:lnSpc>
                    <a:spcPct val="80000"/>
                  </a:lnSpc>
                  <a:buNone/>
                </a:pPr>
                <a:endParaRPr lang="zh-CN" altLang="en-US" sz="1100" dirty="0" smtClean="0"/>
              </a:p>
              <a:p>
                <a:pPr marL="514350" indent="-514350">
                  <a:spcBef>
                    <a:spcPts val="0"/>
                  </a:spcBef>
                  <a:buFont typeface="+mj-lt"/>
                  <a:buAutoNum type="arabicPeriod"/>
                </a:pPr>
                <a:r>
                  <a:rPr lang="zh-CN" altLang="en-US" sz="2400" b="1" dirty="0" smtClean="0">
                    <a:solidFill>
                      <a:srgbClr val="692AA2"/>
                    </a:solidFill>
                  </a:rPr>
                  <a:t>设置</a:t>
                </a:r>
                <a:r>
                  <a:rPr lang="zh-CN" altLang="en-US" sz="2400" dirty="0" smtClean="0"/>
                  <a:t>：输入安全参数，输出系统参数和主密钥</a:t>
                </a:r>
                <a:r>
                  <a:rPr lang="en-US" altLang="zh-CN" sz="2400" dirty="0" smtClean="0"/>
                  <a:t>(master key)</a:t>
                </a:r>
                <a:r>
                  <a:rPr lang="zh-CN" altLang="en-US" sz="2400" dirty="0" smtClean="0"/>
                  <a:t>。系统参数包括明文空间</a:t>
                </a:r>
                <a14:m>
                  <m:oMath xmlns:m="http://schemas.openxmlformats.org/officeDocument/2006/math">
                    <m:r>
                      <a:rPr lang="en-US" altLang="zh-CN" sz="2400" b="1" i="1" dirty="0" smtClean="0">
                        <a:latin typeface="Cambria Math"/>
                      </a:rPr>
                      <m:t>𝑴</m:t>
                    </m:r>
                  </m:oMath>
                </a14:m>
                <a:r>
                  <a:rPr lang="zh-CN" altLang="en-US" sz="2400" dirty="0" smtClean="0"/>
                  <a:t>、密文空间</a:t>
                </a:r>
                <a14:m>
                  <m:oMath xmlns:m="http://schemas.openxmlformats.org/officeDocument/2006/math">
                    <m:r>
                      <a:rPr lang="en-US" altLang="zh-CN" sz="2400" b="1" i="1" dirty="0" smtClean="0">
                        <a:latin typeface="Cambria Math"/>
                      </a:rPr>
                      <m:t>𝑪</m:t>
                    </m:r>
                  </m:oMath>
                </a14:m>
                <a:r>
                  <a:rPr lang="zh-CN" altLang="en-US" sz="2400" dirty="0" smtClean="0"/>
                  <a:t>、</a:t>
                </a:r>
                <a:r>
                  <a:rPr lang="en-US" altLang="zh-CN" sz="2400" dirty="0" smtClean="0"/>
                  <a:t>Hash</a:t>
                </a:r>
                <a:r>
                  <a:rPr lang="zh-CN" altLang="en-US" sz="2400" dirty="0" smtClean="0"/>
                  <a:t>函数等，完全公开。</a:t>
                </a:r>
                <a:r>
                  <a:rPr lang="zh-CN" altLang="en-US" sz="2400" dirty="0" smtClean="0">
                    <a:solidFill>
                      <a:srgbClr val="FF0000"/>
                    </a:solidFill>
                  </a:rPr>
                  <a:t>主密钥用于计算私钥，由</a:t>
                </a:r>
                <a:r>
                  <a:rPr lang="en-US" altLang="zh-CN" sz="2400" dirty="0" smtClean="0">
                    <a:solidFill>
                      <a:srgbClr val="FF0000"/>
                    </a:solidFill>
                  </a:rPr>
                  <a:t>TA(</a:t>
                </a:r>
                <a:r>
                  <a:rPr lang="zh-CN" altLang="en-US" sz="2400" dirty="0" smtClean="0">
                    <a:solidFill>
                      <a:srgbClr val="FF0000"/>
                    </a:solidFill>
                  </a:rPr>
                  <a:t>可信第三方</a:t>
                </a:r>
                <a:r>
                  <a:rPr lang="en-US" altLang="zh-CN" sz="2400" dirty="0" smtClean="0">
                    <a:solidFill>
                      <a:srgbClr val="FF0000"/>
                    </a:solidFill>
                  </a:rPr>
                  <a:t>)</a:t>
                </a:r>
                <a:r>
                  <a:rPr lang="zh-CN" altLang="en-US" sz="2400" dirty="0" smtClean="0">
                    <a:solidFill>
                      <a:srgbClr val="FF0000"/>
                    </a:solidFill>
                  </a:rPr>
                  <a:t>秘密保存</a:t>
                </a:r>
              </a:p>
              <a:p>
                <a:pPr marL="514350" indent="-514350">
                  <a:spcBef>
                    <a:spcPts val="0"/>
                  </a:spcBef>
                  <a:buFont typeface="+mj-lt"/>
                  <a:buAutoNum type="arabicPeriod"/>
                </a:pPr>
                <a:r>
                  <a:rPr lang="zh-CN" altLang="en-US" sz="2400" b="1" dirty="0" smtClean="0">
                    <a:solidFill>
                      <a:srgbClr val="692AA2"/>
                    </a:solidFill>
                  </a:rPr>
                  <a:t>密钥产生</a:t>
                </a:r>
                <a:r>
                  <a:rPr lang="zh-CN" altLang="en-US" sz="2400" dirty="0" smtClean="0"/>
                  <a:t>：输入系统参数、主密钥和用作公钥的任意字符串</a:t>
                </a:r>
                <a14:m>
                  <m:oMath xmlns:m="http://schemas.openxmlformats.org/officeDocument/2006/math">
                    <m:r>
                      <a:rPr lang="en-US" altLang="zh-CN" sz="2400" i="1" dirty="0" smtClean="0">
                        <a:latin typeface="Cambria Math"/>
                      </a:rPr>
                      <m:t>𝐼𝐷</m:t>
                    </m:r>
                    <m:r>
                      <a:rPr lang="en-US" altLang="zh-CN" sz="2400" i="1" dirty="0" smtClean="0">
                        <a:latin typeface="Cambria Math"/>
                      </a:rPr>
                      <m:t>∈</m:t>
                    </m:r>
                    <m:sSup>
                      <m:sSupPr>
                        <m:ctrlPr>
                          <a:rPr lang="en-US" altLang="zh-CN" sz="2400" i="1" dirty="0" smtClean="0">
                            <a:latin typeface="Cambria Math" panose="02040503050406030204" pitchFamily="18" charset="0"/>
                          </a:rPr>
                        </m:ctrlPr>
                      </m:sSupPr>
                      <m:e>
                        <m:r>
                          <a:rPr lang="en-US" altLang="zh-CN" sz="2400" i="1" dirty="0">
                            <a:latin typeface="Cambria Math"/>
                          </a:rPr>
                          <m:t>{0, 1}</m:t>
                        </m:r>
                      </m:e>
                      <m:sup>
                        <m:r>
                          <a:rPr lang="zh-CN" altLang="en-US" sz="2400" b="0" i="1" dirty="0" smtClean="0">
                            <a:latin typeface="Cambria Math"/>
                          </a:rPr>
                          <m:t>∗</m:t>
                        </m:r>
                      </m:sup>
                    </m:sSup>
                  </m:oMath>
                </a14:m>
                <a:r>
                  <a:rPr lang="zh-CN" altLang="en-US" sz="2400" dirty="0" smtClean="0"/>
                  <a:t>，输出与公钥</a:t>
                </a:r>
                <a14:m>
                  <m:oMath xmlns:m="http://schemas.openxmlformats.org/officeDocument/2006/math">
                    <m:r>
                      <a:rPr lang="en-US" altLang="zh-CN" sz="2400" i="1" dirty="0" smtClean="0">
                        <a:latin typeface="Cambria Math"/>
                      </a:rPr>
                      <m:t>𝐼𝐷</m:t>
                    </m:r>
                  </m:oMath>
                </a14:m>
                <a:r>
                  <a:rPr lang="zh-CN" altLang="en-US" sz="2400" dirty="0" smtClean="0"/>
                  <a:t>对应的私钥</a:t>
                </a:r>
                <a14:m>
                  <m:oMath xmlns:m="http://schemas.openxmlformats.org/officeDocument/2006/math">
                    <m:r>
                      <a:rPr lang="en-US" altLang="zh-CN" sz="2400" b="1" i="1" dirty="0" smtClean="0">
                        <a:solidFill>
                          <a:srgbClr val="FF00FF"/>
                        </a:solidFill>
                        <a:latin typeface="Cambria Math"/>
                      </a:rPr>
                      <m:t>𝒅</m:t>
                    </m:r>
                    <m:r>
                      <a:rPr lang="en-US" altLang="zh-CN" sz="2400" b="1" i="1" baseline="-25000" dirty="0" err="1" smtClean="0">
                        <a:solidFill>
                          <a:srgbClr val="FF00FF"/>
                        </a:solidFill>
                        <a:latin typeface="Cambria Math"/>
                      </a:rPr>
                      <m:t>𝑰𝑫</m:t>
                    </m:r>
                  </m:oMath>
                </a14:m>
                <a:endParaRPr lang="zh-CN" altLang="en-US" sz="2400" b="1" baseline="-25000" dirty="0" smtClean="0">
                  <a:solidFill>
                    <a:srgbClr val="FF00FF"/>
                  </a:solidFill>
                </a:endParaRPr>
              </a:p>
              <a:p>
                <a:pPr marL="514350" indent="-514350">
                  <a:spcBef>
                    <a:spcPts val="0"/>
                  </a:spcBef>
                  <a:buFont typeface="+mj-lt"/>
                  <a:buAutoNum type="arabicPeriod"/>
                </a:pPr>
                <a:r>
                  <a:rPr lang="zh-CN" altLang="en-US" sz="2400" b="1" dirty="0" smtClean="0">
                    <a:solidFill>
                      <a:srgbClr val="692AA2"/>
                    </a:solidFill>
                  </a:rPr>
                  <a:t>加密</a:t>
                </a:r>
                <a:r>
                  <a:rPr lang="zh-CN" altLang="en-US" sz="2400" dirty="0" smtClean="0"/>
                  <a:t>：输入系统参数、公钥</a:t>
                </a:r>
                <a14:m>
                  <m:oMath xmlns:m="http://schemas.openxmlformats.org/officeDocument/2006/math">
                    <m:r>
                      <a:rPr lang="en-US" altLang="zh-CN" sz="2400" i="1" dirty="0" smtClean="0">
                        <a:latin typeface="Cambria Math"/>
                      </a:rPr>
                      <m:t>𝐼𝐷</m:t>
                    </m:r>
                  </m:oMath>
                </a14:m>
                <a:r>
                  <a:rPr lang="zh-CN" altLang="en-US" sz="2400" dirty="0" smtClean="0"/>
                  <a:t>和明文</a:t>
                </a:r>
                <a14:m>
                  <m:oMath xmlns:m="http://schemas.openxmlformats.org/officeDocument/2006/math">
                    <m:r>
                      <a:rPr lang="en-US" altLang="zh-CN" sz="2400" i="1" dirty="0" smtClean="0">
                        <a:latin typeface="Cambria Math"/>
                      </a:rPr>
                      <m:t>𝑀</m:t>
                    </m:r>
                    <m:r>
                      <a:rPr lang="en-US" altLang="zh-CN" sz="2400" i="1" dirty="0" smtClean="0">
                        <a:latin typeface="Cambria Math"/>
                      </a:rPr>
                      <m:t>∈</m:t>
                    </m:r>
                    <m:r>
                      <a:rPr lang="en-US" altLang="zh-CN" sz="2400" b="1" i="1" dirty="0" smtClean="0">
                        <a:latin typeface="Cambria Math"/>
                      </a:rPr>
                      <m:t>𝑴</m:t>
                    </m:r>
                  </m:oMath>
                </a14:m>
                <a:r>
                  <a:rPr lang="zh-CN" altLang="en-US" sz="2400" dirty="0" smtClean="0"/>
                  <a:t>，返回对应密文</a:t>
                </a:r>
                <a14:m>
                  <m:oMath xmlns:m="http://schemas.openxmlformats.org/officeDocument/2006/math">
                    <m:r>
                      <a:rPr lang="en-US" altLang="zh-CN" sz="2400" i="1" dirty="0">
                        <a:latin typeface="Cambria Math"/>
                      </a:rPr>
                      <m:t>𝐶</m:t>
                    </m:r>
                    <m:r>
                      <a:rPr lang="en-US" altLang="zh-CN" sz="2400" i="1" dirty="0">
                        <a:latin typeface="Cambria Math"/>
                      </a:rPr>
                      <m:t>∈</m:t>
                    </m:r>
                    <m:r>
                      <a:rPr lang="en-US" altLang="zh-CN" sz="2400" b="1" i="1" dirty="0">
                        <a:latin typeface="Cambria Math"/>
                      </a:rPr>
                      <m:t>𝑪</m:t>
                    </m:r>
                  </m:oMath>
                </a14:m>
                <a:endParaRPr lang="zh-CN" altLang="en-US" sz="2400" dirty="0" smtClean="0"/>
              </a:p>
              <a:p>
                <a:pPr marL="514350" indent="-514350">
                  <a:spcBef>
                    <a:spcPts val="0"/>
                  </a:spcBef>
                  <a:buFont typeface="+mj-lt"/>
                  <a:buAutoNum type="arabicPeriod"/>
                </a:pPr>
                <a:r>
                  <a:rPr lang="zh-CN" altLang="en-US" sz="2400" b="1" dirty="0" smtClean="0">
                    <a:solidFill>
                      <a:srgbClr val="692AA2"/>
                    </a:solidFill>
                  </a:rPr>
                  <a:t>解密</a:t>
                </a:r>
                <a:r>
                  <a:rPr lang="zh-CN" altLang="en-US" sz="2400" dirty="0" smtClean="0"/>
                  <a:t>：输入系统参数、私钥</a:t>
                </a:r>
                <a14:m>
                  <m:oMath xmlns:m="http://schemas.openxmlformats.org/officeDocument/2006/math">
                    <m:r>
                      <a:rPr lang="en-US" altLang="zh-CN" sz="2400" i="1" dirty="0" smtClean="0">
                        <a:latin typeface="Cambria Math"/>
                      </a:rPr>
                      <m:t>𝑑</m:t>
                    </m:r>
                    <m:r>
                      <a:rPr lang="en-US" altLang="zh-CN" sz="2400" i="1" baseline="-25000" dirty="0" err="1" smtClean="0">
                        <a:latin typeface="Cambria Math"/>
                      </a:rPr>
                      <m:t>𝐼𝐷</m:t>
                    </m:r>
                  </m:oMath>
                </a14:m>
                <a:r>
                  <a:rPr lang="zh-CN" altLang="en-US" sz="2400" dirty="0" smtClean="0"/>
                  <a:t>和密文</a:t>
                </a:r>
                <a14:m>
                  <m:oMath xmlns:m="http://schemas.openxmlformats.org/officeDocument/2006/math">
                    <m:r>
                      <a:rPr lang="en-US" altLang="zh-CN" sz="2400" i="1" dirty="0" smtClean="0">
                        <a:latin typeface="Cambria Math"/>
                      </a:rPr>
                      <m:t>𝐶</m:t>
                    </m:r>
                    <m:r>
                      <a:rPr lang="en-US" altLang="zh-CN" sz="2400" i="1" dirty="0" smtClean="0">
                        <a:latin typeface="Cambria Math"/>
                      </a:rPr>
                      <m:t>∈</m:t>
                    </m:r>
                    <m:r>
                      <a:rPr lang="en-US" altLang="zh-CN" sz="2400" b="1" i="1" dirty="0" smtClean="0">
                        <a:latin typeface="Cambria Math"/>
                      </a:rPr>
                      <m:t>𝑪</m:t>
                    </m:r>
                  </m:oMath>
                </a14:m>
                <a:r>
                  <a:rPr lang="zh-CN" altLang="en-US" sz="2400" dirty="0" smtClean="0"/>
                  <a:t>，返回对应明文</a:t>
                </a:r>
                <a14:m>
                  <m:oMath xmlns:m="http://schemas.openxmlformats.org/officeDocument/2006/math">
                    <m:r>
                      <a:rPr lang="en-US" altLang="zh-CN" sz="2400" i="1" dirty="0">
                        <a:latin typeface="Cambria Math"/>
                      </a:rPr>
                      <m:t>𝑀</m:t>
                    </m:r>
                    <m:r>
                      <a:rPr lang="en-US" altLang="zh-CN" sz="2400" i="1" dirty="0">
                        <a:latin typeface="Cambria Math"/>
                      </a:rPr>
                      <m:t>∈</m:t>
                    </m:r>
                    <m:r>
                      <a:rPr lang="en-US" altLang="zh-CN" sz="2400" b="1" i="1" dirty="0">
                        <a:latin typeface="Cambria Math"/>
                      </a:rPr>
                      <m:t>𝑴</m:t>
                    </m:r>
                  </m:oMath>
                </a14:m>
                <a:endParaRPr lang="zh-CN" altLang="en-US"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3659" r="-7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1A4A564-2493-4CF8-9733-9FA56061EFE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73</a:t>
            </a:fld>
            <a:endParaRPr lang="en-US" altLang="zh-C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BF-IBE</a:t>
            </a:r>
            <a:r>
              <a:rPr lang="zh-CN" altLang="en-US" dirty="0" smtClean="0"/>
              <a:t>方案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828800"/>
                <a:ext cx="8229600" cy="4495800"/>
              </a:xfrm>
            </p:spPr>
            <p:txBody>
              <a:bodyPr/>
              <a:lstStyle/>
              <a:p>
                <a:r>
                  <a:rPr lang="en-US" altLang="zh-CN" dirty="0" smtClean="0"/>
                  <a:t>Boneh</a:t>
                </a:r>
                <a:r>
                  <a:rPr lang="zh-CN" altLang="en-US" dirty="0" smtClean="0"/>
                  <a:t>和</a:t>
                </a:r>
                <a:r>
                  <a:rPr lang="en-US" altLang="zh-CN" dirty="0" smtClean="0"/>
                  <a:t>Franklin</a:t>
                </a:r>
                <a:r>
                  <a:rPr lang="zh-CN" altLang="en-US" dirty="0" smtClean="0"/>
                  <a:t>在</a:t>
                </a:r>
                <a:r>
                  <a:rPr lang="en-US" altLang="zh-CN" dirty="0" smtClean="0"/>
                  <a:t>Crypto’01</a:t>
                </a:r>
                <a:r>
                  <a:rPr lang="zh-CN" altLang="en-US" dirty="0" smtClean="0"/>
                  <a:t>上提出</a:t>
                </a:r>
                <a:r>
                  <a:rPr lang="en-US" altLang="zh-CN" dirty="0" smtClean="0"/>
                  <a:t>,</a:t>
                </a:r>
                <a:r>
                  <a:rPr lang="zh-CN" altLang="en-US" dirty="0" smtClean="0"/>
                  <a:t>建立在椭圆曲线上</a:t>
                </a:r>
                <a:r>
                  <a:rPr lang="zh-CN" altLang="en-US" b="1" dirty="0" smtClean="0">
                    <a:solidFill>
                      <a:srgbClr val="FF0000"/>
                    </a:solidFill>
                  </a:rPr>
                  <a:t>双线性对</a:t>
                </a:r>
                <a:r>
                  <a:rPr lang="zh-CN" altLang="en-US" dirty="0" smtClean="0"/>
                  <a:t>基础之上</a:t>
                </a:r>
                <a:endParaRPr lang="en-US" altLang="zh-CN" dirty="0" smtClean="0"/>
              </a:p>
              <a:p>
                <a:r>
                  <a:rPr lang="zh-CN" altLang="en-US" b="1" dirty="0" smtClean="0">
                    <a:solidFill>
                      <a:srgbClr val="FF0000"/>
                    </a:solidFill>
                  </a:rPr>
                  <a:t>双线性对</a:t>
                </a:r>
                <a:r>
                  <a:rPr lang="zh-CN" altLang="en-US" dirty="0" smtClean="0"/>
                  <a:t>：令</a:t>
                </a:r>
                <a14:m>
                  <m:oMath xmlns:m="http://schemas.openxmlformats.org/officeDocument/2006/math">
                    <m:r>
                      <a:rPr lang="en-US" altLang="zh-CN" i="1" dirty="0" smtClean="0">
                        <a:latin typeface="Cambria Math"/>
                      </a:rPr>
                      <m:t>𝐺</m:t>
                    </m:r>
                    <m:r>
                      <a:rPr lang="en-US" altLang="zh-CN" i="1" baseline="-25000" dirty="0" smtClean="0">
                        <a:latin typeface="Cambria Math"/>
                      </a:rPr>
                      <m:t>1</m:t>
                    </m:r>
                  </m:oMath>
                </a14:m>
                <a:r>
                  <a:rPr lang="zh-CN" altLang="en-US" dirty="0" smtClean="0"/>
                  <a:t>是一个阶为</a:t>
                </a:r>
                <a14:m>
                  <m:oMath xmlns:m="http://schemas.openxmlformats.org/officeDocument/2006/math">
                    <m:r>
                      <a:rPr lang="en-US" altLang="zh-CN" i="1" dirty="0" smtClean="0">
                        <a:latin typeface="Cambria Math"/>
                      </a:rPr>
                      <m:t>𝑞</m:t>
                    </m:r>
                  </m:oMath>
                </a14:m>
                <a:r>
                  <a:rPr lang="zh-CN" altLang="en-US" dirty="0" smtClean="0"/>
                  <a:t>的加法群，</a:t>
                </a:r>
                <a14:m>
                  <m:oMath xmlns:m="http://schemas.openxmlformats.org/officeDocument/2006/math">
                    <m:r>
                      <a:rPr lang="en-US" altLang="zh-CN" i="1" dirty="0" smtClean="0">
                        <a:latin typeface="Cambria Math"/>
                      </a:rPr>
                      <m:t>𝐺</m:t>
                    </m:r>
                    <m:r>
                      <a:rPr lang="en-US" altLang="zh-CN" i="1" baseline="-25000" dirty="0" smtClean="0">
                        <a:latin typeface="Cambria Math"/>
                      </a:rPr>
                      <m:t>2</m:t>
                    </m:r>
                  </m:oMath>
                </a14:m>
                <a:r>
                  <a:rPr lang="zh-CN" altLang="en-US" dirty="0" smtClean="0"/>
                  <a:t>是一个相同阶的乘法群，</a:t>
                </a:r>
                <a14:m>
                  <m:oMath xmlns:m="http://schemas.openxmlformats.org/officeDocument/2006/math">
                    <m:r>
                      <a:rPr lang="en-US" altLang="zh-CN" i="1" dirty="0" smtClean="0">
                        <a:latin typeface="Cambria Math"/>
                      </a:rPr>
                      <m:t>𝑃</m:t>
                    </m:r>
                  </m:oMath>
                </a14:m>
                <a:r>
                  <a:rPr lang="zh-CN" altLang="en-US" dirty="0" smtClean="0"/>
                  <a:t>是</a:t>
                </a:r>
                <a14:m>
                  <m:oMath xmlns:m="http://schemas.openxmlformats.org/officeDocument/2006/math">
                    <m:r>
                      <a:rPr lang="en-US" altLang="zh-CN" i="1" dirty="0" smtClean="0">
                        <a:latin typeface="Cambria Math"/>
                      </a:rPr>
                      <m:t>𝐺</m:t>
                    </m:r>
                    <m:r>
                      <a:rPr lang="en-US" altLang="zh-CN" i="1" baseline="-25000" dirty="0" smtClean="0">
                        <a:latin typeface="Cambria Math"/>
                      </a:rPr>
                      <m:t>1</m:t>
                    </m:r>
                  </m:oMath>
                </a14:m>
                <a:r>
                  <a:rPr lang="zh-CN" altLang="en-US" dirty="0" smtClean="0"/>
                  <a:t>的生成元，一个双线性对是一个映射</a:t>
                </a:r>
                <a14:m>
                  <m:oMath xmlns:m="http://schemas.openxmlformats.org/officeDocument/2006/math">
                    <m:r>
                      <a:rPr lang="en-US" altLang="zh-CN" i="1" dirty="0" smtClean="0">
                        <a:latin typeface="Cambria Math"/>
                      </a:rPr>
                      <m:t>𝑒</m:t>
                    </m:r>
                    <m:r>
                      <a:rPr lang="en-US" altLang="zh-CN" i="1" dirty="0" smtClean="0">
                        <a:latin typeface="Cambria Math"/>
                      </a:rPr>
                      <m:t>:</m:t>
                    </m:r>
                    <m:r>
                      <a:rPr lang="en-US" altLang="zh-CN" i="1" dirty="0" smtClean="0">
                        <a:latin typeface="Cambria Math"/>
                      </a:rPr>
                      <m:t>𝐺</m:t>
                    </m:r>
                    <m:r>
                      <a:rPr lang="en-US" altLang="zh-CN" i="1" baseline="-25000" dirty="0" smtClean="0">
                        <a:latin typeface="Cambria Math"/>
                      </a:rPr>
                      <m:t>1</m:t>
                    </m:r>
                    <m:r>
                      <a:rPr lang="en-US" altLang="zh-CN" i="1" dirty="0" smtClean="0">
                        <a:latin typeface="Cambria Math"/>
                      </a:rPr>
                      <m:t>∗</m:t>
                    </m:r>
                    <m:r>
                      <a:rPr lang="en-US" altLang="zh-CN" i="1" dirty="0" smtClean="0">
                        <a:latin typeface="Cambria Math"/>
                      </a:rPr>
                      <m:t>𝐺</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sym typeface="Wingdings" pitchFamily="2" charset="2"/>
                      </a:rPr>
                      <m:t></m:t>
                    </m:r>
                    <m:r>
                      <a:rPr lang="en-US" altLang="zh-CN" i="1" dirty="0" smtClean="0">
                        <a:latin typeface="Cambria Math"/>
                      </a:rPr>
                      <m:t> </m:t>
                    </m:r>
                    <m:r>
                      <a:rPr lang="en-US" altLang="zh-CN" i="1" dirty="0" smtClean="0">
                        <a:latin typeface="Cambria Math"/>
                      </a:rPr>
                      <m:t>𝐺</m:t>
                    </m:r>
                    <m:r>
                      <a:rPr lang="en-US" altLang="zh-CN" i="1" baseline="-25000" dirty="0" smtClean="0">
                        <a:latin typeface="Cambria Math"/>
                      </a:rPr>
                      <m:t>2</m:t>
                    </m:r>
                  </m:oMath>
                </a14:m>
                <a:r>
                  <a:rPr lang="zh-CN" altLang="en-US" dirty="0" smtClean="0"/>
                  <a:t>满足以下性质</a:t>
                </a:r>
                <a:r>
                  <a:rPr lang="en-US" altLang="zh-CN" dirty="0" smtClean="0"/>
                  <a:t>:</a:t>
                </a:r>
              </a:p>
              <a:p>
                <a:pPr marL="857250" lvl="1" indent="-457200">
                  <a:buFont typeface="+mj-lt"/>
                  <a:buAutoNum type="arabicPeriod"/>
                </a:pPr>
                <a:r>
                  <a:rPr lang="zh-CN" altLang="en-US" b="1" dirty="0" smtClean="0">
                    <a:solidFill>
                      <a:srgbClr val="FF00FF"/>
                    </a:solidFill>
                  </a:rPr>
                  <a:t>双线性性</a:t>
                </a:r>
                <a:r>
                  <a:rPr lang="zh-CN" altLang="en-US" dirty="0" smtClean="0"/>
                  <a:t>： </a:t>
                </a:r>
                <a14:m>
                  <m:oMath xmlns:m="http://schemas.openxmlformats.org/officeDocument/2006/math">
                    <m:r>
                      <a:rPr lang="en-US" altLang="zh-CN" b="1" i="1" smtClean="0">
                        <a:solidFill>
                          <a:srgbClr val="C6062F"/>
                        </a:solidFill>
                        <a:latin typeface="Cambria Math"/>
                      </a:rPr>
                      <m:t>𝒆</m:t>
                    </m:r>
                    <m:d>
                      <m:dPr>
                        <m:ctrlPr>
                          <a:rPr lang="en-US" altLang="zh-CN" b="1" i="1" smtClean="0">
                            <a:solidFill>
                              <a:srgbClr val="C6062F"/>
                            </a:solidFill>
                            <a:latin typeface="Cambria Math" panose="02040503050406030204" pitchFamily="18" charset="0"/>
                          </a:rPr>
                        </m:ctrlPr>
                      </m:dPr>
                      <m:e>
                        <m:r>
                          <a:rPr lang="en-US" altLang="zh-CN" b="1" i="1" smtClean="0">
                            <a:solidFill>
                              <a:srgbClr val="C6062F"/>
                            </a:solidFill>
                            <a:latin typeface="Cambria Math"/>
                          </a:rPr>
                          <m:t>𝒂𝑷</m:t>
                        </m:r>
                        <m:r>
                          <a:rPr lang="en-US" altLang="zh-CN" b="1" i="1" smtClean="0">
                            <a:solidFill>
                              <a:srgbClr val="C6062F"/>
                            </a:solidFill>
                            <a:latin typeface="Cambria Math"/>
                          </a:rPr>
                          <m:t>,</m:t>
                        </m:r>
                        <m:r>
                          <a:rPr lang="en-US" altLang="zh-CN" b="1" i="1" smtClean="0">
                            <a:solidFill>
                              <a:srgbClr val="C6062F"/>
                            </a:solidFill>
                            <a:latin typeface="Cambria Math"/>
                          </a:rPr>
                          <m:t>𝒃𝑸</m:t>
                        </m:r>
                        <m:r>
                          <a:rPr lang="en-US" altLang="zh-CN" b="1" i="1" smtClean="0">
                            <a:solidFill>
                              <a:srgbClr val="C6062F"/>
                            </a:solidFill>
                            <a:latin typeface="Cambria Math"/>
                          </a:rPr>
                          <m:t> </m:t>
                        </m:r>
                      </m:e>
                    </m:d>
                    <m:r>
                      <a:rPr lang="en-US" altLang="zh-CN" b="1" i="1" smtClean="0">
                        <a:solidFill>
                          <a:srgbClr val="C6062F"/>
                        </a:solidFill>
                        <a:latin typeface="Cambria Math"/>
                      </a:rPr>
                      <m:t>=</m:t>
                    </m:r>
                    <m:sSup>
                      <m:sSupPr>
                        <m:ctrlPr>
                          <a:rPr lang="en-US" altLang="zh-CN" b="1" i="1" smtClean="0">
                            <a:solidFill>
                              <a:srgbClr val="C6062F"/>
                            </a:solidFill>
                            <a:latin typeface="Cambria Math" panose="02040503050406030204" pitchFamily="18" charset="0"/>
                          </a:rPr>
                        </m:ctrlPr>
                      </m:sSupPr>
                      <m:e>
                        <m:r>
                          <a:rPr lang="en-US" altLang="zh-CN" b="1" i="1">
                            <a:solidFill>
                              <a:srgbClr val="C6062F"/>
                            </a:solidFill>
                            <a:latin typeface="Cambria Math"/>
                          </a:rPr>
                          <m:t>𝒆</m:t>
                        </m:r>
                        <m:d>
                          <m:dPr>
                            <m:ctrlPr>
                              <a:rPr lang="en-US" altLang="zh-CN" b="1" i="1">
                                <a:solidFill>
                                  <a:srgbClr val="C6062F"/>
                                </a:solidFill>
                                <a:latin typeface="Cambria Math" panose="02040503050406030204" pitchFamily="18" charset="0"/>
                              </a:rPr>
                            </m:ctrlPr>
                          </m:dPr>
                          <m:e>
                            <m:r>
                              <a:rPr lang="en-US" altLang="zh-CN" b="1" i="1" dirty="0" smtClean="0">
                                <a:solidFill>
                                  <a:srgbClr val="C6062F"/>
                                </a:solidFill>
                                <a:latin typeface="Cambria Math"/>
                              </a:rPr>
                              <m:t>𝑷</m:t>
                            </m:r>
                            <m:r>
                              <a:rPr lang="en-US" altLang="zh-CN" b="1" i="1" dirty="0" smtClean="0">
                                <a:solidFill>
                                  <a:srgbClr val="C6062F"/>
                                </a:solidFill>
                                <a:latin typeface="Cambria Math"/>
                              </a:rPr>
                              <m:t>,</m:t>
                            </m:r>
                            <m:r>
                              <a:rPr lang="en-US" altLang="zh-CN" b="1" i="1" dirty="0" smtClean="0">
                                <a:solidFill>
                                  <a:srgbClr val="C6062F"/>
                                </a:solidFill>
                                <a:latin typeface="Cambria Math"/>
                              </a:rPr>
                              <m:t>𝑸</m:t>
                            </m:r>
                          </m:e>
                        </m:d>
                      </m:e>
                      <m:sup>
                        <m:r>
                          <a:rPr lang="en-US" altLang="zh-CN" b="1" i="1" smtClean="0">
                            <a:solidFill>
                              <a:srgbClr val="C6062F"/>
                            </a:solidFill>
                            <a:latin typeface="Cambria Math"/>
                          </a:rPr>
                          <m:t>𝒂𝒃</m:t>
                        </m:r>
                      </m:sup>
                    </m:sSup>
                  </m:oMath>
                </a14:m>
                <a:r>
                  <a:rPr lang="zh-CN" altLang="en-US" dirty="0"/>
                  <a:t>，其中</a:t>
                </a:r>
                <a14:m>
                  <m:oMath xmlns:m="http://schemas.openxmlformats.org/officeDocument/2006/math">
                    <m:r>
                      <a:rPr lang="en-US" altLang="zh-CN" i="1" dirty="0">
                        <a:latin typeface="Cambria Math"/>
                      </a:rPr>
                      <m:t>𝑃</m:t>
                    </m:r>
                    <m:r>
                      <a:rPr lang="en-US" altLang="zh-CN" i="1" dirty="0">
                        <a:latin typeface="Cambria Math"/>
                      </a:rPr>
                      <m:t>,</m:t>
                    </m:r>
                    <m:r>
                      <a:rPr lang="en-US" altLang="zh-CN" i="1" dirty="0">
                        <a:latin typeface="Cambria Math"/>
                      </a:rPr>
                      <m:t>𝑄</m:t>
                    </m:r>
                    <m:r>
                      <a:rPr lang="en-US" altLang="zh-CN" i="1" smtClean="0">
                        <a:latin typeface="Cambria Math"/>
                        <a:ea typeface="Cambria Math"/>
                      </a:rPr>
                      <m:t>∈</m:t>
                    </m:r>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𝐺</m:t>
                        </m:r>
                      </m:e>
                      <m:sub>
                        <m:r>
                          <a:rPr lang="en-US" altLang="zh-CN" b="0" i="1" smtClean="0">
                            <a:latin typeface="Cambria Math"/>
                            <a:ea typeface="Cambria Math"/>
                          </a:rPr>
                          <m:t>1</m:t>
                        </m:r>
                      </m:sub>
                    </m:sSub>
                    <m:r>
                      <a:rPr lang="en-US" altLang="zh-CN" b="0" i="1" smtClean="0">
                        <a:latin typeface="Cambria Math"/>
                        <a:ea typeface="Cambria Math"/>
                      </a:rPr>
                      <m:t>, </m:t>
                    </m:r>
                    <m:r>
                      <a:rPr lang="en-US" altLang="zh-CN" b="0" i="1" smtClean="0">
                        <a:latin typeface="Cambria Math"/>
                        <a:ea typeface="Cambria Math"/>
                      </a:rPr>
                      <m:t>𝑎</m:t>
                    </m:r>
                    <m:r>
                      <a:rPr lang="en-US" altLang="zh-CN" b="0" i="1" smtClean="0">
                        <a:latin typeface="Cambria Math"/>
                        <a:ea typeface="Cambria Math"/>
                      </a:rPr>
                      <m:t>,</m:t>
                    </m:r>
                    <m:r>
                      <a:rPr lang="en-US" altLang="zh-CN" b="0" i="1" smtClean="0">
                        <a:latin typeface="Cambria Math"/>
                        <a:ea typeface="Cambria Math"/>
                      </a:rPr>
                      <m:t>𝑏</m:t>
                    </m:r>
                    <m:r>
                      <a:rPr lang="en-US" altLang="zh-CN" b="0" i="1" smtClean="0">
                        <a:latin typeface="Cambria Math"/>
                        <a:ea typeface="Cambria Math"/>
                      </a:rPr>
                      <m:t>∈</m:t>
                    </m:r>
                    <m:sSup>
                      <m:sSupPr>
                        <m:ctrlPr>
                          <a:rPr lang="en-US" altLang="zh-CN" b="0" i="1" smtClean="0">
                            <a:latin typeface="Cambria Math" panose="02040503050406030204" pitchFamily="18" charset="0"/>
                            <a:ea typeface="Cambria Math"/>
                          </a:rPr>
                        </m:ctrlPr>
                      </m:sSupPr>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𝑍</m:t>
                            </m:r>
                          </m:e>
                          <m:sub>
                            <m:r>
                              <a:rPr lang="en-US" altLang="zh-CN" b="0" i="1" smtClean="0">
                                <a:latin typeface="Cambria Math"/>
                                <a:ea typeface="Cambria Math"/>
                              </a:rPr>
                              <m:t>𝑞</m:t>
                            </m:r>
                          </m:sub>
                        </m:sSub>
                      </m:e>
                      <m:sup>
                        <m:r>
                          <a:rPr lang="zh-CN" altLang="en-US" b="0" i="1" smtClean="0">
                            <a:latin typeface="Cambria Math"/>
                            <a:ea typeface="Cambria Math"/>
                          </a:rPr>
                          <m:t>∗</m:t>
                        </m:r>
                      </m:sup>
                    </m:sSup>
                  </m:oMath>
                </a14:m>
                <a:endParaRPr lang="zh-CN" altLang="en-US" dirty="0" smtClean="0"/>
              </a:p>
              <a:p>
                <a:pPr marL="857250" lvl="1" indent="-457200">
                  <a:buFont typeface="+mj-lt"/>
                  <a:buAutoNum type="arabicPeriod"/>
                </a:pPr>
                <a:r>
                  <a:rPr lang="zh-CN" altLang="en-US" b="1" dirty="0" smtClean="0">
                    <a:solidFill>
                      <a:srgbClr val="FF00FF"/>
                    </a:solidFill>
                  </a:rPr>
                  <a:t>非退化性</a:t>
                </a:r>
                <a:r>
                  <a:rPr lang="zh-CN" altLang="en-US" dirty="0" smtClean="0"/>
                  <a:t>：存在</a:t>
                </a:r>
                <a14:m>
                  <m:oMath xmlns:m="http://schemas.openxmlformats.org/officeDocument/2006/math">
                    <m:r>
                      <a:rPr lang="en-US" altLang="zh-CN" i="1" dirty="0" smtClean="0">
                        <a:latin typeface="Cambria Math"/>
                      </a:rPr>
                      <m:t>𝑃</m:t>
                    </m:r>
                    <m:r>
                      <a:rPr lang="en-US" altLang="zh-CN" i="1" dirty="0" smtClean="0">
                        <a:latin typeface="Cambria Math"/>
                      </a:rPr>
                      <m:t>,</m:t>
                    </m:r>
                    <m:r>
                      <a:rPr lang="en-US" altLang="zh-CN" i="1" dirty="0" smtClean="0">
                        <a:latin typeface="Cambria Math"/>
                      </a:rPr>
                      <m:t>𝑄</m:t>
                    </m:r>
                    <m:r>
                      <a:rPr lang="en-US" altLang="zh-CN" i="1" dirty="0" smtClean="0">
                        <a:latin typeface="Cambria Math"/>
                      </a:rPr>
                      <m:t>∈ </m:t>
                    </m:r>
                    <m:r>
                      <a:rPr lang="en-US" altLang="zh-CN" i="1" dirty="0" smtClean="0">
                        <a:latin typeface="Cambria Math"/>
                      </a:rPr>
                      <m:t>𝐺</m:t>
                    </m:r>
                    <m:r>
                      <a:rPr lang="en-US" altLang="zh-CN" i="1" baseline="-25000" dirty="0" smtClean="0">
                        <a:latin typeface="Cambria Math"/>
                      </a:rPr>
                      <m:t>1</m:t>
                    </m:r>
                  </m:oMath>
                </a14:m>
                <a:r>
                  <a:rPr lang="en-US" altLang="zh-CN" dirty="0" smtClean="0"/>
                  <a:t>,</a:t>
                </a:r>
                <a:r>
                  <a:rPr lang="zh-CN" altLang="en-US" dirty="0" smtClean="0"/>
                  <a:t>使得</a:t>
                </a:r>
                <a14:m>
                  <m:oMath xmlns:m="http://schemas.openxmlformats.org/officeDocument/2006/math">
                    <m:r>
                      <a:rPr lang="en-US" altLang="zh-CN" i="1" dirty="0" smtClean="0">
                        <a:latin typeface="Cambria Math"/>
                      </a:rPr>
                      <m:t>𝑒</m:t>
                    </m:r>
                    <m:r>
                      <a:rPr lang="en-US" altLang="zh-CN" i="1" dirty="0" smtClean="0">
                        <a:latin typeface="Cambria Math"/>
                      </a:rPr>
                      <m:t>(</m:t>
                    </m:r>
                    <m:r>
                      <a:rPr lang="en-US" altLang="zh-CN" i="1" dirty="0" smtClean="0">
                        <a:latin typeface="Cambria Math"/>
                      </a:rPr>
                      <m:t>𝑃</m:t>
                    </m:r>
                    <m:r>
                      <a:rPr lang="en-US" altLang="zh-CN" i="1" dirty="0" smtClean="0">
                        <a:latin typeface="Cambria Math"/>
                      </a:rPr>
                      <m:t>,</m:t>
                    </m:r>
                    <m:r>
                      <a:rPr lang="en-US" altLang="zh-CN" i="1" dirty="0" smtClean="0">
                        <a:latin typeface="Cambria Math"/>
                      </a:rPr>
                      <m:t>𝑄</m:t>
                    </m:r>
                    <m:r>
                      <a:rPr lang="en-US" altLang="zh-CN" i="1" dirty="0" smtClean="0">
                        <a:latin typeface="Cambria Math"/>
                      </a:rPr>
                      <m:t>) ≠1</m:t>
                    </m:r>
                  </m:oMath>
                </a14:m>
                <a:r>
                  <a:rPr lang="zh-CN" altLang="en-US" dirty="0" smtClean="0"/>
                  <a:t>，</a:t>
                </a:r>
              </a:p>
              <a:p>
                <a:pPr marL="857250" lvl="1" indent="-457200">
                  <a:buFont typeface="+mj-lt"/>
                  <a:buAutoNum type="arabicPeriod"/>
                </a:pPr>
                <a:r>
                  <a:rPr lang="zh-CN" altLang="en-US" b="1" dirty="0" smtClean="0">
                    <a:solidFill>
                      <a:srgbClr val="FF00FF"/>
                    </a:solidFill>
                  </a:rPr>
                  <a:t>可计算性</a:t>
                </a:r>
                <a:r>
                  <a:rPr lang="zh-CN" altLang="en-US" dirty="0" smtClean="0"/>
                  <a:t>：存在一个有效的多项式时间算法计算 </a:t>
                </a:r>
                <a14:m>
                  <m:oMath xmlns:m="http://schemas.openxmlformats.org/officeDocument/2006/math">
                    <m:r>
                      <a:rPr lang="en-US" altLang="zh-CN" i="1" dirty="0" smtClean="0">
                        <a:latin typeface="Cambria Math"/>
                      </a:rPr>
                      <m:t>𝑒</m:t>
                    </m:r>
                    <m:r>
                      <a:rPr lang="en-US" altLang="zh-CN" i="1" dirty="0" smtClean="0">
                        <a:latin typeface="Cambria Math"/>
                      </a:rPr>
                      <m:t>(</m:t>
                    </m:r>
                    <m:r>
                      <a:rPr lang="en-US" altLang="zh-CN" i="1" dirty="0" smtClean="0">
                        <a:latin typeface="Cambria Math"/>
                      </a:rPr>
                      <m:t>𝑃</m:t>
                    </m:r>
                    <m:r>
                      <a:rPr lang="en-US" altLang="zh-CN" i="1" dirty="0" smtClean="0">
                        <a:latin typeface="Cambria Math"/>
                      </a:rPr>
                      <m:t>,</m:t>
                    </m:r>
                    <m:r>
                      <a:rPr lang="en-US" altLang="zh-CN" i="1" dirty="0" smtClean="0">
                        <a:latin typeface="Cambria Math"/>
                      </a:rPr>
                      <m:t>𝑄</m:t>
                    </m:r>
                    <m:r>
                      <a:rPr lang="en-US" altLang="zh-CN" i="1" dirty="0" smtClean="0">
                        <a:latin typeface="Cambria Math"/>
                      </a:rPr>
                      <m:t>) </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828800"/>
                <a:ext cx="8229600" cy="4495800"/>
              </a:xfrm>
              <a:blipFill rotWithShape="1">
                <a:blip r:embed="rId2" cstate="print"/>
                <a:stretch>
                  <a:fillRect l="-1259" t="-1762" r="-103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839297E-D397-4552-BC01-0E2388599EF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74</a:t>
            </a:fld>
            <a:endParaRPr lang="en-US" altLang="zh-C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dirty="0"/>
              <a:t>BF-IBE</a:t>
            </a:r>
            <a:r>
              <a:rPr lang="zh-CN" altLang="en-US" dirty="0"/>
              <a:t>基础方案 </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type="body" idx="1"/>
              </p:nvPr>
            </p:nvSpPr>
            <p:spPr>
              <a:xfrm>
                <a:off x="457200" y="1524000"/>
                <a:ext cx="8229600" cy="4800600"/>
              </a:xfrm>
            </p:spPr>
            <p:txBody>
              <a:bodyPr/>
              <a:lstStyle/>
              <a:p>
                <a:pPr>
                  <a:buFont typeface="Wingdings" pitchFamily="2" charset="2"/>
                  <a:buNone/>
                </a:pPr>
                <a:r>
                  <a:rPr lang="en-US" altLang="zh-CN" b="1" dirty="0" smtClean="0">
                    <a:solidFill>
                      <a:srgbClr val="FF00FF"/>
                    </a:solidFill>
                  </a:rPr>
                  <a:t>1</a:t>
                </a:r>
                <a:r>
                  <a:rPr lang="zh-CN" altLang="en-US" b="1" dirty="0">
                    <a:solidFill>
                      <a:srgbClr val="FF00FF"/>
                    </a:solidFill>
                  </a:rPr>
                  <a:t>、设置</a:t>
                </a:r>
                <a:r>
                  <a:rPr lang="zh-CN" altLang="en-US" dirty="0"/>
                  <a:t>：给定安全参</a:t>
                </a:r>
                <a:r>
                  <a:rPr lang="zh-CN" altLang="en-US" dirty="0" smtClean="0"/>
                  <a:t>数</a:t>
                </a:r>
                <a14:m>
                  <m:oMath xmlns:m="http://schemas.openxmlformats.org/officeDocument/2006/math">
                    <m:r>
                      <a:rPr lang="en-US" altLang="zh-CN" i="1" dirty="0" smtClean="0">
                        <a:latin typeface="Cambria Math"/>
                      </a:rPr>
                      <m:t>𝑘</m:t>
                    </m:r>
                  </m:oMath>
                </a14:m>
                <a:r>
                  <a:rPr lang="zh-CN" altLang="en-US" dirty="0" smtClean="0"/>
                  <a:t>：</a:t>
                </a:r>
                <a:endParaRPr lang="en-US" altLang="zh-CN" dirty="0" smtClean="0"/>
              </a:p>
              <a:p>
                <a:pPr>
                  <a:buFont typeface="Wingdings" pitchFamily="2" charset="2"/>
                  <a:buNone/>
                </a:pPr>
                <a:endParaRPr lang="zh-CN" altLang="en-US" sz="1200" dirty="0"/>
              </a:p>
              <a:p>
                <a:pPr lvl="1">
                  <a:spcBef>
                    <a:spcPts val="0"/>
                  </a:spcBef>
                </a:pPr>
                <a:r>
                  <a:rPr lang="zh-CN" altLang="en-US" dirty="0" smtClean="0"/>
                  <a:t>由</a:t>
                </a:r>
                <a14:m>
                  <m:oMath xmlns:m="http://schemas.openxmlformats.org/officeDocument/2006/math">
                    <m:r>
                      <a:rPr lang="en-US" altLang="zh-CN" i="1" dirty="0" smtClean="0">
                        <a:latin typeface="Cambria Math"/>
                      </a:rPr>
                      <m:t>𝑘</m:t>
                    </m:r>
                  </m:oMath>
                </a14:m>
                <a:r>
                  <a:rPr lang="zh-CN" altLang="en-US" dirty="0"/>
                  <a:t>生成一个素数</a:t>
                </a:r>
                <a14:m>
                  <m:oMath xmlns:m="http://schemas.openxmlformats.org/officeDocument/2006/math">
                    <m:r>
                      <a:rPr lang="en-US" altLang="zh-CN" i="1" dirty="0" smtClean="0">
                        <a:latin typeface="Cambria Math"/>
                      </a:rPr>
                      <m:t>𝑞</m:t>
                    </m:r>
                  </m:oMath>
                </a14:m>
                <a:r>
                  <a:rPr lang="zh-CN" altLang="en-US" dirty="0"/>
                  <a:t>，两个</a:t>
                </a:r>
                <a14:m>
                  <m:oMath xmlns:m="http://schemas.openxmlformats.org/officeDocument/2006/math">
                    <m:r>
                      <a:rPr lang="en-US" altLang="zh-CN" i="1" dirty="0" smtClean="0">
                        <a:latin typeface="Cambria Math"/>
                      </a:rPr>
                      <m:t>𝑞</m:t>
                    </m:r>
                    <m:r>
                      <a:rPr lang="zh-CN" altLang="en-US" i="1" dirty="0">
                        <a:latin typeface="Cambria Math"/>
                      </a:rPr>
                      <m:t>阶群</m:t>
                    </m:r>
                    <m:r>
                      <a:rPr lang="en-US" altLang="zh-CN" i="1" dirty="0">
                        <a:latin typeface="Cambria Math"/>
                      </a:rPr>
                      <m:t>𝐺</m:t>
                    </m:r>
                    <m:r>
                      <a:rPr lang="en-US" altLang="zh-CN" i="1" baseline="-25000" dirty="0">
                        <a:latin typeface="Cambria Math"/>
                      </a:rPr>
                      <m:t>1</m:t>
                    </m:r>
                    <m:r>
                      <a:rPr lang="en-US" altLang="zh-CN" i="1" dirty="0">
                        <a:latin typeface="Cambria Math"/>
                      </a:rPr>
                      <m:t> </m:t>
                    </m:r>
                    <m:r>
                      <a:rPr lang="zh-CN" altLang="en-US" i="1" dirty="0">
                        <a:latin typeface="Cambria Math"/>
                      </a:rPr>
                      <m:t>和</m:t>
                    </m:r>
                    <m:r>
                      <a:rPr lang="en-US" altLang="zh-CN" i="1" dirty="0">
                        <a:latin typeface="Cambria Math"/>
                      </a:rPr>
                      <m:t>𝐺</m:t>
                    </m:r>
                    <m:r>
                      <a:rPr lang="en-US" altLang="zh-CN" i="1" baseline="-25000" dirty="0">
                        <a:latin typeface="Cambria Math"/>
                      </a:rPr>
                      <m:t>2</m:t>
                    </m:r>
                  </m:oMath>
                </a14:m>
                <a:r>
                  <a:rPr lang="zh-CN" altLang="en-US" dirty="0"/>
                  <a:t>，一</a:t>
                </a:r>
                <a:r>
                  <a:rPr lang="zh-CN" altLang="en-US" dirty="0" smtClean="0"/>
                  <a:t>个</a:t>
                </a:r>
                <a:r>
                  <a:rPr lang="zh-CN" altLang="en-US" b="1" dirty="0" smtClean="0">
                    <a:solidFill>
                      <a:srgbClr val="FF0000"/>
                    </a:solidFill>
                  </a:rPr>
                  <a:t>双线性映射</a:t>
                </a:r>
                <a14:m>
                  <m:oMath xmlns:m="http://schemas.openxmlformats.org/officeDocument/2006/math">
                    <m:r>
                      <a:rPr lang="en-US" altLang="zh-CN" i="1" dirty="0" smtClean="0">
                        <a:latin typeface="Cambria Math"/>
                      </a:rPr>
                      <m:t>ê</m:t>
                    </m:r>
                    <m:r>
                      <a:rPr lang="zh-CN" altLang="en-US" i="1" dirty="0">
                        <a:latin typeface="Cambria Math"/>
                      </a:rPr>
                      <m:t>：</m:t>
                    </m:r>
                    <m:r>
                      <a:rPr lang="en-US" altLang="zh-CN" i="1" dirty="0">
                        <a:latin typeface="Cambria Math"/>
                      </a:rPr>
                      <m:t>𝐺</m:t>
                    </m:r>
                    <m:r>
                      <a:rPr lang="en-US" altLang="zh-CN" i="1" baseline="-25000" dirty="0">
                        <a:latin typeface="Cambria Math"/>
                      </a:rPr>
                      <m:t>1</m:t>
                    </m:r>
                    <m:r>
                      <a:rPr lang="en-US" altLang="zh-CN" i="1" dirty="0">
                        <a:latin typeface="Cambria Math"/>
                      </a:rPr>
                      <m:t>×</m:t>
                    </m:r>
                    <m:r>
                      <a:rPr lang="en-US" altLang="zh-CN" i="1" dirty="0">
                        <a:latin typeface="Cambria Math"/>
                      </a:rPr>
                      <m:t>𝐺</m:t>
                    </m:r>
                    <m:r>
                      <a:rPr lang="en-US" altLang="zh-CN" i="1" baseline="-25000" dirty="0">
                        <a:latin typeface="Cambria Math"/>
                      </a:rPr>
                      <m:t>1</m:t>
                    </m:r>
                    <m:r>
                      <a:rPr lang="en-US" altLang="zh-CN" i="1" dirty="0">
                        <a:latin typeface="Cambria Math"/>
                      </a:rPr>
                      <m:t>→</m:t>
                    </m:r>
                    <m:r>
                      <a:rPr lang="en-US" altLang="zh-CN" i="1" dirty="0">
                        <a:latin typeface="Cambria Math"/>
                      </a:rPr>
                      <m:t>𝐺</m:t>
                    </m:r>
                    <m:r>
                      <a:rPr lang="en-US" altLang="zh-CN" i="1" baseline="-25000" dirty="0">
                        <a:latin typeface="Cambria Math"/>
                      </a:rPr>
                      <m:t>2</m:t>
                    </m:r>
                  </m:oMath>
                </a14:m>
                <a:r>
                  <a:rPr lang="zh-CN" altLang="en-US" dirty="0"/>
                  <a:t>。随机选择生成元</a:t>
                </a:r>
                <a14:m>
                  <m:oMath xmlns:m="http://schemas.openxmlformats.org/officeDocument/2006/math">
                    <m:r>
                      <a:rPr lang="en-US" altLang="zh-CN" i="1" dirty="0" smtClean="0">
                        <a:latin typeface="Cambria Math"/>
                      </a:rPr>
                      <m:t>𝑃</m:t>
                    </m:r>
                    <m:r>
                      <a:rPr lang="en-US" altLang="zh-CN" i="1" dirty="0" smtClean="0">
                        <a:latin typeface="Cambria Math"/>
                      </a:rPr>
                      <m:t>∈</m:t>
                    </m:r>
                    <m:r>
                      <a:rPr lang="en-US" altLang="zh-CN" i="1" dirty="0" smtClean="0">
                        <a:latin typeface="Cambria Math"/>
                      </a:rPr>
                      <m:t>𝐺</m:t>
                    </m:r>
                    <m:r>
                      <a:rPr lang="en-US" altLang="zh-CN" i="1" baseline="-25000" dirty="0" smtClean="0">
                        <a:latin typeface="Cambria Math"/>
                      </a:rPr>
                      <m:t>1</m:t>
                    </m:r>
                  </m:oMath>
                </a14:m>
                <a:endParaRPr lang="en-US" altLang="zh-CN" dirty="0" smtClean="0"/>
              </a:p>
              <a:p>
                <a:pPr lvl="1">
                  <a:spcBef>
                    <a:spcPts val="0"/>
                  </a:spcBef>
                </a:pPr>
                <a:endParaRPr lang="zh-CN" altLang="en-US" dirty="0"/>
              </a:p>
              <a:p>
                <a:pPr lvl="1">
                  <a:spcBef>
                    <a:spcPts val="0"/>
                  </a:spcBef>
                </a:pPr>
                <a:r>
                  <a:rPr lang="zh-CN" altLang="en-US" dirty="0" smtClean="0"/>
                  <a:t>取</a:t>
                </a:r>
                <a:r>
                  <a:rPr lang="zh-CN" altLang="en-US" dirty="0"/>
                  <a:t>随机数</a:t>
                </a:r>
                <a14:m>
                  <m:oMath xmlns:m="http://schemas.openxmlformats.org/officeDocument/2006/math">
                    <m:r>
                      <a:rPr lang="en-US" altLang="zh-CN" i="1" dirty="0" smtClean="0">
                        <a:latin typeface="Cambria Math"/>
                      </a:rPr>
                      <m:t>𝑠</m:t>
                    </m:r>
                    <m:r>
                      <a:rPr lang="en-US" altLang="zh-CN" i="1" dirty="0" smtClean="0">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𝑍</m:t>
                            </m:r>
                          </m:e>
                          <m:sub>
                            <m:r>
                              <a:rPr lang="en-US" altLang="zh-CN" i="1" dirty="0">
                                <a:latin typeface="Cambria Math"/>
                              </a:rPr>
                              <m:t>𝑝</m:t>
                            </m:r>
                          </m:sub>
                        </m:sSub>
                      </m:e>
                      <m:sup>
                        <m:r>
                          <a:rPr lang="zh-CN" altLang="en-US" i="1" dirty="0">
                            <a:latin typeface="Cambria Math"/>
                          </a:rPr>
                          <m:t>∗</m:t>
                        </m:r>
                      </m:sup>
                    </m:sSup>
                    <m:r>
                      <a:rPr lang="zh-CN" altLang="en-US" i="1" dirty="0">
                        <a:latin typeface="Cambria Math"/>
                      </a:rPr>
                      <m:t>，令</m:t>
                    </m:r>
                    <m:r>
                      <a:rPr lang="en-US" altLang="zh-CN" i="1" dirty="0" err="1">
                        <a:latin typeface="Cambria Math"/>
                      </a:rPr>
                      <m:t>𝑃</m:t>
                    </m:r>
                    <m:r>
                      <a:rPr lang="en-US" altLang="zh-CN" i="1" baseline="-25000" dirty="0" err="1">
                        <a:latin typeface="Cambria Math"/>
                      </a:rPr>
                      <m:t>𝑝𝑢𝑏</m:t>
                    </m:r>
                    <m:r>
                      <a:rPr lang="zh-CN" altLang="en-US" i="1" dirty="0">
                        <a:latin typeface="Cambria Math"/>
                      </a:rPr>
                      <m:t>＝</m:t>
                    </m:r>
                    <m:r>
                      <a:rPr lang="en-US" altLang="zh-CN" i="1" dirty="0" err="1" smtClean="0">
                        <a:latin typeface="Cambria Math"/>
                      </a:rPr>
                      <m:t>𝑠𝑃</m:t>
                    </m:r>
                  </m:oMath>
                </a14:m>
                <a:endParaRPr lang="en-US" altLang="zh-CN" dirty="0" smtClean="0"/>
              </a:p>
              <a:p>
                <a:pPr lvl="1">
                  <a:spcBef>
                    <a:spcPts val="0"/>
                  </a:spcBef>
                </a:pPr>
                <a:endParaRPr lang="zh-CN" altLang="en-US" dirty="0"/>
              </a:p>
              <a:p>
                <a:pPr lvl="1">
                  <a:spcBef>
                    <a:spcPts val="0"/>
                  </a:spcBef>
                </a:pPr>
                <a:r>
                  <a:rPr lang="zh-CN" altLang="en-US" dirty="0" smtClean="0"/>
                  <a:t>选择</a:t>
                </a:r>
                <a14:m>
                  <m:oMath xmlns:m="http://schemas.openxmlformats.org/officeDocument/2006/math">
                    <m:r>
                      <a:rPr lang="en-US" altLang="zh-CN" i="1" dirty="0" smtClean="0">
                        <a:latin typeface="Cambria Math"/>
                      </a:rPr>
                      <m:t>𝐻𝑎𝑠h</m:t>
                    </m:r>
                    <m:r>
                      <a:rPr lang="zh-CN" altLang="en-US" i="1" dirty="0">
                        <a:latin typeface="Cambria Math"/>
                      </a:rPr>
                      <m:t>函数</m:t>
                    </m:r>
                    <m:r>
                      <a:rPr lang="en-US" altLang="zh-CN" i="1" dirty="0" smtClean="0">
                        <a:latin typeface="Cambria Math"/>
                      </a:rPr>
                      <m:t>𝐻</m:t>
                    </m:r>
                    <m:r>
                      <a:rPr lang="en-US" altLang="zh-CN" i="1" baseline="-25000" dirty="0">
                        <a:latin typeface="Cambria Math"/>
                      </a:rPr>
                      <m:t>1</m:t>
                    </m:r>
                    <m:r>
                      <a:rPr lang="zh-CN" altLang="en-US" i="1" dirty="0">
                        <a:latin typeface="Cambria Math"/>
                      </a:rPr>
                      <m:t>：</m:t>
                    </m:r>
                    <m:sSup>
                      <m:sSupPr>
                        <m:ctrlPr>
                          <a:rPr lang="en-US" altLang="zh-CN" i="1" dirty="0" smtClean="0">
                            <a:latin typeface="Cambria Math" panose="02040503050406030204" pitchFamily="18" charset="0"/>
                          </a:rPr>
                        </m:ctrlPr>
                      </m:sSupPr>
                      <m:e>
                        <m:r>
                          <a:rPr lang="en-US" altLang="zh-CN" i="1" dirty="0">
                            <a:latin typeface="Cambria Math"/>
                          </a:rPr>
                          <m:t>{0, 1}</m:t>
                        </m:r>
                      </m:e>
                      <m:sup>
                        <m:r>
                          <a:rPr lang="en-US" altLang="zh-CN" i="1" dirty="0" smtClean="0">
                            <a:latin typeface="Cambria Math"/>
                            <a:ea typeface="Cambria Math"/>
                          </a:rPr>
                          <m:t>∗</m:t>
                        </m:r>
                      </m:sup>
                    </m:sSup>
                    <m:r>
                      <a:rPr lang="en-US" altLang="zh-CN" i="1" dirty="0">
                        <a:latin typeface="Cambria Math"/>
                      </a:rPr>
                      <m:t>→</m:t>
                    </m:r>
                    <m:sSubSup>
                      <m:sSubSupPr>
                        <m:ctrlPr>
                          <a:rPr lang="en-US" altLang="zh-CN" i="1" dirty="0" smtClean="0">
                            <a:latin typeface="Cambria Math" panose="02040503050406030204" pitchFamily="18" charset="0"/>
                          </a:rPr>
                        </m:ctrlPr>
                      </m:sSubSupPr>
                      <m:e>
                        <m:r>
                          <a:rPr lang="en-US" altLang="zh-CN" b="0" i="1" dirty="0" smtClean="0">
                            <a:latin typeface="Cambria Math"/>
                          </a:rPr>
                          <m:t>𝐺</m:t>
                        </m:r>
                      </m:e>
                      <m:sub>
                        <m:r>
                          <a:rPr lang="en-US" altLang="zh-CN" b="0" i="1" dirty="0" smtClean="0">
                            <a:latin typeface="Cambria Math"/>
                          </a:rPr>
                          <m:t>1</m:t>
                        </m:r>
                      </m:sub>
                      <m:sup/>
                    </m:sSubSup>
                    <m:r>
                      <a:rPr lang="en-US" altLang="zh-CN" b="0" i="1" baseline="30000" dirty="0" smtClean="0">
                        <a:latin typeface="Cambria Math"/>
                      </a:rPr>
                      <m:t>∗</m:t>
                    </m:r>
                    <m:r>
                      <a:rPr lang="zh-CN" altLang="en-US" i="1" dirty="0">
                        <a:latin typeface="Cambria Math"/>
                      </a:rPr>
                      <m:t>，</m:t>
                    </m:r>
                    <m:r>
                      <a:rPr lang="en-US" altLang="zh-CN" i="1" dirty="0">
                        <a:latin typeface="Cambria Math"/>
                      </a:rPr>
                      <m:t>𝐻</m:t>
                    </m:r>
                    <m:r>
                      <a:rPr lang="en-US" altLang="zh-CN" i="1" baseline="-25000" dirty="0">
                        <a:latin typeface="Cambria Math"/>
                      </a:rPr>
                      <m:t>2</m:t>
                    </m:r>
                    <m:r>
                      <a:rPr lang="zh-CN" altLang="en-US" i="1" dirty="0">
                        <a:latin typeface="Cambria Math"/>
                      </a:rPr>
                      <m:t>：</m:t>
                    </m:r>
                    <m:r>
                      <a:rPr lang="en-US" altLang="zh-CN" i="1" dirty="0">
                        <a:latin typeface="Cambria Math"/>
                      </a:rPr>
                      <m:t>𝐺</m:t>
                    </m:r>
                    <m:r>
                      <a:rPr lang="en-US" altLang="zh-CN" i="1" baseline="-25000" dirty="0">
                        <a:latin typeface="Cambria Math"/>
                      </a:rPr>
                      <m:t>2</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0, 1</m:t>
                        </m:r>
                      </m:e>
                    </m:d>
                    <m:r>
                      <a:rPr lang="en-US" altLang="zh-CN" i="1" baseline="30000" dirty="0">
                        <a:latin typeface="Cambria Math"/>
                      </a:rPr>
                      <m:t>𝑛</m:t>
                    </m:r>
                  </m:oMath>
                </a14:m>
                <a:endParaRPr lang="en-US" altLang="zh-CN" dirty="0" smtClean="0"/>
              </a:p>
              <a:p>
                <a:pPr lvl="1">
                  <a:spcBef>
                    <a:spcPts val="0"/>
                  </a:spcBef>
                </a:pPr>
                <a:endParaRPr lang="en-US" altLang="zh-CN" dirty="0" smtClean="0"/>
              </a:p>
              <a:p>
                <a:pPr lvl="1">
                  <a:spcBef>
                    <a:spcPts val="0"/>
                  </a:spcBef>
                </a:pPr>
                <a:r>
                  <a:rPr lang="zh-CN" altLang="en-US" dirty="0" smtClean="0"/>
                  <a:t>系统参数</a:t>
                </a:r>
                <a14:m>
                  <m:oMath xmlns:m="http://schemas.openxmlformats.org/officeDocument/2006/math">
                    <m:r>
                      <a:rPr lang="en-US" altLang="zh-CN" i="1" dirty="0" smtClean="0">
                        <a:latin typeface="Cambria Math"/>
                      </a:rPr>
                      <m:t>𝑝𝑎𝑟𝑎𝑚𝑠</m:t>
                    </m:r>
                    <m:r>
                      <a:rPr lang="zh-CN" altLang="en-US" i="1" dirty="0">
                        <a:latin typeface="Cambria Math"/>
                      </a:rPr>
                      <m:t>＝</m:t>
                    </m:r>
                    <m:r>
                      <a:rPr lang="en-US" altLang="zh-CN" i="1" dirty="0">
                        <a:latin typeface="Cambria Math"/>
                      </a:rPr>
                      <m:t>&lt;</m:t>
                    </m:r>
                    <m:r>
                      <a:rPr lang="en-US" altLang="zh-CN" i="1" dirty="0">
                        <a:latin typeface="Cambria Math"/>
                      </a:rPr>
                      <m:t>𝑞</m:t>
                    </m:r>
                    <m:r>
                      <a:rPr lang="en-US" altLang="zh-CN" i="1" dirty="0">
                        <a:latin typeface="Cambria Math"/>
                      </a:rPr>
                      <m:t>, </m:t>
                    </m:r>
                    <m:r>
                      <a:rPr lang="en-US" altLang="zh-CN" i="1" dirty="0">
                        <a:latin typeface="Cambria Math"/>
                      </a:rPr>
                      <m:t>𝐺</m:t>
                    </m:r>
                    <m:r>
                      <a:rPr lang="en-US" altLang="zh-CN" i="1" baseline="-25000" dirty="0">
                        <a:latin typeface="Cambria Math"/>
                      </a:rPr>
                      <m:t>1</m:t>
                    </m:r>
                    <m:r>
                      <a:rPr lang="en-US" altLang="zh-CN" i="1" dirty="0">
                        <a:latin typeface="Cambria Math"/>
                      </a:rPr>
                      <m:t>, </m:t>
                    </m:r>
                    <m:r>
                      <a:rPr lang="en-US" altLang="zh-CN" i="1" dirty="0">
                        <a:latin typeface="Cambria Math"/>
                      </a:rPr>
                      <m:t>𝐺</m:t>
                    </m:r>
                    <m:r>
                      <a:rPr lang="en-US" altLang="zh-CN" i="1" baseline="-25000" dirty="0">
                        <a:latin typeface="Cambria Math"/>
                      </a:rPr>
                      <m:t>2</m:t>
                    </m:r>
                    <m:r>
                      <a:rPr lang="en-US" altLang="zh-CN" i="1" dirty="0">
                        <a:latin typeface="Cambria Math"/>
                      </a:rPr>
                      <m:t>, ê, </m:t>
                    </m:r>
                    <m:r>
                      <a:rPr lang="en-US" altLang="zh-CN" i="1" dirty="0">
                        <a:latin typeface="Cambria Math"/>
                      </a:rPr>
                      <m:t>𝑛</m:t>
                    </m:r>
                    <m:r>
                      <a:rPr lang="en-US" altLang="zh-CN" i="1" dirty="0">
                        <a:latin typeface="Cambria Math"/>
                      </a:rPr>
                      <m:t>, </m:t>
                    </m:r>
                    <m:r>
                      <a:rPr lang="en-US" altLang="zh-CN" i="1" dirty="0">
                        <a:latin typeface="Cambria Math"/>
                      </a:rPr>
                      <m:t>𝑃</m:t>
                    </m:r>
                    <m:r>
                      <a:rPr lang="en-US" altLang="zh-CN" i="1" dirty="0">
                        <a:latin typeface="Cambria Math"/>
                      </a:rPr>
                      <m:t>, </m:t>
                    </m:r>
                    <m:r>
                      <a:rPr lang="en-US" altLang="zh-CN" i="1" dirty="0" err="1">
                        <a:latin typeface="Cambria Math"/>
                      </a:rPr>
                      <m:t>𝑃</m:t>
                    </m:r>
                    <m:r>
                      <a:rPr lang="en-US" altLang="zh-CN" i="1" baseline="-25000" dirty="0" err="1">
                        <a:latin typeface="Cambria Math"/>
                      </a:rPr>
                      <m:t>𝑝𝑢𝑏</m:t>
                    </m:r>
                    <m:r>
                      <a:rPr lang="en-US" altLang="zh-CN" i="1" dirty="0">
                        <a:latin typeface="Cambria Math"/>
                      </a:rPr>
                      <m:t>, </m:t>
                    </m:r>
                    <m:r>
                      <a:rPr lang="en-US" altLang="zh-CN" i="1" dirty="0">
                        <a:latin typeface="Cambria Math"/>
                      </a:rPr>
                      <m:t>𝐻</m:t>
                    </m:r>
                    <m:r>
                      <a:rPr lang="en-US" altLang="zh-CN" i="1" baseline="-25000" dirty="0">
                        <a:latin typeface="Cambria Math"/>
                      </a:rPr>
                      <m:t>1</m:t>
                    </m:r>
                    <m:r>
                      <a:rPr lang="en-US" altLang="zh-CN" i="1" dirty="0">
                        <a:latin typeface="Cambria Math"/>
                      </a:rPr>
                      <m:t>, </m:t>
                    </m:r>
                    <m:r>
                      <a:rPr lang="en-US" altLang="zh-CN" i="1" dirty="0">
                        <a:latin typeface="Cambria Math"/>
                      </a:rPr>
                      <m:t>𝐻</m:t>
                    </m:r>
                    <m:r>
                      <a:rPr lang="en-US" altLang="zh-CN" i="1" baseline="-25000" dirty="0">
                        <a:latin typeface="Cambria Math"/>
                      </a:rPr>
                      <m:t>2</m:t>
                    </m:r>
                    <m:r>
                      <a:rPr lang="en-US" altLang="zh-CN" i="1" dirty="0">
                        <a:latin typeface="Cambria Math"/>
                      </a:rPr>
                      <m:t>&gt;</m:t>
                    </m:r>
                    <m:r>
                      <a:rPr lang="zh-CN" altLang="en-US" i="1" dirty="0">
                        <a:latin typeface="Cambria Math"/>
                      </a:rPr>
                      <m:t>，</m:t>
                    </m:r>
                  </m:oMath>
                </a14:m>
                <a:endParaRPr lang="en-US" altLang="zh-CN" i="1" dirty="0" smtClean="0">
                  <a:latin typeface="Cambria Math"/>
                </a:endParaRPr>
              </a:p>
              <a:p>
                <a:pPr marL="457200" lvl="1" indent="0">
                  <a:spcBef>
                    <a:spcPts val="0"/>
                  </a:spcBef>
                  <a:buNone/>
                </a:pPr>
                <a:r>
                  <a:rPr lang="zh-CN" altLang="en-US" dirty="0" smtClean="0"/>
                  <a:t>    </a:t>
                </a:r>
                <a14:m>
                  <m:oMath xmlns:m="http://schemas.openxmlformats.org/officeDocument/2006/math">
                    <m:r>
                      <a:rPr lang="zh-CN" altLang="en-US" i="1" dirty="0">
                        <a:latin typeface="Cambria Math"/>
                      </a:rPr>
                      <m:t>主密钥</m:t>
                    </m:r>
                    <m:r>
                      <a:rPr lang="en-US" altLang="zh-CN" i="1" dirty="0">
                        <a:latin typeface="Cambria Math"/>
                      </a:rPr>
                      <m:t>𝑚𝑎𝑠𝑡𝑒𝑟</m:t>
                    </m:r>
                    <m:r>
                      <a:rPr lang="en-US" altLang="zh-CN" b="0" i="1" dirty="0" smtClean="0">
                        <a:latin typeface="Cambria Math"/>
                      </a:rPr>
                      <m:t>_</m:t>
                    </m:r>
                    <m:r>
                      <a:rPr lang="en-US" altLang="zh-CN" i="1" dirty="0">
                        <a:latin typeface="Cambria Math"/>
                      </a:rPr>
                      <m:t>𝑘𝑒𝑦</m:t>
                    </m:r>
                    <m:r>
                      <a:rPr lang="zh-CN" altLang="en-US" b="1" i="1" dirty="0">
                        <a:latin typeface="Cambria Math"/>
                      </a:rPr>
                      <m:t>＝</m:t>
                    </m:r>
                    <m:r>
                      <a:rPr lang="en-US" altLang="zh-CN" i="1" dirty="0" err="1">
                        <a:latin typeface="Cambria Math"/>
                      </a:rPr>
                      <m:t>𝑠</m:t>
                    </m:r>
                    <m:r>
                      <a:rPr lang="en-US" altLang="zh-CN" i="1" dirty="0" err="1">
                        <a:latin typeface="Cambria Math"/>
                      </a:rPr>
                      <m:t>∈</m:t>
                    </m:r>
                    <m:sSup>
                      <m:sSupPr>
                        <m:ctrlPr>
                          <a:rPr lang="en-US" altLang="zh-CN" i="1" dirty="0" smtClean="0">
                            <a:latin typeface="Cambria Math" panose="02040503050406030204" pitchFamily="18" charset="0"/>
                          </a:rPr>
                        </m:ctrlPr>
                      </m:sSupPr>
                      <m:e>
                        <m:sSub>
                          <m:sSubPr>
                            <m:ctrlPr>
                              <a:rPr lang="en-US" altLang="zh-CN" i="1" dirty="0" smtClean="0">
                                <a:latin typeface="Cambria Math" panose="02040503050406030204" pitchFamily="18" charset="0"/>
                              </a:rPr>
                            </m:ctrlPr>
                          </m:sSubPr>
                          <m:e>
                            <m:r>
                              <a:rPr lang="en-US" altLang="zh-CN" b="0" i="1" dirty="0" smtClean="0">
                                <a:latin typeface="Cambria Math"/>
                              </a:rPr>
                              <m:t>𝑍</m:t>
                            </m:r>
                          </m:e>
                          <m:sub>
                            <m:r>
                              <a:rPr lang="en-US" altLang="zh-CN" b="0" i="1" dirty="0" smtClean="0">
                                <a:latin typeface="Cambria Math"/>
                              </a:rPr>
                              <m:t>𝑝</m:t>
                            </m:r>
                          </m:sub>
                        </m:sSub>
                      </m:e>
                      <m:sup>
                        <m:r>
                          <a:rPr lang="zh-CN" altLang="en-US" b="0" i="1" dirty="0" smtClean="0">
                            <a:latin typeface="Cambria Math"/>
                          </a:rPr>
                          <m:t>∗</m:t>
                        </m:r>
                      </m:sup>
                    </m:sSup>
                  </m:oMath>
                </a14:m>
                <a:endParaRPr lang="zh-CN" altLang="en-US" dirty="0"/>
              </a:p>
            </p:txBody>
          </p:sp>
        </mc:Choice>
        <mc:Fallback xmlns="">
          <p:sp>
            <p:nvSpPr>
              <p:cNvPr id="45059" name="Rectangle 3"/>
              <p:cNvSpPr>
                <a:spLocks noGrp="1" noRot="1" noChangeAspect="1" noMove="1" noResize="1" noEditPoints="1" noAdjustHandles="1" noChangeArrowheads="1" noChangeShapeType="1" noTextEdit="1"/>
              </p:cNvSpPr>
              <p:nvPr>
                <p:ph type="body" idx="1"/>
              </p:nvPr>
            </p:nvSpPr>
            <p:spPr>
              <a:xfrm>
                <a:off x="457200" y="1524000"/>
                <a:ext cx="8229600" cy="4800600"/>
              </a:xfrm>
              <a:blipFill rotWithShape="1">
                <a:blip r:embed="rId2" cstate="print"/>
                <a:stretch>
                  <a:fillRect l="-1481" t="-1650" r="-1111"/>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B0661C09-2020-4A81-A394-6A0F802A58B3}" type="datetime1">
              <a:rPr lang="zh-CN" altLang="en-US" smtClean="0"/>
              <a:pPr/>
              <a:t>2018/12/10</a:t>
            </a:fld>
            <a:endParaRPr lang="en-US" altLang="zh-CN" dirty="0"/>
          </a:p>
        </p:txBody>
      </p:sp>
      <p:sp>
        <p:nvSpPr>
          <p:cNvPr id="3" name="页脚占位符 2"/>
          <p:cNvSpPr>
            <a:spLocks noGrp="1"/>
          </p:cNvSpPr>
          <p:nvPr>
            <p:ph type="ftr" sz="quarter" idx="11"/>
          </p:nvPr>
        </p:nvSpPr>
        <p:spPr/>
        <p:txBody>
          <a:bodyPr/>
          <a:lstStyle/>
          <a:p>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fld id="{836EB55C-C677-4EB3-8CB1-5A0CE917D7BA}" type="slidenum">
              <a:rPr lang="en-US" altLang="zh-CN" smtClean="0"/>
              <a:pPr/>
              <a:t>75</a:t>
            </a:fld>
            <a:endParaRPr lang="en-US" altLang="zh-C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47107" name="Rectangle 3"/>
              <p:cNvSpPr>
                <a:spLocks noGrp="1" noChangeArrowheads="1"/>
              </p:cNvSpPr>
              <p:nvPr>
                <p:ph type="body" idx="1"/>
              </p:nvPr>
            </p:nvSpPr>
            <p:spPr/>
            <p:txBody>
              <a:bodyPr/>
              <a:lstStyle/>
              <a:p>
                <a:pPr>
                  <a:buFont typeface="Wingdings" pitchFamily="2" charset="2"/>
                  <a:buNone/>
                </a:pPr>
                <a:r>
                  <a:rPr lang="en-US" altLang="zh-CN" b="1" dirty="0" smtClean="0">
                    <a:solidFill>
                      <a:srgbClr val="FF00FF"/>
                    </a:solidFill>
                  </a:rPr>
                  <a:t>2</a:t>
                </a:r>
                <a:r>
                  <a:rPr lang="zh-CN" altLang="en-US" b="1" dirty="0" smtClean="0">
                    <a:solidFill>
                      <a:srgbClr val="FF00FF"/>
                    </a:solidFill>
                  </a:rPr>
                  <a:t>、密钥产生</a:t>
                </a:r>
                <a:r>
                  <a:rPr lang="zh-CN" altLang="en-US" dirty="0" smtClean="0"/>
                  <a:t>：</a:t>
                </a:r>
                <a:r>
                  <a:rPr lang="zh-CN" altLang="en-US" dirty="0"/>
                  <a:t>给定字符串</a:t>
                </a:r>
                <a14:m>
                  <m:oMath xmlns:m="http://schemas.openxmlformats.org/officeDocument/2006/math">
                    <m:r>
                      <a:rPr lang="en-US" altLang="zh-CN" i="1" dirty="0" smtClean="0">
                        <a:latin typeface="Cambria Math"/>
                      </a:rPr>
                      <m:t>𝐼𝐷</m:t>
                    </m:r>
                    <m:r>
                      <a:rPr lang="en-US" altLang="zh-CN" i="1" dirty="0" smtClean="0">
                        <a:latin typeface="Cambria Math"/>
                      </a:rPr>
                      <m:t>∈{0, 1}</m:t>
                    </m:r>
                  </m:oMath>
                </a14:m>
                <a:r>
                  <a:rPr lang="zh-CN" altLang="en-US" dirty="0" smtClean="0"/>
                  <a:t>*</a:t>
                </a:r>
                <a:r>
                  <a:rPr lang="zh-CN" altLang="en-US" dirty="0"/>
                  <a:t>，算法如下：</a:t>
                </a:r>
              </a:p>
              <a:p>
                <a:pPr lvl="1"/>
                <a:r>
                  <a:rPr lang="zh-CN" altLang="en-US" dirty="0" smtClean="0"/>
                  <a:t>计算</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𝑄</m:t>
                        </m:r>
                      </m:e>
                      <m:sub>
                        <m:r>
                          <a:rPr lang="en-US" altLang="zh-CN" i="1" dirty="0">
                            <a:latin typeface="Cambria Math"/>
                          </a:rPr>
                          <m:t>𝐼𝐷</m:t>
                        </m:r>
                      </m:sub>
                    </m:sSub>
                    <m:r>
                      <a:rPr lang="zh-CN" altLang="en-US" i="1" dirty="0">
                        <a:latin typeface="Cambria Math"/>
                      </a:rPr>
                      <m:t>＝</m:t>
                    </m:r>
                    <m:r>
                      <a:rPr lang="en-US" altLang="zh-CN" i="1" dirty="0">
                        <a:latin typeface="Cambria Math"/>
                      </a:rPr>
                      <m:t>𝐻</m:t>
                    </m:r>
                    <m:r>
                      <a:rPr lang="en-US" altLang="zh-CN" i="1" baseline="-25000" dirty="0">
                        <a:latin typeface="Cambria Math"/>
                      </a:rPr>
                      <m:t>1</m:t>
                    </m:r>
                    <m:r>
                      <a:rPr lang="en-US" altLang="zh-CN" i="1" dirty="0">
                        <a:latin typeface="Cambria Math"/>
                      </a:rPr>
                      <m:t>(</m:t>
                    </m:r>
                    <m:r>
                      <a:rPr lang="en-US" altLang="zh-CN" i="1" dirty="0">
                        <a:latin typeface="Cambria Math"/>
                      </a:rPr>
                      <m:t>𝐼𝐷</m:t>
                    </m:r>
                    <m:r>
                      <a:rPr lang="en-US" altLang="zh-CN" i="1" dirty="0" smtClean="0">
                        <a:latin typeface="Cambria Math"/>
                      </a:rPr>
                      <m:t>)</m:t>
                    </m:r>
                    <m:r>
                      <a:rPr lang="en-US" altLang="zh-CN" i="1" dirty="0">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b="0" i="1" dirty="0" smtClean="0">
                                <a:latin typeface="Cambria Math"/>
                              </a:rPr>
                              <m:t>𝐺</m:t>
                            </m:r>
                          </m:e>
                          <m:sub>
                            <m:r>
                              <a:rPr lang="en-US" altLang="zh-CN" b="0" i="1" dirty="0" smtClean="0">
                                <a:latin typeface="Cambria Math"/>
                              </a:rPr>
                              <m:t>1</m:t>
                            </m:r>
                          </m:sub>
                        </m:sSub>
                      </m:e>
                      <m:sup>
                        <m:r>
                          <a:rPr lang="zh-CN" altLang="en-US" i="1" dirty="0">
                            <a:latin typeface="Cambria Math"/>
                          </a:rPr>
                          <m:t>∗</m:t>
                        </m:r>
                      </m:sup>
                    </m:sSup>
                  </m:oMath>
                </a14:m>
                <a:r>
                  <a:rPr lang="zh-CN" altLang="en-US" dirty="0"/>
                  <a:t>；</a:t>
                </a:r>
              </a:p>
              <a:p>
                <a:pPr lvl="1"/>
                <a:r>
                  <a:rPr lang="zh-CN" altLang="en-US" b="1" dirty="0" smtClean="0">
                    <a:solidFill>
                      <a:srgbClr val="C6062F"/>
                    </a:solidFill>
                  </a:rPr>
                  <a:t>私</a:t>
                </a:r>
                <a:r>
                  <a:rPr lang="zh-CN" altLang="en-US" b="1" dirty="0">
                    <a:solidFill>
                      <a:srgbClr val="C6062F"/>
                    </a:solidFill>
                  </a:rPr>
                  <a:t>钥</a:t>
                </a:r>
                <a14:m>
                  <m:oMath xmlns:m="http://schemas.openxmlformats.org/officeDocument/2006/math">
                    <m:r>
                      <a:rPr lang="en-US" altLang="zh-CN" b="1" i="1" dirty="0" smtClean="0">
                        <a:solidFill>
                          <a:srgbClr val="C6062F"/>
                        </a:solidFill>
                        <a:latin typeface="Cambria Math"/>
                      </a:rPr>
                      <m:t>𝒅</m:t>
                    </m:r>
                    <m:r>
                      <a:rPr lang="en-US" altLang="zh-CN" b="1" i="1" baseline="-25000" dirty="0" err="1">
                        <a:solidFill>
                          <a:srgbClr val="C6062F"/>
                        </a:solidFill>
                        <a:latin typeface="Cambria Math"/>
                      </a:rPr>
                      <m:t>𝑰𝑫</m:t>
                    </m:r>
                    <m:r>
                      <a:rPr lang="zh-CN" altLang="en-US" b="1" i="1" dirty="0">
                        <a:solidFill>
                          <a:srgbClr val="C6062F"/>
                        </a:solidFill>
                        <a:latin typeface="Cambria Math"/>
                      </a:rPr>
                      <m:t>＝</m:t>
                    </m:r>
                    <m:r>
                      <a:rPr lang="en-US" altLang="zh-CN" b="1" i="1" dirty="0">
                        <a:solidFill>
                          <a:srgbClr val="C6062F"/>
                        </a:solidFill>
                        <a:latin typeface="Cambria Math"/>
                      </a:rPr>
                      <m:t>𝒔𝑸</m:t>
                    </m:r>
                    <m:r>
                      <a:rPr lang="en-US" altLang="zh-CN" b="1" i="1" baseline="-25000" dirty="0">
                        <a:solidFill>
                          <a:srgbClr val="C6062F"/>
                        </a:solidFill>
                        <a:latin typeface="Cambria Math"/>
                      </a:rPr>
                      <m:t>𝑰𝑫</m:t>
                    </m:r>
                  </m:oMath>
                </a14:m>
                <a:endParaRPr lang="en-US" altLang="zh-CN" b="1" baseline="-25000" dirty="0" smtClean="0">
                  <a:solidFill>
                    <a:srgbClr val="C6062F"/>
                  </a:solidFill>
                </a:endParaRPr>
              </a:p>
              <a:p>
                <a:pPr marL="0" lvl="1" indent="0">
                  <a:buNone/>
                </a:pPr>
                <a:r>
                  <a:rPr lang="en-US" altLang="zh-CN" b="1" dirty="0" smtClean="0">
                    <a:solidFill>
                      <a:srgbClr val="FF00FF"/>
                    </a:solidFill>
                  </a:rPr>
                  <a:t>3</a:t>
                </a:r>
                <a:r>
                  <a:rPr lang="zh-CN" altLang="en-US" b="1" dirty="0" smtClean="0">
                    <a:solidFill>
                      <a:srgbClr val="FF00FF"/>
                    </a:solidFill>
                  </a:rPr>
                  <a:t>、</a:t>
                </a:r>
                <a:r>
                  <a:rPr lang="zh-CN" altLang="en-US" sz="2800" b="1" dirty="0" smtClean="0">
                    <a:solidFill>
                      <a:srgbClr val="FF00FF"/>
                    </a:solidFill>
                  </a:rPr>
                  <a:t>加密</a:t>
                </a:r>
                <a:r>
                  <a:rPr lang="zh-CN" altLang="en-US" sz="2800" dirty="0" smtClean="0"/>
                  <a:t>：用</a:t>
                </a:r>
                <a:r>
                  <a:rPr lang="zh-CN" altLang="en-US" sz="2800" dirty="0"/>
                  <a:t>公钥</a:t>
                </a:r>
                <a14:m>
                  <m:oMath xmlns:m="http://schemas.openxmlformats.org/officeDocument/2006/math">
                    <m:r>
                      <a:rPr lang="en-US" altLang="zh-CN" sz="2800" i="1" dirty="0" smtClean="0">
                        <a:latin typeface="Cambria Math"/>
                      </a:rPr>
                      <m:t>𝐼𝐷</m:t>
                    </m:r>
                  </m:oMath>
                </a14:m>
                <a:r>
                  <a:rPr lang="zh-CN" altLang="en-US" sz="2800" dirty="0"/>
                  <a:t>加密消息</a:t>
                </a:r>
                <a14:m>
                  <m:oMath xmlns:m="http://schemas.openxmlformats.org/officeDocument/2006/math">
                    <m:r>
                      <a:rPr lang="en-US" altLang="zh-CN" sz="2800" i="1" dirty="0" smtClean="0">
                        <a:latin typeface="Cambria Math"/>
                      </a:rPr>
                      <m:t>𝑀</m:t>
                    </m:r>
                    <m:r>
                      <a:rPr lang="en-US" altLang="zh-CN" sz="2800" i="1" dirty="0" smtClean="0">
                        <a:latin typeface="Cambria Math"/>
                      </a:rPr>
                      <m:t>∈</m:t>
                    </m:r>
                    <m:r>
                      <a:rPr lang="en-US" altLang="zh-CN" sz="2800" b="1" i="1" dirty="0">
                        <a:latin typeface="Cambria Math"/>
                      </a:rPr>
                      <m:t>𝑴</m:t>
                    </m:r>
                    <m:r>
                      <a:rPr lang="en-US" altLang="zh-CN" sz="2800" i="1" dirty="0">
                        <a:latin typeface="Cambria Math"/>
                      </a:rPr>
                      <m:t> </m:t>
                    </m:r>
                  </m:oMath>
                </a14:m>
                <a:r>
                  <a:rPr lang="zh-CN" altLang="en-US" sz="2800" dirty="0"/>
                  <a:t>，步骤如下：</a:t>
                </a:r>
              </a:p>
              <a:p>
                <a:pPr lvl="1">
                  <a:buNone/>
                </a:pPr>
                <a:r>
                  <a:rPr lang="zh-CN" altLang="en-US" sz="2800" dirty="0"/>
                  <a:t>①计算</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a:rPr>
                          <m:t>𝑄</m:t>
                        </m:r>
                      </m:e>
                      <m:sub>
                        <m:r>
                          <a:rPr lang="en-US" altLang="zh-CN" sz="2800" i="1" dirty="0">
                            <a:latin typeface="Cambria Math"/>
                          </a:rPr>
                          <m:t>𝐼𝐷</m:t>
                        </m:r>
                      </m:sub>
                    </m:sSub>
                    <m:r>
                      <a:rPr lang="zh-CN" altLang="en-US" sz="2800" i="1" dirty="0">
                        <a:latin typeface="Cambria Math"/>
                      </a:rPr>
                      <m:t>＝</m:t>
                    </m:r>
                    <m:r>
                      <a:rPr lang="en-US" altLang="zh-CN" sz="2800" i="1" dirty="0">
                        <a:latin typeface="Cambria Math"/>
                      </a:rPr>
                      <m:t>𝐻</m:t>
                    </m:r>
                    <m:r>
                      <a:rPr lang="en-US" altLang="zh-CN" sz="2800" i="1" baseline="-25000" dirty="0">
                        <a:latin typeface="Cambria Math"/>
                      </a:rPr>
                      <m:t>1</m:t>
                    </m:r>
                    <m:r>
                      <a:rPr lang="en-US" altLang="zh-CN" sz="2800" i="1" dirty="0">
                        <a:latin typeface="Cambria Math"/>
                      </a:rPr>
                      <m:t>(</m:t>
                    </m:r>
                    <m:r>
                      <a:rPr lang="en-US" altLang="zh-CN" sz="2800" i="1" dirty="0">
                        <a:latin typeface="Cambria Math"/>
                      </a:rPr>
                      <m:t>𝐼𝐷</m:t>
                    </m:r>
                    <m:r>
                      <a:rPr lang="en-US" altLang="zh-CN" sz="2800" i="1" dirty="0">
                        <a:latin typeface="Cambria Math"/>
                      </a:rPr>
                      <m:t>)∈</m:t>
                    </m:r>
                    <m:sSup>
                      <m:sSupPr>
                        <m:ctrlPr>
                          <a:rPr lang="en-US" altLang="zh-CN" sz="2800" i="1" dirty="0">
                            <a:latin typeface="Cambria Math" panose="02040503050406030204" pitchFamily="18" charset="0"/>
                          </a:rPr>
                        </m:ctrlPr>
                      </m:sSupPr>
                      <m:e>
                        <m:sSub>
                          <m:sSubPr>
                            <m:ctrlPr>
                              <a:rPr lang="en-US" altLang="zh-CN" sz="2800" i="1" dirty="0">
                                <a:latin typeface="Cambria Math" panose="02040503050406030204" pitchFamily="18" charset="0"/>
                              </a:rPr>
                            </m:ctrlPr>
                          </m:sSubPr>
                          <m:e>
                            <m:r>
                              <a:rPr lang="en-US" altLang="zh-CN" sz="2800" i="1" dirty="0">
                                <a:latin typeface="Cambria Math"/>
                              </a:rPr>
                              <m:t>𝐺</m:t>
                            </m:r>
                          </m:e>
                          <m:sub>
                            <m:r>
                              <a:rPr lang="en-US" altLang="zh-CN" sz="2800" i="1" dirty="0">
                                <a:latin typeface="Cambria Math"/>
                              </a:rPr>
                              <m:t>1</m:t>
                            </m:r>
                          </m:sub>
                        </m:sSub>
                      </m:e>
                      <m:sup>
                        <m:r>
                          <a:rPr lang="zh-CN" altLang="en-US" sz="2800" i="1" dirty="0">
                            <a:latin typeface="Cambria Math"/>
                          </a:rPr>
                          <m:t>∗</m:t>
                        </m:r>
                      </m:sup>
                    </m:sSup>
                  </m:oMath>
                </a14:m>
                <a:r>
                  <a:rPr lang="zh-CN" altLang="en-US" sz="2800" dirty="0"/>
                  <a:t>；</a:t>
                </a:r>
              </a:p>
              <a:p>
                <a:pPr lvl="1">
                  <a:buNone/>
                </a:pPr>
                <a:r>
                  <a:rPr lang="zh-CN" altLang="en-US" sz="2800" dirty="0"/>
                  <a:t>②随机选择</a:t>
                </a:r>
                <a14:m>
                  <m:oMath xmlns:m="http://schemas.openxmlformats.org/officeDocument/2006/math">
                    <m:r>
                      <a:rPr lang="en-US" altLang="zh-CN" sz="2800" i="1" dirty="0" smtClean="0">
                        <a:latin typeface="Cambria Math"/>
                      </a:rPr>
                      <m:t>𝑟</m:t>
                    </m:r>
                    <m:r>
                      <a:rPr lang="en-US" altLang="zh-CN" sz="2800" i="1" dirty="0" smtClean="0">
                        <a:latin typeface="Cambria Math"/>
                      </a:rPr>
                      <m:t>∈</m:t>
                    </m:r>
                    <m:sSup>
                      <m:sSupPr>
                        <m:ctrlPr>
                          <a:rPr lang="en-US" altLang="zh-CN" sz="2800" i="1" dirty="0">
                            <a:latin typeface="Cambria Math" panose="02040503050406030204" pitchFamily="18" charset="0"/>
                          </a:rPr>
                        </m:ctrlPr>
                      </m:sSupPr>
                      <m:e>
                        <m:sSub>
                          <m:sSubPr>
                            <m:ctrlPr>
                              <a:rPr lang="en-US" altLang="zh-CN" sz="2800" i="1" dirty="0">
                                <a:latin typeface="Cambria Math" panose="02040503050406030204" pitchFamily="18" charset="0"/>
                              </a:rPr>
                            </m:ctrlPr>
                          </m:sSubPr>
                          <m:e>
                            <m:r>
                              <a:rPr lang="en-US" altLang="zh-CN" sz="2800" i="1" dirty="0">
                                <a:latin typeface="Cambria Math"/>
                              </a:rPr>
                              <m:t>𝑍</m:t>
                            </m:r>
                          </m:e>
                          <m:sub>
                            <m:r>
                              <a:rPr lang="en-US" altLang="zh-CN" sz="2800" i="1" dirty="0">
                                <a:latin typeface="Cambria Math"/>
                              </a:rPr>
                              <m:t>𝑝</m:t>
                            </m:r>
                          </m:sub>
                        </m:sSub>
                      </m:e>
                      <m:sup>
                        <m:r>
                          <a:rPr lang="zh-CN" altLang="en-US" sz="2800" i="1" dirty="0">
                            <a:latin typeface="Cambria Math"/>
                          </a:rPr>
                          <m:t>∗</m:t>
                        </m:r>
                      </m:sup>
                    </m:sSup>
                  </m:oMath>
                </a14:m>
                <a:r>
                  <a:rPr lang="zh-CN" altLang="en-US" sz="2800" dirty="0"/>
                  <a:t>；</a:t>
                </a:r>
              </a:p>
              <a:p>
                <a:pPr lvl="1">
                  <a:buFont typeface="Wingdings" pitchFamily="2" charset="2"/>
                  <a:buNone/>
                </a:pPr>
                <a:r>
                  <a:rPr lang="zh-CN" altLang="en-US" sz="2800" dirty="0"/>
                  <a:t>③求得密文：</a:t>
                </a:r>
                <a:endParaRPr lang="zh-CN" altLang="en-US" sz="2800" i="1" dirty="0"/>
              </a:p>
              <a:p>
                <a:pPr algn="ctr">
                  <a:buFont typeface="Wingdings" pitchFamily="2" charset="2"/>
                  <a:buNone/>
                </a:pPr>
                <a14:m>
                  <m:oMath xmlns:m="http://schemas.openxmlformats.org/officeDocument/2006/math">
                    <m:r>
                      <a:rPr lang="en-US" altLang="zh-CN" i="1" dirty="0" smtClean="0">
                        <a:latin typeface="Cambria Math"/>
                      </a:rPr>
                      <m:t>𝐶</m:t>
                    </m:r>
                    <m:r>
                      <a:rPr lang="zh-CN" altLang="en-US" i="1" dirty="0" smtClean="0">
                        <a:latin typeface="Cambria Math"/>
                      </a:rPr>
                      <m:t>＝</m:t>
                    </m:r>
                    <m:r>
                      <a:rPr lang="en-US" altLang="zh-CN" i="1" dirty="0">
                        <a:latin typeface="Cambria Math"/>
                      </a:rPr>
                      <m:t>&lt;</m:t>
                    </m:r>
                    <m:r>
                      <a:rPr lang="en-US" altLang="zh-CN" i="1" dirty="0">
                        <a:latin typeface="Cambria Math"/>
                      </a:rPr>
                      <m:t>𝑟𝑃</m:t>
                    </m:r>
                    <m:r>
                      <a:rPr lang="en-US" altLang="zh-CN" i="1" dirty="0">
                        <a:latin typeface="Cambria Math"/>
                      </a:rPr>
                      <m:t>, </m:t>
                    </m:r>
                    <m:r>
                      <a:rPr lang="en-US" altLang="zh-CN" i="1" dirty="0">
                        <a:latin typeface="Cambria Math"/>
                      </a:rPr>
                      <m:t>𝑀</m:t>
                    </m:r>
                    <m:r>
                      <a:rPr lang="en-US" altLang="zh-CN" i="1" dirty="0">
                        <a:latin typeface="Cambria Math"/>
                        <a:sym typeface="Symbol" pitchFamily="18" charset="2"/>
                      </a:rPr>
                      <m:t></m:t>
                    </m:r>
                    <m:r>
                      <a:rPr lang="en-US" altLang="zh-CN" i="1" dirty="0">
                        <a:latin typeface="Cambria Math"/>
                      </a:rPr>
                      <m:t> </m:t>
                    </m:r>
                    <m:r>
                      <a:rPr lang="en-US" altLang="zh-CN" i="1" dirty="0">
                        <a:latin typeface="Cambria Math"/>
                      </a:rPr>
                      <m:t>𝐻</m:t>
                    </m:r>
                    <m:r>
                      <a:rPr lang="en-US" altLang="zh-CN" i="1" baseline="-25000" dirty="0">
                        <a:latin typeface="Cambria Math"/>
                      </a:rPr>
                      <m:t>2</m:t>
                    </m:r>
                    <m:r>
                      <a:rPr lang="en-US" altLang="zh-CN" i="1" dirty="0">
                        <a:latin typeface="Cambria Math"/>
                      </a:rPr>
                      <m:t>(</m:t>
                    </m:r>
                    <m:r>
                      <a:rPr lang="en-US" altLang="zh-CN" i="1" dirty="0" err="1">
                        <a:latin typeface="Cambria Math"/>
                      </a:rPr>
                      <m:t>𝑔</m:t>
                    </m:r>
                    <m:r>
                      <a:rPr lang="en-US" altLang="zh-CN" i="1" baseline="-25000" dirty="0" err="1">
                        <a:latin typeface="Cambria Math"/>
                      </a:rPr>
                      <m:t>𝐼𝐷</m:t>
                    </m:r>
                    <m:r>
                      <a:rPr lang="en-US" altLang="zh-CN" i="1" baseline="30000" dirty="0" err="1">
                        <a:latin typeface="Cambria Math"/>
                      </a:rPr>
                      <m:t>𝑟</m:t>
                    </m:r>
                    <m:r>
                      <a:rPr lang="en-US" altLang="zh-CN" i="1" dirty="0">
                        <a:latin typeface="Cambria Math"/>
                      </a:rPr>
                      <m:t>)</m:t>
                    </m:r>
                    <m:r>
                      <a:rPr lang="en-US" altLang="zh-CN" i="1" dirty="0" smtClean="0">
                        <a:latin typeface="Cambria Math"/>
                      </a:rPr>
                      <m:t>&gt;</m:t>
                    </m:r>
                  </m:oMath>
                </a14:m>
                <a:r>
                  <a:rPr lang="zh-CN" altLang="en-US" dirty="0"/>
                  <a:t>，</a:t>
                </a:r>
              </a:p>
              <a:p>
                <a:pPr>
                  <a:buNone/>
                </a:pPr>
                <a:r>
                  <a:rPr lang="zh-CN" altLang="en-US" dirty="0" smtClean="0"/>
                  <a:t>     其中</a:t>
                </a:r>
                <a:r>
                  <a:rPr lang="zh-CN" altLang="en-US" dirty="0"/>
                  <a:t>，</a:t>
                </a:r>
                <a14:m>
                  <m:oMath xmlns:m="http://schemas.openxmlformats.org/officeDocument/2006/math">
                    <m:r>
                      <a:rPr lang="en-US" altLang="zh-CN" i="1" dirty="0" smtClean="0">
                        <a:latin typeface="Cambria Math"/>
                      </a:rPr>
                      <m:t>𝑔</m:t>
                    </m:r>
                    <m:r>
                      <a:rPr lang="en-US" altLang="zh-CN" i="1" baseline="-25000" dirty="0" err="1">
                        <a:latin typeface="Cambria Math"/>
                      </a:rPr>
                      <m:t>𝐼𝐷</m:t>
                    </m:r>
                    <m:r>
                      <a:rPr lang="zh-CN" altLang="en-US" i="1" dirty="0">
                        <a:latin typeface="Cambria Math"/>
                      </a:rPr>
                      <m:t>＝</m:t>
                    </m:r>
                    <m:r>
                      <a:rPr lang="en-US" altLang="zh-CN" i="1" dirty="0">
                        <a:latin typeface="Cambria Math"/>
                      </a:rPr>
                      <m:t>ê (</m:t>
                    </m:r>
                    <m:sSub>
                      <m:sSubPr>
                        <m:ctrlPr>
                          <a:rPr lang="en-US" altLang="zh-CN" i="1" dirty="0" smtClean="0">
                            <a:latin typeface="Cambria Math" panose="02040503050406030204" pitchFamily="18" charset="0"/>
                          </a:rPr>
                        </m:ctrlPr>
                      </m:sSubPr>
                      <m:e>
                        <m:r>
                          <a:rPr lang="en-US" altLang="zh-CN" i="1" dirty="0">
                            <a:latin typeface="Cambria Math"/>
                          </a:rPr>
                          <m:t>𝑄</m:t>
                        </m:r>
                      </m:e>
                      <m:sub>
                        <m:r>
                          <a:rPr lang="en-US" altLang="zh-CN" i="1" dirty="0">
                            <a:latin typeface="Cambria Math"/>
                          </a:rPr>
                          <m:t>𝐼𝐷</m:t>
                        </m:r>
                      </m:sub>
                    </m:sSub>
                    <m:r>
                      <a:rPr lang="en-US" altLang="zh-CN" i="1" dirty="0">
                        <a:latin typeface="Cambria Math"/>
                      </a:rPr>
                      <m:t>, </m:t>
                    </m:r>
                    <m:r>
                      <a:rPr lang="en-US" altLang="zh-CN" i="1" dirty="0" err="1">
                        <a:latin typeface="Cambria Math"/>
                      </a:rPr>
                      <m:t>𝑃</m:t>
                    </m:r>
                    <m:r>
                      <a:rPr lang="en-US" altLang="zh-CN" i="1" baseline="-25000" dirty="0" err="1">
                        <a:latin typeface="Cambria Math"/>
                      </a:rPr>
                      <m:t>𝑝𝑢𝑏</m:t>
                    </m:r>
                    <m:r>
                      <a:rPr lang="en-US" altLang="zh-CN" i="1" dirty="0">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𝐺</m:t>
                            </m:r>
                          </m:e>
                          <m:sub>
                            <m:r>
                              <a:rPr lang="en-US" altLang="zh-CN" b="0" i="1" dirty="0" smtClean="0">
                                <a:latin typeface="Cambria Math"/>
                              </a:rPr>
                              <m:t>2</m:t>
                            </m:r>
                          </m:sub>
                        </m:sSub>
                      </m:e>
                      <m:sup>
                        <m:r>
                          <a:rPr lang="zh-CN" altLang="en-US" i="1" dirty="0">
                            <a:latin typeface="Cambria Math"/>
                          </a:rPr>
                          <m:t>∗</m:t>
                        </m:r>
                      </m:sup>
                    </m:sSup>
                  </m:oMath>
                </a14:m>
                <a:endParaRPr lang="zh-CN" altLang="en-US" dirty="0"/>
              </a:p>
            </p:txBody>
          </p:sp>
        </mc:Choice>
        <mc:Fallback xmlns="">
          <p:sp>
            <p:nvSpPr>
              <p:cNvPr id="47107" name="Rectangle 3"/>
              <p:cNvSpPr>
                <a:spLocks noGrp="1" noRot="1" noChangeAspect="1" noMove="1" noResize="1" noEditPoints="1" noAdjustHandles="1" noChangeArrowheads="1" noChangeShapeType="1" noTextEdit="1"/>
              </p:cNvSpPr>
              <p:nvPr>
                <p:ph type="body" idx="1"/>
              </p:nvPr>
            </p:nvSpPr>
            <p:spPr>
              <a:blipFill rotWithShape="1">
                <a:blip r:embed="rId2" cstate="print"/>
                <a:stretch>
                  <a:fillRect l="-1481" t="-1762" r="-815" b="-3659"/>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F5C2E462-0AFF-4509-A0F8-3CB11FA69196}" type="datetime1">
              <a:rPr lang="zh-CN" altLang="en-US" smtClean="0"/>
              <a:pPr/>
              <a:t>2018/12/10</a:t>
            </a:fld>
            <a:endParaRPr lang="en-US" altLang="zh-CN" dirty="0"/>
          </a:p>
        </p:txBody>
      </p:sp>
      <p:sp>
        <p:nvSpPr>
          <p:cNvPr id="3" name="页脚占位符 2"/>
          <p:cNvSpPr>
            <a:spLocks noGrp="1"/>
          </p:cNvSpPr>
          <p:nvPr>
            <p:ph type="ftr" sz="quarter" idx="11"/>
          </p:nvPr>
        </p:nvSpPr>
        <p:spPr/>
        <p:txBody>
          <a:bodyPr/>
          <a:lstStyle/>
          <a:p>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fld id="{836EB55C-C677-4EB3-8CB1-5A0CE917D7BA}" type="slidenum">
              <a:rPr lang="en-US" altLang="zh-CN" smtClean="0"/>
              <a:pPr/>
              <a:t>76</a:t>
            </a:fld>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48131" name="Rectangle 3"/>
              <p:cNvSpPr>
                <a:spLocks noGrp="1" noChangeArrowheads="1"/>
              </p:cNvSpPr>
              <p:nvPr>
                <p:ph type="body" idx="1"/>
              </p:nvPr>
            </p:nvSpPr>
            <p:spPr/>
            <p:txBody>
              <a:bodyPr/>
              <a:lstStyle/>
              <a:p>
                <a:pPr>
                  <a:buNone/>
                </a:pPr>
                <a:r>
                  <a:rPr lang="en-US" altLang="zh-CN" b="1" dirty="0" smtClean="0">
                    <a:solidFill>
                      <a:srgbClr val="FF00FF"/>
                    </a:solidFill>
                  </a:rPr>
                  <a:t>4</a:t>
                </a:r>
                <a:r>
                  <a:rPr lang="zh-CN" altLang="en-US" b="1" dirty="0" smtClean="0">
                    <a:solidFill>
                      <a:srgbClr val="FF00FF"/>
                    </a:solidFill>
                  </a:rPr>
                  <a:t>、解密</a:t>
                </a:r>
                <a:r>
                  <a:rPr lang="zh-CN" altLang="en-US" dirty="0"/>
                  <a:t>：</a:t>
                </a:r>
                <a:r>
                  <a:rPr lang="zh-CN" altLang="en-US" dirty="0" smtClean="0"/>
                  <a:t>令密文</a:t>
                </a:r>
                <a14:m>
                  <m:oMath xmlns:m="http://schemas.openxmlformats.org/officeDocument/2006/math">
                    <m:r>
                      <a:rPr lang="en-US" altLang="zh-CN" i="1" dirty="0" smtClean="0">
                        <a:latin typeface="Cambria Math"/>
                      </a:rPr>
                      <m:t>𝐶</m:t>
                    </m:r>
                    <m:r>
                      <a:rPr lang="zh-CN" altLang="en-US" i="1" dirty="0">
                        <a:latin typeface="Cambria Math"/>
                      </a:rPr>
                      <m:t>＝</m:t>
                    </m:r>
                    <m:r>
                      <a:rPr lang="en-US" altLang="zh-CN" i="1" dirty="0">
                        <a:latin typeface="Cambria Math"/>
                      </a:rPr>
                      <m:t>&lt;</m:t>
                    </m:r>
                    <m:r>
                      <a:rPr lang="en-US" altLang="zh-CN" i="1" dirty="0">
                        <a:latin typeface="Cambria Math"/>
                      </a:rPr>
                      <m:t>𝑈</m:t>
                    </m:r>
                    <m:r>
                      <a:rPr lang="en-US" altLang="zh-CN" i="1" dirty="0">
                        <a:latin typeface="Cambria Math"/>
                      </a:rPr>
                      <m:t>, </m:t>
                    </m:r>
                    <m:r>
                      <a:rPr lang="en-US" altLang="zh-CN" i="1" dirty="0">
                        <a:latin typeface="Cambria Math"/>
                      </a:rPr>
                      <m:t>𝑉</m:t>
                    </m:r>
                    <m:r>
                      <a:rPr lang="en-US" altLang="zh-CN" i="1" dirty="0">
                        <a:latin typeface="Cambria Math"/>
                      </a:rPr>
                      <m:t>&gt;∈</m:t>
                    </m:r>
                    <m:r>
                      <a:rPr lang="en-US" altLang="zh-CN" b="1" i="1" dirty="0">
                        <a:latin typeface="Cambria Math"/>
                      </a:rPr>
                      <m:t>𝑪</m:t>
                    </m:r>
                  </m:oMath>
                </a14:m>
                <a:r>
                  <a:rPr lang="zh-CN" altLang="en-US" dirty="0"/>
                  <a:t>，要用私钥</a:t>
                </a:r>
                <a14:m>
                  <m:oMath xmlns:m="http://schemas.openxmlformats.org/officeDocument/2006/math">
                    <m:r>
                      <a:rPr lang="en-US" altLang="zh-CN" i="1" dirty="0" smtClean="0">
                        <a:latin typeface="Cambria Math"/>
                      </a:rPr>
                      <m:t>𝑑</m:t>
                    </m:r>
                    <m:r>
                      <a:rPr lang="en-US" altLang="zh-CN" i="1" baseline="-25000" dirty="0">
                        <a:latin typeface="Cambria Math"/>
                      </a:rPr>
                      <m:t>𝐼𝐷</m:t>
                    </m:r>
                    <m:r>
                      <a:rPr lang="en-US" altLang="zh-CN" i="1" dirty="0">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𝐺</m:t>
                            </m:r>
                          </m:e>
                          <m:sub>
                            <m:r>
                              <a:rPr lang="en-US" altLang="zh-CN" i="1" dirty="0">
                                <a:latin typeface="Cambria Math"/>
                              </a:rPr>
                              <m:t>1</m:t>
                            </m:r>
                          </m:sub>
                        </m:sSub>
                      </m:e>
                      <m:sup>
                        <m:r>
                          <a:rPr lang="zh-CN" altLang="en-US" i="1" dirty="0">
                            <a:latin typeface="Cambria Math"/>
                          </a:rPr>
                          <m:t>∗</m:t>
                        </m:r>
                      </m:sup>
                    </m:sSup>
                  </m:oMath>
                </a14:m>
                <a:r>
                  <a:rPr lang="zh-CN" altLang="en-US" dirty="0"/>
                  <a:t>解密</a:t>
                </a:r>
                <a14:m>
                  <m:oMath xmlns:m="http://schemas.openxmlformats.org/officeDocument/2006/math">
                    <m:r>
                      <a:rPr lang="en-US" altLang="zh-CN" i="1" dirty="0" smtClean="0">
                        <a:latin typeface="Cambria Math"/>
                      </a:rPr>
                      <m:t>𝐶</m:t>
                    </m:r>
                  </m:oMath>
                </a14:m>
                <a:r>
                  <a:rPr lang="zh-CN" altLang="en-US" dirty="0"/>
                  <a:t>，只需计算</a:t>
                </a:r>
                <a:r>
                  <a:rPr lang="zh-CN" altLang="en-US" dirty="0" smtClean="0"/>
                  <a:t>：</a:t>
                </a:r>
                <a:endParaRPr lang="en-US" altLang="zh-CN" dirty="0" smtClean="0"/>
              </a:p>
              <a:p>
                <a:pPr>
                  <a:buNone/>
                </a:pPr>
                <a:r>
                  <a:rPr lang="en-US" altLang="zh-CN" i="1" dirty="0" smtClean="0"/>
                  <a:t>                  </a:t>
                </a:r>
                <a14:m>
                  <m:oMath xmlns:m="http://schemas.openxmlformats.org/officeDocument/2006/math">
                    <m:r>
                      <a:rPr lang="en-US" altLang="zh-CN" b="0" i="1" dirty="0" smtClean="0">
                        <a:latin typeface="Cambria Math"/>
                      </a:rPr>
                      <m:t>𝑀</m:t>
                    </m:r>
                    <m:r>
                      <a:rPr lang="en-US" altLang="zh-CN" b="0" i="1" dirty="0" smtClean="0">
                        <a:latin typeface="Cambria Math"/>
                      </a:rPr>
                      <m:t>=</m:t>
                    </m:r>
                    <m:r>
                      <a:rPr lang="en-US" altLang="zh-CN" i="1" dirty="0" smtClean="0">
                        <a:latin typeface="Cambria Math"/>
                      </a:rPr>
                      <m:t>𝑉</m:t>
                    </m:r>
                    <m:r>
                      <a:rPr lang="en-US" altLang="zh-CN" i="1" dirty="0" smtClean="0">
                        <a:latin typeface="Cambria Math"/>
                      </a:rPr>
                      <m:t> ⨁ </m:t>
                    </m:r>
                    <m:r>
                      <a:rPr lang="en-US" altLang="zh-CN" i="1" dirty="0">
                        <a:latin typeface="Cambria Math"/>
                      </a:rPr>
                      <m:t>𝐻</m:t>
                    </m:r>
                    <m:r>
                      <a:rPr lang="en-US" altLang="zh-CN" i="1" baseline="-25000" dirty="0">
                        <a:latin typeface="Cambria Math"/>
                      </a:rPr>
                      <m:t>2</m:t>
                    </m:r>
                    <m:r>
                      <a:rPr lang="en-US" altLang="zh-CN" i="1" dirty="0">
                        <a:latin typeface="Cambria Math"/>
                      </a:rPr>
                      <m:t> (ê(</m:t>
                    </m:r>
                    <m:r>
                      <a:rPr lang="en-US" altLang="zh-CN" i="1" dirty="0" err="1">
                        <a:latin typeface="Cambria Math"/>
                      </a:rPr>
                      <m:t>𝑑</m:t>
                    </m:r>
                    <m:r>
                      <a:rPr lang="en-US" altLang="zh-CN" i="1" baseline="-25000" dirty="0" err="1">
                        <a:latin typeface="Cambria Math"/>
                      </a:rPr>
                      <m:t>𝐼𝐷</m:t>
                    </m:r>
                    <m:r>
                      <a:rPr lang="en-US" altLang="zh-CN" i="1" dirty="0">
                        <a:latin typeface="Cambria Math"/>
                      </a:rPr>
                      <m:t>, </m:t>
                    </m:r>
                    <m:r>
                      <a:rPr lang="en-US" altLang="zh-CN" i="1" dirty="0">
                        <a:latin typeface="Cambria Math"/>
                      </a:rPr>
                      <m:t>𝑈</m:t>
                    </m:r>
                    <m:r>
                      <a:rPr lang="en-US" altLang="zh-CN" i="1" dirty="0">
                        <a:latin typeface="Cambria Math"/>
                      </a:rPr>
                      <m:t>))</m:t>
                    </m:r>
                  </m:oMath>
                </a14:m>
                <a:endParaRPr lang="en-US" altLang="zh-CN" i="1" dirty="0" smtClean="0"/>
              </a:p>
              <a:p>
                <a:pPr>
                  <a:buNone/>
                </a:pPr>
                <a:endParaRPr lang="zh-CN" altLang="en-US" dirty="0"/>
              </a:p>
              <a:p>
                <a:pPr>
                  <a:buNone/>
                </a:pPr>
                <a:r>
                  <a:rPr lang="zh-CN" altLang="en-US" b="1" dirty="0">
                    <a:solidFill>
                      <a:srgbClr val="FF0000"/>
                    </a:solidFill>
                  </a:rPr>
                  <a:t>正确性证明</a:t>
                </a:r>
                <a:r>
                  <a:rPr lang="zh-CN" altLang="en-US" dirty="0" smtClean="0"/>
                  <a:t>：</a:t>
                </a:r>
                <a:endParaRPr lang="en-US" altLang="zh-CN" dirty="0" smtClean="0"/>
              </a:p>
              <a:p>
                <a:pPr>
                  <a:buNone/>
                </a:pPr>
                <a:r>
                  <a:rPr lang="en-US" altLang="zh-CN" i="1" dirty="0" smtClean="0"/>
                  <a:t>   </a:t>
                </a:r>
                <a14:m>
                  <m:oMath xmlns:m="http://schemas.openxmlformats.org/officeDocument/2006/math">
                    <m:r>
                      <a:rPr lang="en-US" altLang="zh-CN" b="1" i="1" dirty="0" smtClean="0">
                        <a:solidFill>
                          <a:srgbClr val="C6062F"/>
                        </a:solidFill>
                        <a:latin typeface="Cambria Math"/>
                      </a:rPr>
                      <m:t>ê </m:t>
                    </m:r>
                    <m:r>
                      <a:rPr lang="en-US" altLang="zh-CN" b="1" i="1" dirty="0">
                        <a:solidFill>
                          <a:srgbClr val="C6062F"/>
                        </a:solidFill>
                        <a:latin typeface="Cambria Math"/>
                      </a:rPr>
                      <m:t>(</m:t>
                    </m:r>
                    <m:r>
                      <a:rPr lang="en-US" altLang="zh-CN" b="1" i="1" dirty="0" err="1">
                        <a:solidFill>
                          <a:srgbClr val="C6062F"/>
                        </a:solidFill>
                        <a:latin typeface="Cambria Math"/>
                      </a:rPr>
                      <m:t>𝒅</m:t>
                    </m:r>
                    <m:r>
                      <a:rPr lang="en-US" altLang="zh-CN" b="1" i="1" baseline="-25000" dirty="0" err="1">
                        <a:solidFill>
                          <a:srgbClr val="C6062F"/>
                        </a:solidFill>
                        <a:latin typeface="Cambria Math"/>
                      </a:rPr>
                      <m:t>𝑰𝑫</m:t>
                    </m:r>
                    <m:r>
                      <a:rPr lang="en-US" altLang="zh-CN" b="1" i="1" dirty="0">
                        <a:solidFill>
                          <a:srgbClr val="C6062F"/>
                        </a:solidFill>
                        <a:latin typeface="Cambria Math"/>
                      </a:rPr>
                      <m:t>, </m:t>
                    </m:r>
                    <m:r>
                      <a:rPr lang="en-US" altLang="zh-CN" b="1" i="1" dirty="0" smtClean="0">
                        <a:solidFill>
                          <a:srgbClr val="C6062F"/>
                        </a:solidFill>
                        <a:latin typeface="Cambria Math"/>
                      </a:rPr>
                      <m:t>𝑼</m:t>
                    </m:r>
                    <m:r>
                      <a:rPr lang="en-US" altLang="zh-CN" b="1" i="1" dirty="0" smtClean="0">
                        <a:solidFill>
                          <a:srgbClr val="C6062F"/>
                        </a:solidFill>
                        <a:latin typeface="Cambria Math"/>
                      </a:rPr>
                      <m:t>)</m:t>
                    </m:r>
                    <m:r>
                      <a:rPr lang="zh-CN" altLang="en-US" b="1" i="1" dirty="0">
                        <a:solidFill>
                          <a:srgbClr val="C6062F"/>
                        </a:solidFill>
                        <a:latin typeface="Cambria Math"/>
                      </a:rPr>
                      <m:t>＝</m:t>
                    </m:r>
                    <m:sSup>
                      <m:sSupPr>
                        <m:ctrlPr>
                          <a:rPr lang="en-US" altLang="zh-CN" b="1" i="1" dirty="0" smtClean="0">
                            <a:solidFill>
                              <a:srgbClr val="C6062F"/>
                            </a:solidFill>
                            <a:latin typeface="Cambria Math" panose="02040503050406030204" pitchFamily="18" charset="0"/>
                          </a:rPr>
                        </m:ctrlPr>
                      </m:sSupPr>
                      <m:e>
                        <m:r>
                          <a:rPr lang="en-US" altLang="zh-CN" b="1" i="1" dirty="0">
                            <a:solidFill>
                              <a:srgbClr val="C6062F"/>
                            </a:solidFill>
                            <a:latin typeface="Cambria Math"/>
                          </a:rPr>
                          <m:t>ê (</m:t>
                        </m:r>
                        <m:sSub>
                          <m:sSubPr>
                            <m:ctrlPr>
                              <a:rPr lang="en-US" altLang="zh-CN" b="1" i="1" dirty="0">
                                <a:solidFill>
                                  <a:srgbClr val="C6062F"/>
                                </a:solidFill>
                                <a:latin typeface="Cambria Math" panose="02040503050406030204" pitchFamily="18" charset="0"/>
                              </a:rPr>
                            </m:ctrlPr>
                          </m:sSubPr>
                          <m:e>
                            <m:r>
                              <a:rPr lang="en-US" altLang="zh-CN" b="1" i="1" dirty="0">
                                <a:solidFill>
                                  <a:srgbClr val="C6062F"/>
                                </a:solidFill>
                                <a:latin typeface="Cambria Math"/>
                              </a:rPr>
                              <m:t>𝑸</m:t>
                            </m:r>
                          </m:e>
                          <m:sub>
                            <m:r>
                              <a:rPr lang="en-US" altLang="zh-CN" b="1" i="1" dirty="0">
                                <a:solidFill>
                                  <a:srgbClr val="C6062F"/>
                                </a:solidFill>
                                <a:latin typeface="Cambria Math"/>
                              </a:rPr>
                              <m:t>𝑰𝑫</m:t>
                            </m:r>
                          </m:sub>
                        </m:sSub>
                        <m:r>
                          <a:rPr lang="en-US" altLang="zh-CN" b="1" i="1" dirty="0">
                            <a:solidFill>
                              <a:srgbClr val="C6062F"/>
                            </a:solidFill>
                            <a:latin typeface="Cambria Math"/>
                          </a:rPr>
                          <m:t>, </m:t>
                        </m:r>
                        <m:r>
                          <a:rPr lang="en-US" altLang="zh-CN" b="1" i="1" dirty="0">
                            <a:solidFill>
                              <a:srgbClr val="C6062F"/>
                            </a:solidFill>
                            <a:latin typeface="Cambria Math"/>
                          </a:rPr>
                          <m:t>𝑷</m:t>
                        </m:r>
                        <m:r>
                          <a:rPr lang="en-US" altLang="zh-CN" b="1" i="1" dirty="0">
                            <a:solidFill>
                              <a:srgbClr val="C6062F"/>
                            </a:solidFill>
                            <a:latin typeface="Cambria Math"/>
                          </a:rPr>
                          <m:t>)</m:t>
                        </m:r>
                      </m:e>
                      <m:sup>
                        <m:r>
                          <a:rPr lang="en-US" altLang="zh-CN" b="1" i="1" dirty="0" smtClean="0">
                            <a:solidFill>
                              <a:srgbClr val="C6062F"/>
                            </a:solidFill>
                            <a:latin typeface="Cambria Math"/>
                          </a:rPr>
                          <m:t>𝒔𝒓</m:t>
                        </m:r>
                      </m:sup>
                    </m:sSup>
                    <m:r>
                      <a:rPr lang="zh-CN" altLang="en-US" b="1" i="1" dirty="0">
                        <a:solidFill>
                          <a:srgbClr val="C6062F"/>
                        </a:solidFill>
                        <a:latin typeface="Cambria Math"/>
                      </a:rPr>
                      <m:t>＝</m:t>
                    </m:r>
                    <m:r>
                      <a:rPr lang="en-US" altLang="zh-CN" b="1" i="1" dirty="0">
                        <a:solidFill>
                          <a:srgbClr val="C6062F"/>
                        </a:solidFill>
                        <a:latin typeface="Cambria Math"/>
                      </a:rPr>
                      <m:t>ê </m:t>
                    </m:r>
                    <m:r>
                      <a:rPr lang="en-US" altLang="zh-CN" b="1" i="1" dirty="0" smtClean="0">
                        <a:solidFill>
                          <a:srgbClr val="C6062F"/>
                        </a:solidFill>
                        <a:latin typeface="Cambria Math"/>
                      </a:rPr>
                      <m:t>(</m:t>
                    </m:r>
                    <m:sSub>
                      <m:sSubPr>
                        <m:ctrlPr>
                          <a:rPr lang="en-US" altLang="zh-CN" b="1" i="1" dirty="0">
                            <a:solidFill>
                              <a:srgbClr val="C6062F"/>
                            </a:solidFill>
                            <a:latin typeface="Cambria Math" panose="02040503050406030204" pitchFamily="18" charset="0"/>
                          </a:rPr>
                        </m:ctrlPr>
                      </m:sSubPr>
                      <m:e>
                        <m:r>
                          <a:rPr lang="en-US" altLang="zh-CN" b="1" i="1" dirty="0">
                            <a:solidFill>
                              <a:srgbClr val="C6062F"/>
                            </a:solidFill>
                            <a:latin typeface="Cambria Math"/>
                          </a:rPr>
                          <m:t>𝑸</m:t>
                        </m:r>
                      </m:e>
                      <m:sub>
                        <m:r>
                          <a:rPr lang="en-US" altLang="zh-CN" b="1" i="1" dirty="0">
                            <a:solidFill>
                              <a:srgbClr val="C6062F"/>
                            </a:solidFill>
                            <a:latin typeface="Cambria Math"/>
                          </a:rPr>
                          <m:t>𝑰𝑫</m:t>
                        </m:r>
                      </m:sub>
                    </m:sSub>
                    <m:r>
                      <a:rPr lang="en-US" altLang="zh-CN" b="1" i="1" dirty="0">
                        <a:solidFill>
                          <a:srgbClr val="C6062F"/>
                        </a:solidFill>
                        <a:latin typeface="Cambria Math"/>
                      </a:rPr>
                      <m:t>, </m:t>
                    </m:r>
                    <m:r>
                      <a:rPr lang="en-US" altLang="zh-CN" b="1" i="1" dirty="0" err="1">
                        <a:solidFill>
                          <a:srgbClr val="C6062F"/>
                        </a:solidFill>
                        <a:latin typeface="Cambria Math"/>
                      </a:rPr>
                      <m:t>𝑷</m:t>
                    </m:r>
                    <m:r>
                      <a:rPr lang="en-US" altLang="zh-CN" b="1" i="1" baseline="-25000" dirty="0" err="1">
                        <a:solidFill>
                          <a:srgbClr val="C6062F"/>
                        </a:solidFill>
                        <a:latin typeface="Cambria Math"/>
                      </a:rPr>
                      <m:t>𝒑𝒖𝒃</m:t>
                    </m:r>
                    <m:r>
                      <a:rPr lang="en-US" altLang="zh-CN" b="1" i="1" dirty="0">
                        <a:solidFill>
                          <a:srgbClr val="C6062F"/>
                        </a:solidFill>
                        <a:latin typeface="Cambria Math"/>
                      </a:rPr>
                      <m:t>) </m:t>
                    </m:r>
                    <m:r>
                      <a:rPr lang="en-US" altLang="zh-CN" b="1" i="1" baseline="30000" dirty="0">
                        <a:solidFill>
                          <a:srgbClr val="C6062F"/>
                        </a:solidFill>
                        <a:latin typeface="Cambria Math"/>
                      </a:rPr>
                      <m:t>𝒓</m:t>
                    </m:r>
                    <m:r>
                      <a:rPr lang="zh-CN" altLang="en-US" b="1" i="1" dirty="0">
                        <a:solidFill>
                          <a:srgbClr val="C6062F"/>
                        </a:solidFill>
                        <a:latin typeface="Cambria Math"/>
                      </a:rPr>
                      <m:t>＝</m:t>
                    </m:r>
                    <m:r>
                      <a:rPr lang="en-US" altLang="zh-CN" b="1" i="1" dirty="0" err="1" smtClean="0">
                        <a:solidFill>
                          <a:srgbClr val="C6062F"/>
                        </a:solidFill>
                        <a:latin typeface="Cambria Math"/>
                      </a:rPr>
                      <m:t>𝒈</m:t>
                    </m:r>
                    <m:r>
                      <a:rPr lang="en-US" altLang="zh-CN" b="1" i="1" baseline="-25000" dirty="0" err="1" smtClean="0">
                        <a:solidFill>
                          <a:srgbClr val="C6062F"/>
                        </a:solidFill>
                        <a:latin typeface="Cambria Math"/>
                      </a:rPr>
                      <m:t>𝑰𝑫</m:t>
                    </m:r>
                    <m:r>
                      <a:rPr lang="en-US" altLang="zh-CN" b="1" i="1" baseline="30000" dirty="0" err="1" smtClean="0">
                        <a:solidFill>
                          <a:srgbClr val="C6062F"/>
                        </a:solidFill>
                        <a:latin typeface="Cambria Math"/>
                      </a:rPr>
                      <m:t>𝒓</m:t>
                    </m:r>
                  </m:oMath>
                </a14:m>
                <a:endParaRPr lang="zh-CN" altLang="en-US" b="1" i="1" dirty="0">
                  <a:solidFill>
                    <a:srgbClr val="C6062F"/>
                  </a:solidFill>
                </a:endParaRPr>
              </a:p>
              <a:p>
                <a:pPr>
                  <a:buFont typeface="Wingdings" pitchFamily="2" charset="2"/>
                  <a:buNone/>
                </a:pPr>
                <a:endParaRPr lang="en-US" altLang="zh-CN" dirty="0"/>
              </a:p>
            </p:txBody>
          </p:sp>
        </mc:Choice>
        <mc:Fallback xmlns="">
          <p:sp>
            <p:nvSpPr>
              <p:cNvPr id="48131" name="Rectangle 3"/>
              <p:cNvSpPr>
                <a:spLocks noGrp="1" noRot="1" noChangeAspect="1" noMove="1" noResize="1" noEditPoints="1" noAdjustHandles="1" noChangeArrowheads="1" noChangeShapeType="1" noTextEdit="1"/>
              </p:cNvSpPr>
              <p:nvPr>
                <p:ph type="body" idx="1"/>
              </p:nvPr>
            </p:nvSpPr>
            <p:spPr>
              <a:blipFill rotWithShape="1">
                <a:blip r:embed="rId2" cstate="print"/>
                <a:stretch>
                  <a:fillRect l="-1481" t="-1762"/>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4227AD8E-9BF4-4479-A825-13C7179BD76E}" type="datetime1">
              <a:rPr lang="zh-CN" altLang="en-US" smtClean="0"/>
              <a:pPr/>
              <a:t>2018/12/10</a:t>
            </a:fld>
            <a:endParaRPr lang="en-US" altLang="zh-CN" dirty="0"/>
          </a:p>
        </p:txBody>
      </p:sp>
      <p:sp>
        <p:nvSpPr>
          <p:cNvPr id="3" name="页脚占位符 2"/>
          <p:cNvSpPr>
            <a:spLocks noGrp="1"/>
          </p:cNvSpPr>
          <p:nvPr>
            <p:ph type="ftr" sz="quarter" idx="11"/>
          </p:nvPr>
        </p:nvSpPr>
        <p:spPr/>
        <p:txBody>
          <a:bodyPr/>
          <a:lstStyle/>
          <a:p>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fld id="{836EB55C-C677-4EB3-8CB1-5A0CE917D7BA}" type="slidenum">
              <a:rPr lang="en-US" altLang="zh-CN" smtClean="0"/>
              <a:pPr/>
              <a:t>77</a:t>
            </a:fld>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a:t>BF-IBE</a:t>
            </a:r>
            <a:r>
              <a:rPr lang="zh-CN" altLang="en-US"/>
              <a:t>完全方案 </a:t>
            </a:r>
          </a:p>
        </p:txBody>
      </p:sp>
      <mc:AlternateContent xmlns:mc="http://schemas.openxmlformats.org/markup-compatibility/2006" xmlns:a14="http://schemas.microsoft.com/office/drawing/2010/main">
        <mc:Choice Requires="a14">
          <p:sp>
            <p:nvSpPr>
              <p:cNvPr id="46083" name="Rectangle 3"/>
              <p:cNvSpPr>
                <a:spLocks noGrp="1" noChangeArrowheads="1"/>
              </p:cNvSpPr>
              <p:nvPr>
                <p:ph type="body" idx="1"/>
              </p:nvPr>
            </p:nvSpPr>
            <p:spPr/>
            <p:txBody>
              <a:bodyPr/>
              <a:lstStyle/>
              <a:p>
                <a:pPr>
                  <a:spcBef>
                    <a:spcPts val="0"/>
                  </a:spcBef>
                </a:pPr>
                <a:r>
                  <a:rPr lang="en-US" altLang="zh-CN" dirty="0" smtClean="0"/>
                  <a:t> </a:t>
                </a:r>
                <a:r>
                  <a:rPr lang="zh-CN" altLang="en-US" dirty="0" smtClean="0"/>
                  <a:t>在基础</a:t>
                </a:r>
                <a:r>
                  <a:rPr lang="zh-CN" altLang="en-US" dirty="0"/>
                  <a:t>方案的基础上，</a:t>
                </a:r>
                <a:r>
                  <a:rPr lang="zh-CN" altLang="en-US" dirty="0" smtClean="0"/>
                  <a:t>再选</a:t>
                </a:r>
                <a:r>
                  <a:rPr lang="en-US" altLang="zh-CN" dirty="0" smtClean="0"/>
                  <a:t>2</a:t>
                </a:r>
                <a:r>
                  <a:rPr lang="zh-CN" altLang="en-US" dirty="0" smtClean="0"/>
                  <a:t>个</a:t>
                </a:r>
                <a14:m>
                  <m:oMath xmlns:m="http://schemas.openxmlformats.org/officeDocument/2006/math">
                    <m:r>
                      <a:rPr lang="en-US" altLang="zh-CN" i="1" dirty="0" smtClean="0">
                        <a:latin typeface="Cambria Math"/>
                      </a:rPr>
                      <m:t>𝐻𝑎𝑠h</m:t>
                    </m:r>
                  </m:oMath>
                </a14:m>
                <a:r>
                  <a:rPr lang="zh-CN" altLang="en-US" dirty="0"/>
                  <a:t>函数</a:t>
                </a:r>
                <a14:m>
                  <m:oMath xmlns:m="http://schemas.openxmlformats.org/officeDocument/2006/math">
                    <m:r>
                      <a:rPr lang="en-US" altLang="zh-CN" i="1" dirty="0" smtClean="0">
                        <a:latin typeface="Cambria Math"/>
                      </a:rPr>
                      <m:t>𝐻</m:t>
                    </m:r>
                    <m:r>
                      <a:rPr lang="en-US" altLang="zh-CN" i="1" baseline="-25000" dirty="0">
                        <a:latin typeface="Cambria Math"/>
                      </a:rPr>
                      <m:t>3</m:t>
                    </m:r>
                    <m:r>
                      <a:rPr lang="zh-CN" altLang="en-US" i="1" dirty="0">
                        <a:latin typeface="Cambria Math"/>
                      </a:rPr>
                      <m:t>：</m:t>
                    </m:r>
                    <m:r>
                      <a:rPr lang="en-US" altLang="zh-CN" i="1" dirty="0">
                        <a:latin typeface="Cambria Math"/>
                      </a:rPr>
                      <m:t>{0, 1}</m:t>
                    </m:r>
                    <m:r>
                      <a:rPr lang="en-US" altLang="zh-CN" i="1" baseline="30000" dirty="0">
                        <a:latin typeface="Cambria Math"/>
                      </a:rPr>
                      <m:t>𝑛</m:t>
                    </m:r>
                    <m:r>
                      <a:rPr lang="en-US" altLang="zh-CN" i="1" dirty="0">
                        <a:latin typeface="Cambria Math"/>
                      </a:rPr>
                      <m:t>×{0, 1}</m:t>
                    </m:r>
                    <m:r>
                      <a:rPr lang="en-US" altLang="zh-CN" i="1" baseline="30000" dirty="0" err="1">
                        <a:latin typeface="Cambria Math"/>
                      </a:rPr>
                      <m:t>𝑛</m:t>
                    </m:r>
                    <m:r>
                      <a:rPr lang="en-US" altLang="zh-CN" i="1" dirty="0" err="1">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𝑍</m:t>
                            </m:r>
                          </m:e>
                          <m:sub>
                            <m:r>
                              <a:rPr lang="en-US" altLang="zh-CN" i="1" dirty="0">
                                <a:latin typeface="Cambria Math"/>
                              </a:rPr>
                              <m:t>𝑝</m:t>
                            </m:r>
                          </m:sub>
                        </m:sSub>
                      </m:e>
                      <m:sup>
                        <m:r>
                          <a:rPr lang="zh-CN" altLang="en-US" i="1" dirty="0">
                            <a:latin typeface="Cambria Math"/>
                          </a:rPr>
                          <m:t>∗</m:t>
                        </m:r>
                      </m:sup>
                    </m:sSup>
                    <m:r>
                      <a:rPr lang="zh-CN" altLang="en-US" i="1" dirty="0">
                        <a:latin typeface="Cambria Math"/>
                      </a:rPr>
                      <m:t>，</m:t>
                    </m:r>
                    <m:r>
                      <a:rPr lang="en-US" altLang="zh-CN" i="1" dirty="0">
                        <a:latin typeface="Cambria Math"/>
                      </a:rPr>
                      <m:t>𝐻</m:t>
                    </m:r>
                    <m:r>
                      <a:rPr lang="en-US" altLang="zh-CN" i="1" baseline="-25000" dirty="0">
                        <a:latin typeface="Cambria Math"/>
                      </a:rPr>
                      <m:t>4</m:t>
                    </m:r>
                    <m:r>
                      <a:rPr lang="zh-CN" altLang="en-US" i="1" dirty="0">
                        <a:latin typeface="Cambria Math"/>
                      </a:rPr>
                      <m:t>：</m:t>
                    </m:r>
                    <m:r>
                      <a:rPr lang="en-US" altLang="zh-CN" i="1" dirty="0">
                        <a:latin typeface="Cambria Math"/>
                      </a:rPr>
                      <m:t>{0, 1}</m:t>
                    </m:r>
                    <m:r>
                      <a:rPr lang="en-US" altLang="zh-CN" i="1" baseline="30000" dirty="0">
                        <a:latin typeface="Cambria Math"/>
                      </a:rPr>
                      <m:t>𝑛</m:t>
                    </m:r>
                    <m:r>
                      <a:rPr lang="en-US" altLang="zh-CN" i="1" dirty="0">
                        <a:latin typeface="Cambria Math"/>
                      </a:rPr>
                      <m:t>→{0, 1}</m:t>
                    </m:r>
                    <m:r>
                      <a:rPr lang="en-US" altLang="zh-CN" i="1" baseline="30000" dirty="0">
                        <a:latin typeface="Cambria Math"/>
                      </a:rPr>
                      <m:t>𝑛</m:t>
                    </m:r>
                    <m:r>
                      <a:rPr lang="zh-CN" altLang="en-US" i="1" dirty="0">
                        <a:latin typeface="Cambria Math"/>
                      </a:rPr>
                      <m:t>。</m:t>
                    </m:r>
                  </m:oMath>
                </a14:m>
                <a:r>
                  <a:rPr lang="zh-CN" altLang="en-US" dirty="0"/>
                  <a:t>密钥产生同基础</a:t>
                </a:r>
                <a:r>
                  <a:rPr lang="zh-CN" altLang="en-US" dirty="0" smtClean="0"/>
                  <a:t>方案</a:t>
                </a:r>
                <a:endParaRPr lang="zh-CN" altLang="en-US" dirty="0"/>
              </a:p>
              <a:p>
                <a:pPr marL="914400" lvl="1" indent="-457200">
                  <a:lnSpc>
                    <a:spcPct val="80000"/>
                  </a:lnSpc>
                  <a:buFont typeface="+mj-lt"/>
                  <a:buAutoNum type="arabicPeriod"/>
                </a:pPr>
                <a:r>
                  <a:rPr lang="zh-CN" altLang="en-US" dirty="0" smtClean="0"/>
                  <a:t>计算</a:t>
                </a:r>
                <a14:m>
                  <m:oMath xmlns:m="http://schemas.openxmlformats.org/officeDocument/2006/math">
                    <m:r>
                      <a:rPr lang="en-US" altLang="zh-CN" i="1" dirty="0" smtClean="0">
                        <a:latin typeface="Cambria Math"/>
                      </a:rPr>
                      <m:t>𝑄</m:t>
                    </m:r>
                    <m:r>
                      <a:rPr lang="en-US" altLang="zh-CN" i="1" baseline="-25000" dirty="0">
                        <a:latin typeface="Cambria Math"/>
                      </a:rPr>
                      <m:t>𝐼𝐷</m:t>
                    </m:r>
                    <m:r>
                      <a:rPr lang="zh-CN" altLang="en-US" i="1" dirty="0">
                        <a:latin typeface="Cambria Math"/>
                      </a:rPr>
                      <m:t>＝</m:t>
                    </m:r>
                    <m:r>
                      <a:rPr lang="en-US" altLang="zh-CN" i="1" dirty="0">
                        <a:latin typeface="Cambria Math"/>
                      </a:rPr>
                      <m:t>𝐻</m:t>
                    </m:r>
                    <m:r>
                      <a:rPr lang="en-US" altLang="zh-CN" i="1" baseline="-25000" dirty="0">
                        <a:latin typeface="Cambria Math"/>
                      </a:rPr>
                      <m:t>1</m:t>
                    </m:r>
                    <m:r>
                      <a:rPr lang="en-US" altLang="zh-CN" i="1" dirty="0">
                        <a:latin typeface="Cambria Math"/>
                      </a:rPr>
                      <m:t>(</m:t>
                    </m:r>
                    <m:r>
                      <a:rPr lang="en-US" altLang="zh-CN" i="1" dirty="0">
                        <a:latin typeface="Cambria Math"/>
                      </a:rPr>
                      <m:t>𝐼𝐷</m:t>
                    </m:r>
                    <m:r>
                      <a:rPr lang="en-US" altLang="zh-CN" i="1" dirty="0">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𝐺</m:t>
                            </m:r>
                          </m:e>
                          <m:sub>
                            <m:r>
                              <a:rPr lang="en-US" altLang="zh-CN" i="1" dirty="0">
                                <a:latin typeface="Cambria Math"/>
                              </a:rPr>
                              <m:t>1</m:t>
                            </m:r>
                          </m:sub>
                        </m:sSub>
                      </m:e>
                      <m:sup>
                        <m:r>
                          <a:rPr lang="zh-CN" altLang="en-US" i="1" dirty="0">
                            <a:latin typeface="Cambria Math"/>
                          </a:rPr>
                          <m:t>∗</m:t>
                        </m:r>
                      </m:sup>
                    </m:sSup>
                  </m:oMath>
                </a14:m>
                <a:r>
                  <a:rPr lang="zh-CN" altLang="en-US" dirty="0"/>
                  <a:t>；</a:t>
                </a:r>
              </a:p>
              <a:p>
                <a:pPr marL="914400" lvl="1" indent="-457200">
                  <a:lnSpc>
                    <a:spcPct val="80000"/>
                  </a:lnSpc>
                  <a:buFont typeface="+mj-lt"/>
                  <a:buAutoNum type="arabicPeriod"/>
                </a:pPr>
                <a:r>
                  <a:rPr lang="zh-CN" altLang="en-US" dirty="0" smtClean="0"/>
                  <a:t>随机</a:t>
                </a:r>
                <a:r>
                  <a:rPr lang="zh-CN" altLang="en-US" dirty="0"/>
                  <a:t>选取</a:t>
                </a:r>
                <a14:m>
                  <m:oMath xmlns:m="http://schemas.openxmlformats.org/officeDocument/2006/math">
                    <m:r>
                      <a:rPr lang="en-US" altLang="zh-CN" i="1" dirty="0" smtClean="0">
                        <a:latin typeface="Cambria Math"/>
                      </a:rPr>
                      <m:t>𝜎</m:t>
                    </m:r>
                    <m:r>
                      <a:rPr lang="en-US" altLang="zh-CN" i="1" dirty="0" smtClean="0">
                        <a:latin typeface="Cambria Math"/>
                      </a:rPr>
                      <m:t>∈{0, 1}</m:t>
                    </m:r>
                    <m:r>
                      <a:rPr lang="en-US" altLang="zh-CN" i="1" baseline="30000" dirty="0" smtClean="0">
                        <a:latin typeface="Cambria Math"/>
                      </a:rPr>
                      <m:t>𝑛</m:t>
                    </m:r>
                  </m:oMath>
                </a14:m>
                <a:r>
                  <a:rPr lang="zh-CN" altLang="en-US" dirty="0" smtClean="0"/>
                  <a:t>；</a:t>
                </a:r>
                <a:endParaRPr lang="zh-CN" altLang="en-US" dirty="0"/>
              </a:p>
              <a:p>
                <a:pPr marL="914400" lvl="1" indent="-457200">
                  <a:lnSpc>
                    <a:spcPct val="80000"/>
                  </a:lnSpc>
                  <a:buFont typeface="+mj-lt"/>
                  <a:buAutoNum type="arabicPeriod"/>
                </a:pPr>
                <a:r>
                  <a:rPr lang="zh-CN" altLang="en-US" dirty="0" smtClean="0"/>
                  <a:t>计算</a:t>
                </a:r>
                <a14:m>
                  <m:oMath xmlns:m="http://schemas.openxmlformats.org/officeDocument/2006/math">
                    <m:r>
                      <a:rPr lang="en-US" altLang="zh-CN" i="1" dirty="0" smtClean="0">
                        <a:latin typeface="Cambria Math"/>
                      </a:rPr>
                      <m:t>𝑟</m:t>
                    </m:r>
                    <m:r>
                      <a:rPr lang="zh-CN" altLang="en-US" i="1" dirty="0">
                        <a:latin typeface="Cambria Math"/>
                      </a:rPr>
                      <m:t>＝</m:t>
                    </m:r>
                    <m:r>
                      <a:rPr lang="en-US" altLang="zh-CN" i="1" dirty="0">
                        <a:latin typeface="Cambria Math"/>
                      </a:rPr>
                      <m:t>𝐻</m:t>
                    </m:r>
                    <m:r>
                      <a:rPr lang="en-US" altLang="zh-CN" i="1" baseline="-25000" dirty="0">
                        <a:latin typeface="Cambria Math"/>
                      </a:rPr>
                      <m:t>3 </m:t>
                    </m:r>
                    <m:r>
                      <a:rPr lang="en-US" altLang="zh-CN" i="1" dirty="0">
                        <a:latin typeface="Cambria Math"/>
                      </a:rPr>
                      <m:t>(</m:t>
                    </m:r>
                    <m:r>
                      <a:rPr lang="en-US" altLang="zh-CN" i="1" dirty="0">
                        <a:latin typeface="Cambria Math"/>
                      </a:rPr>
                      <m:t>𝜎</m:t>
                    </m:r>
                    <m:r>
                      <a:rPr lang="en-US" altLang="zh-CN" i="1" dirty="0">
                        <a:latin typeface="Cambria Math"/>
                      </a:rPr>
                      <m:t>, </m:t>
                    </m:r>
                    <m:r>
                      <a:rPr lang="en-US" altLang="zh-CN" i="1" dirty="0">
                        <a:latin typeface="Cambria Math"/>
                      </a:rPr>
                      <m:t>𝑀</m:t>
                    </m:r>
                    <m:r>
                      <a:rPr lang="en-US" altLang="zh-CN" i="1" dirty="0">
                        <a:latin typeface="Cambria Math"/>
                      </a:rPr>
                      <m:t>)</m:t>
                    </m:r>
                    <m:r>
                      <a:rPr lang="zh-CN" altLang="en-US" i="1" dirty="0">
                        <a:latin typeface="Cambria Math"/>
                      </a:rPr>
                      <m:t>，</m:t>
                    </m:r>
                  </m:oMath>
                </a14:m>
                <a:r>
                  <a:rPr lang="zh-CN" altLang="en-US" dirty="0"/>
                  <a:t>输出密文</a:t>
                </a:r>
                <a:endParaRPr lang="zh-CN" altLang="en-US" i="1" dirty="0"/>
              </a:p>
              <a:p>
                <a:pPr marL="914400" lvl="1" indent="-457200">
                  <a:lnSpc>
                    <a:spcPct val="80000"/>
                  </a:lnSpc>
                  <a:buNone/>
                </a:pPr>
                <a:endParaRPr lang="en-US" altLang="zh-CN" sz="3200" i="1" dirty="0" smtClean="0"/>
              </a:p>
              <a:p>
                <a:pPr marL="914400" lvl="1" indent="-457200">
                  <a:lnSpc>
                    <a:spcPct val="80000"/>
                  </a:lnSpc>
                  <a:buNone/>
                </a:pPr>
                <a14:m>
                  <m:oMathPara xmlns:m="http://schemas.openxmlformats.org/officeDocument/2006/math">
                    <m:oMathParaPr>
                      <m:jc m:val="centerGroup"/>
                    </m:oMathParaPr>
                    <m:oMath xmlns:m="http://schemas.openxmlformats.org/officeDocument/2006/math">
                      <m:r>
                        <a:rPr lang="en-US" altLang="zh-CN" sz="2800" i="1" dirty="0" smtClean="0">
                          <a:solidFill>
                            <a:srgbClr val="C6062F"/>
                          </a:solidFill>
                          <a:latin typeface="Cambria Math"/>
                        </a:rPr>
                        <m:t>𝐶</m:t>
                      </m:r>
                      <m:r>
                        <a:rPr lang="zh-CN" altLang="en-US" sz="2800" i="1" dirty="0">
                          <a:solidFill>
                            <a:srgbClr val="C6062F"/>
                          </a:solidFill>
                          <a:latin typeface="Cambria Math"/>
                        </a:rPr>
                        <m:t>＝</m:t>
                      </m:r>
                      <m:r>
                        <a:rPr lang="en-US" altLang="zh-CN" sz="2800" i="1" dirty="0">
                          <a:solidFill>
                            <a:srgbClr val="C6062F"/>
                          </a:solidFill>
                          <a:latin typeface="Cambria Math"/>
                        </a:rPr>
                        <m:t>&lt;</m:t>
                      </m:r>
                      <m:r>
                        <a:rPr lang="en-US" altLang="zh-CN" sz="2800" i="1" dirty="0" err="1">
                          <a:solidFill>
                            <a:srgbClr val="C6062F"/>
                          </a:solidFill>
                          <a:latin typeface="Cambria Math"/>
                        </a:rPr>
                        <m:t>𝑟𝑃</m:t>
                      </m:r>
                      <m:r>
                        <a:rPr lang="en-US" altLang="zh-CN" sz="2800" i="1" dirty="0">
                          <a:solidFill>
                            <a:srgbClr val="C6062F"/>
                          </a:solidFill>
                          <a:latin typeface="Cambria Math"/>
                        </a:rPr>
                        <m:t>, </m:t>
                      </m:r>
                      <m:r>
                        <a:rPr lang="en-US" altLang="zh-CN" sz="2800" i="1" dirty="0">
                          <a:solidFill>
                            <a:srgbClr val="C6062F"/>
                          </a:solidFill>
                          <a:latin typeface="Cambria Math"/>
                        </a:rPr>
                        <m:t>𝜎</m:t>
                      </m:r>
                      <m:r>
                        <a:rPr lang="en-US" altLang="zh-CN" sz="2800" i="1" dirty="0">
                          <a:solidFill>
                            <a:srgbClr val="C6062F"/>
                          </a:solidFill>
                          <a:latin typeface="Cambria Math"/>
                          <a:sym typeface="Symbol" pitchFamily="18" charset="2"/>
                        </a:rPr>
                        <m:t></m:t>
                      </m:r>
                      <m:r>
                        <a:rPr lang="en-US" altLang="zh-CN" sz="2800" i="1" dirty="0">
                          <a:solidFill>
                            <a:srgbClr val="C6062F"/>
                          </a:solidFill>
                          <a:latin typeface="Cambria Math"/>
                        </a:rPr>
                        <m:t>𝐻</m:t>
                      </m:r>
                      <m:r>
                        <a:rPr lang="en-US" altLang="zh-CN" sz="2800" i="1" baseline="-25000" dirty="0">
                          <a:solidFill>
                            <a:srgbClr val="C6062F"/>
                          </a:solidFill>
                          <a:latin typeface="Cambria Math"/>
                        </a:rPr>
                        <m:t>2 </m:t>
                      </m:r>
                      <m:r>
                        <a:rPr lang="en-US" altLang="zh-CN" sz="2800" i="1" dirty="0" smtClean="0">
                          <a:solidFill>
                            <a:srgbClr val="C6062F"/>
                          </a:solidFill>
                          <a:latin typeface="Cambria Math"/>
                        </a:rPr>
                        <m:t>(</m:t>
                      </m:r>
                      <m:r>
                        <a:rPr lang="en-US" altLang="zh-CN" sz="2800" i="1" dirty="0" err="1" smtClean="0">
                          <a:solidFill>
                            <a:srgbClr val="C6062F"/>
                          </a:solidFill>
                          <a:latin typeface="Cambria Math"/>
                        </a:rPr>
                        <m:t>𝑔</m:t>
                      </m:r>
                      <m:r>
                        <a:rPr lang="en-US" altLang="zh-CN" sz="2800" i="1" baseline="-25000" dirty="0" err="1" smtClean="0">
                          <a:solidFill>
                            <a:srgbClr val="C6062F"/>
                          </a:solidFill>
                          <a:latin typeface="Cambria Math"/>
                        </a:rPr>
                        <m:t>𝐼𝐷</m:t>
                      </m:r>
                      <m:r>
                        <a:rPr lang="en-US" altLang="zh-CN" sz="2800" i="1" baseline="30000" dirty="0" err="1" smtClean="0">
                          <a:solidFill>
                            <a:srgbClr val="C6062F"/>
                          </a:solidFill>
                          <a:latin typeface="Cambria Math"/>
                        </a:rPr>
                        <m:t>𝑟</m:t>
                      </m:r>
                      <m:r>
                        <a:rPr lang="en-US" altLang="zh-CN" sz="2800" i="1" dirty="0" smtClean="0">
                          <a:solidFill>
                            <a:srgbClr val="C6062F"/>
                          </a:solidFill>
                          <a:latin typeface="Cambria Math"/>
                        </a:rPr>
                        <m:t>), </m:t>
                      </m:r>
                      <m:r>
                        <a:rPr lang="en-US" altLang="zh-CN" sz="2800" i="1" dirty="0">
                          <a:solidFill>
                            <a:srgbClr val="C6062F"/>
                          </a:solidFill>
                          <a:latin typeface="Cambria Math"/>
                        </a:rPr>
                        <m:t>𝑀</m:t>
                      </m:r>
                      <m:r>
                        <a:rPr lang="en-US" altLang="zh-CN" sz="2800" i="1" dirty="0">
                          <a:solidFill>
                            <a:srgbClr val="C6062F"/>
                          </a:solidFill>
                          <a:latin typeface="Cambria Math"/>
                          <a:sym typeface="Symbol" pitchFamily="18" charset="2"/>
                        </a:rPr>
                        <m:t></m:t>
                      </m:r>
                      <m:r>
                        <a:rPr lang="en-US" altLang="zh-CN" sz="2800" i="1" dirty="0">
                          <a:solidFill>
                            <a:srgbClr val="C6062F"/>
                          </a:solidFill>
                          <a:latin typeface="Cambria Math"/>
                        </a:rPr>
                        <m:t>𝐻</m:t>
                      </m:r>
                      <m:r>
                        <a:rPr lang="en-US" altLang="zh-CN" sz="2800" i="1" baseline="-25000" dirty="0">
                          <a:solidFill>
                            <a:srgbClr val="C6062F"/>
                          </a:solidFill>
                          <a:latin typeface="Cambria Math"/>
                        </a:rPr>
                        <m:t>4</m:t>
                      </m:r>
                      <m:r>
                        <a:rPr lang="en-US" altLang="zh-CN" sz="2800" i="1" dirty="0">
                          <a:solidFill>
                            <a:srgbClr val="C6062F"/>
                          </a:solidFill>
                          <a:latin typeface="Cambria Math"/>
                        </a:rPr>
                        <m:t> </m:t>
                      </m:r>
                      <m:r>
                        <a:rPr lang="en-US" altLang="zh-CN" sz="2800" i="1" dirty="0" smtClean="0">
                          <a:solidFill>
                            <a:srgbClr val="C6062F"/>
                          </a:solidFill>
                          <a:latin typeface="Cambria Math"/>
                        </a:rPr>
                        <m:t>(</m:t>
                      </m:r>
                      <m:r>
                        <a:rPr lang="en-US" altLang="zh-CN" sz="2800" i="1" dirty="0" smtClean="0">
                          <a:solidFill>
                            <a:srgbClr val="C6062F"/>
                          </a:solidFill>
                          <a:latin typeface="Cambria Math"/>
                        </a:rPr>
                        <m:t>𝜎</m:t>
                      </m:r>
                      <m:r>
                        <a:rPr lang="en-US" altLang="zh-CN" sz="2800" i="1" dirty="0" smtClean="0">
                          <a:solidFill>
                            <a:srgbClr val="C6062F"/>
                          </a:solidFill>
                          <a:latin typeface="Cambria Math"/>
                        </a:rPr>
                        <m:t>)&gt;</m:t>
                      </m:r>
                    </m:oMath>
                  </m:oMathPara>
                </a14:m>
                <a:endParaRPr lang="en-US" altLang="zh-CN" dirty="0" smtClean="0"/>
              </a:p>
              <a:p>
                <a:pPr marL="914400" lvl="1" indent="-457200">
                  <a:lnSpc>
                    <a:spcPct val="80000"/>
                  </a:lnSpc>
                  <a:buNone/>
                </a:pPr>
                <a:endParaRPr lang="en-US" altLang="zh-CN" dirty="0" smtClean="0"/>
              </a:p>
              <a:p>
                <a:pPr marL="914400" lvl="1" indent="-457200">
                  <a:lnSpc>
                    <a:spcPct val="80000"/>
                  </a:lnSpc>
                  <a:buNone/>
                </a:pPr>
                <a:r>
                  <a:rPr lang="zh-CN" altLang="en-US" dirty="0" smtClean="0"/>
                  <a:t>其中</a:t>
                </a:r>
                <a:r>
                  <a:rPr lang="zh-CN" altLang="en-US" dirty="0"/>
                  <a:t>，</a:t>
                </a:r>
                <a14:m>
                  <m:oMath xmlns:m="http://schemas.openxmlformats.org/officeDocument/2006/math">
                    <m:r>
                      <a:rPr lang="en-US" altLang="zh-CN" i="1" dirty="0" smtClean="0">
                        <a:latin typeface="Cambria Math"/>
                      </a:rPr>
                      <m:t>𝑔</m:t>
                    </m:r>
                    <m:r>
                      <a:rPr lang="en-US" altLang="zh-CN" i="1" baseline="-25000" dirty="0" err="1">
                        <a:latin typeface="Cambria Math"/>
                      </a:rPr>
                      <m:t>𝐼𝐷</m:t>
                    </m:r>
                    <m:r>
                      <a:rPr lang="zh-CN" altLang="en-US" i="1" dirty="0">
                        <a:latin typeface="Cambria Math"/>
                      </a:rPr>
                      <m:t>＝</m:t>
                    </m:r>
                    <m:r>
                      <a:rPr lang="en-US" altLang="zh-CN" i="1" dirty="0">
                        <a:latin typeface="Cambria Math"/>
                      </a:rPr>
                      <m:t>ê </m:t>
                    </m:r>
                    <m:r>
                      <a:rPr lang="en-US" altLang="zh-CN" i="1" dirty="0" smtClean="0">
                        <a:latin typeface="Cambria Math"/>
                      </a:rPr>
                      <m:t>(</m:t>
                    </m:r>
                    <m:sSub>
                      <m:sSubPr>
                        <m:ctrlPr>
                          <a:rPr lang="en-US" altLang="zh-CN" i="1" dirty="0" smtClean="0">
                            <a:latin typeface="Cambria Math" panose="02040503050406030204" pitchFamily="18" charset="0"/>
                          </a:rPr>
                        </m:ctrlPr>
                      </m:sSubPr>
                      <m:e>
                        <m:r>
                          <a:rPr lang="en-US" altLang="zh-CN" b="0" i="1" dirty="0" smtClean="0">
                            <a:latin typeface="Cambria Math"/>
                          </a:rPr>
                          <m:t>𝑄</m:t>
                        </m:r>
                      </m:e>
                      <m:sub>
                        <m:r>
                          <a:rPr lang="en-US" altLang="zh-CN" i="1" dirty="0">
                            <a:latin typeface="Cambria Math"/>
                          </a:rPr>
                          <m:t>𝐼𝐷</m:t>
                        </m:r>
                      </m:sub>
                    </m:sSub>
                    <m:r>
                      <a:rPr lang="en-US" altLang="zh-CN" i="1" dirty="0">
                        <a:latin typeface="Cambria Math"/>
                      </a:rPr>
                      <m:t>, </m:t>
                    </m:r>
                    <m:r>
                      <a:rPr lang="en-US" altLang="zh-CN" i="1" dirty="0" err="1" smtClean="0">
                        <a:latin typeface="Cambria Math"/>
                      </a:rPr>
                      <m:t>𝑃</m:t>
                    </m:r>
                    <m:r>
                      <a:rPr lang="en-US" altLang="zh-CN" i="1" baseline="-25000" dirty="0" err="1" smtClean="0">
                        <a:latin typeface="Cambria Math"/>
                      </a:rPr>
                      <m:t>𝑝𝑢𝑏</m:t>
                    </m:r>
                    <m:r>
                      <a:rPr lang="en-US" altLang="zh-CN" i="1" dirty="0" smtClean="0">
                        <a:latin typeface="Cambria Math"/>
                      </a:rPr>
                      <m:t>)</m:t>
                    </m:r>
                    <m:r>
                      <a:rPr lang="en-US" altLang="zh-CN" i="1" dirty="0">
                        <a:latin typeface="Cambria Math"/>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𝐺</m:t>
                            </m:r>
                          </m:e>
                          <m:sub>
                            <m:r>
                              <a:rPr lang="en-US" altLang="zh-CN" b="0" i="1" dirty="0" smtClean="0">
                                <a:latin typeface="Cambria Math"/>
                              </a:rPr>
                              <m:t>2</m:t>
                            </m:r>
                          </m:sub>
                        </m:sSub>
                      </m:e>
                      <m:sup>
                        <m:r>
                          <a:rPr lang="zh-CN" altLang="en-US" i="1" dirty="0">
                            <a:latin typeface="Cambria Math"/>
                          </a:rPr>
                          <m:t>∗</m:t>
                        </m:r>
                      </m:sup>
                    </m:sSup>
                  </m:oMath>
                </a14:m>
                <a:endParaRPr lang="zh-CN" altLang="en-US" dirty="0"/>
              </a:p>
              <a:p>
                <a:pPr marL="800100" lvl="1" indent="-342900">
                  <a:lnSpc>
                    <a:spcPct val="80000"/>
                  </a:lnSpc>
                  <a:buFont typeface="+mj-lt"/>
                  <a:buAutoNum type="arabicPeriod"/>
                </a:pPr>
                <a:endParaRPr lang="zh-CN" altLang="en-US" sz="1800" dirty="0"/>
              </a:p>
            </p:txBody>
          </p:sp>
        </mc:Choice>
        <mc:Fallback xmlns="">
          <p:sp>
            <p:nvSpPr>
              <p:cNvPr id="46083" name="Rectangle 3"/>
              <p:cNvSpPr>
                <a:spLocks noGrp="1" noRot="1" noChangeAspect="1" noMove="1" noResize="1" noEditPoints="1" noAdjustHandles="1" noChangeArrowheads="1" noChangeShapeType="1" noTextEdit="1"/>
              </p:cNvSpPr>
              <p:nvPr>
                <p:ph type="body"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9F85D6B7-9257-4A29-ABA8-61041D7AAE74}" type="datetime1">
              <a:rPr lang="zh-CN" altLang="en-US" smtClean="0"/>
              <a:pPr/>
              <a:t>2018/12/10</a:t>
            </a:fld>
            <a:endParaRPr lang="en-US" altLang="zh-CN" dirty="0"/>
          </a:p>
        </p:txBody>
      </p:sp>
      <p:sp>
        <p:nvSpPr>
          <p:cNvPr id="3" name="页脚占位符 2"/>
          <p:cNvSpPr>
            <a:spLocks noGrp="1"/>
          </p:cNvSpPr>
          <p:nvPr>
            <p:ph type="ftr" sz="quarter" idx="11"/>
          </p:nvPr>
        </p:nvSpPr>
        <p:spPr/>
        <p:txBody>
          <a:bodyPr/>
          <a:lstStyle/>
          <a:p>
            <a:r>
              <a:rPr lang="zh-CN" altLang="en-US" smtClean="0"/>
              <a:t>计算机科学与技术学院</a:t>
            </a:r>
            <a:endParaRPr lang="en-US" altLang="zh-CN" dirty="0"/>
          </a:p>
        </p:txBody>
      </p:sp>
      <p:sp>
        <p:nvSpPr>
          <p:cNvPr id="4" name="灯片编号占位符 3"/>
          <p:cNvSpPr>
            <a:spLocks noGrp="1"/>
          </p:cNvSpPr>
          <p:nvPr>
            <p:ph type="sldNum" sz="quarter" idx="12"/>
          </p:nvPr>
        </p:nvSpPr>
        <p:spPr/>
        <p:txBody>
          <a:bodyPr/>
          <a:lstStyle/>
          <a:p>
            <a:fld id="{836EB55C-C677-4EB3-8CB1-5A0CE917D7BA}" type="slidenum">
              <a:rPr lang="en-US" altLang="zh-CN" smtClean="0"/>
              <a:pPr/>
              <a:t>78</a:t>
            </a:fld>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pPr>
                  <a:spcBef>
                    <a:spcPts val="0"/>
                  </a:spcBef>
                </a:pPr>
                <a:r>
                  <a:rPr lang="zh-CN" altLang="en-US" b="1" dirty="0" smtClean="0">
                    <a:solidFill>
                      <a:srgbClr val="FF0000"/>
                    </a:solidFill>
                  </a:rPr>
                  <a:t>解密</a:t>
                </a:r>
                <a14:m>
                  <m:oMath xmlns:m="http://schemas.openxmlformats.org/officeDocument/2006/math">
                    <m:r>
                      <a:rPr lang="en-US" altLang="zh-CN" i="1" dirty="0" smtClean="0">
                        <a:latin typeface="Cambria Math"/>
                      </a:rPr>
                      <m:t>𝐶</m:t>
                    </m:r>
                    <m:r>
                      <a:rPr lang="zh-CN" altLang="en-US" i="1" dirty="0" smtClean="0">
                        <a:latin typeface="Cambria Math"/>
                      </a:rPr>
                      <m:t>＝</m:t>
                    </m:r>
                    <m:r>
                      <a:rPr lang="en-US" altLang="zh-CN" i="1" dirty="0" smtClean="0">
                        <a:latin typeface="Cambria Math"/>
                      </a:rPr>
                      <m:t>&lt;</m:t>
                    </m:r>
                    <m:r>
                      <a:rPr lang="en-US" altLang="zh-CN" i="1" dirty="0" smtClean="0">
                        <a:latin typeface="Cambria Math"/>
                      </a:rPr>
                      <m:t>𝑈</m:t>
                    </m:r>
                    <m:r>
                      <a:rPr lang="en-US" altLang="zh-CN" i="1" dirty="0" smtClean="0">
                        <a:latin typeface="Cambria Math"/>
                      </a:rPr>
                      <m:t>, </m:t>
                    </m:r>
                    <m:r>
                      <a:rPr lang="en-US" altLang="zh-CN" i="1" dirty="0" smtClean="0">
                        <a:latin typeface="Cambria Math"/>
                      </a:rPr>
                      <m:t>𝑉</m:t>
                    </m:r>
                    <m:r>
                      <a:rPr lang="en-US" altLang="zh-CN" i="1" dirty="0" smtClean="0">
                        <a:latin typeface="Cambria Math"/>
                      </a:rPr>
                      <m:t>, </m:t>
                    </m:r>
                    <m:r>
                      <a:rPr lang="en-US" altLang="zh-CN" i="1" dirty="0" smtClean="0">
                        <a:latin typeface="Cambria Math"/>
                      </a:rPr>
                      <m:t>𝑊</m:t>
                    </m:r>
                    <m:r>
                      <a:rPr lang="en-US" altLang="zh-CN" i="1" dirty="0" smtClean="0">
                        <a:latin typeface="Cambria Math"/>
                      </a:rPr>
                      <m:t>&gt;</m:t>
                    </m:r>
                  </m:oMath>
                </a14:m>
                <a:r>
                  <a:rPr lang="zh-CN" altLang="en-US" dirty="0" smtClean="0"/>
                  <a:t>，计算：</a:t>
                </a:r>
              </a:p>
              <a:p>
                <a:pPr marL="914400" lvl="1" indent="-457200">
                  <a:spcBef>
                    <a:spcPts val="0"/>
                  </a:spcBef>
                  <a:buFont typeface="+mj-lt"/>
                  <a:buAutoNum type="arabicPeriod"/>
                </a:pPr>
                <a14:m>
                  <m:oMath xmlns:m="http://schemas.openxmlformats.org/officeDocument/2006/math">
                    <m:r>
                      <a:rPr lang="en-US" altLang="zh-CN" sz="2800" i="1" dirty="0" smtClean="0">
                        <a:latin typeface="Cambria Math"/>
                      </a:rPr>
                      <m:t>𝑉</m:t>
                    </m:r>
                    <m:r>
                      <a:rPr lang="en-US" altLang="zh-CN" sz="2800" i="1" dirty="0" smtClean="0">
                        <a:latin typeface="Cambria Math"/>
                      </a:rPr>
                      <m:t> ⨁ </m:t>
                    </m:r>
                    <m:r>
                      <a:rPr lang="en-US" altLang="zh-CN" sz="2800" i="1" dirty="0" smtClean="0">
                        <a:latin typeface="Cambria Math"/>
                      </a:rPr>
                      <m:t>𝐻</m:t>
                    </m:r>
                    <m:r>
                      <a:rPr lang="en-US" altLang="zh-CN" sz="2800" i="1" baseline="-25000" dirty="0" smtClean="0">
                        <a:latin typeface="Cambria Math"/>
                      </a:rPr>
                      <m:t>2</m:t>
                    </m:r>
                    <m:r>
                      <a:rPr lang="en-US" altLang="zh-CN" sz="2800" i="1" dirty="0" smtClean="0">
                        <a:latin typeface="Cambria Math"/>
                      </a:rPr>
                      <m:t>(ê(</m:t>
                    </m:r>
                    <m:r>
                      <a:rPr lang="en-US" altLang="zh-CN" sz="2800" i="1" dirty="0" err="1" smtClean="0">
                        <a:latin typeface="Cambria Math"/>
                      </a:rPr>
                      <m:t>𝑑</m:t>
                    </m:r>
                    <m:r>
                      <a:rPr lang="en-US" altLang="zh-CN" sz="2800" i="1" baseline="-25000" dirty="0" err="1" smtClean="0">
                        <a:latin typeface="Cambria Math"/>
                      </a:rPr>
                      <m:t>𝐼𝐷</m:t>
                    </m:r>
                    <m:r>
                      <a:rPr lang="en-US" altLang="zh-CN" sz="2800" i="1" dirty="0" smtClean="0">
                        <a:latin typeface="Cambria Math"/>
                      </a:rPr>
                      <m:t>, </m:t>
                    </m:r>
                    <m:r>
                      <a:rPr lang="en-US" altLang="zh-CN" sz="2800" i="1" dirty="0" smtClean="0">
                        <a:latin typeface="Cambria Math"/>
                      </a:rPr>
                      <m:t>𝑈</m:t>
                    </m:r>
                    <m:r>
                      <a:rPr lang="en-US" altLang="zh-CN" sz="2800" i="1" dirty="0" smtClean="0">
                        <a:latin typeface="Cambria Math"/>
                      </a:rPr>
                      <m:t>))</m:t>
                    </m:r>
                    <m:r>
                      <a:rPr lang="zh-CN" altLang="en-US" sz="2800" i="1" dirty="0" smtClean="0">
                        <a:latin typeface="Cambria Math"/>
                      </a:rPr>
                      <m:t>＝</m:t>
                    </m:r>
                    <m:r>
                      <a:rPr lang="en-US" altLang="zh-CN" sz="2800" i="1" dirty="0" smtClean="0">
                        <a:latin typeface="Cambria Math"/>
                      </a:rPr>
                      <m:t>𝜎</m:t>
                    </m:r>
                  </m:oMath>
                </a14:m>
                <a:r>
                  <a:rPr lang="zh-CN" altLang="en-US" sz="2800" dirty="0" smtClean="0"/>
                  <a:t>，由于</a:t>
                </a:r>
                <a14:m>
                  <m:oMath xmlns:m="http://schemas.openxmlformats.org/officeDocument/2006/math">
                    <m:r>
                      <a:rPr lang="en-US" altLang="zh-CN" sz="2800" i="1" dirty="0" smtClean="0">
                        <a:latin typeface="Cambria Math"/>
                      </a:rPr>
                      <m:t>ê (</m:t>
                    </m:r>
                    <m:r>
                      <a:rPr lang="en-US" altLang="zh-CN" sz="2800" i="1" dirty="0" err="1" smtClean="0">
                        <a:latin typeface="Cambria Math"/>
                      </a:rPr>
                      <m:t>𝑑</m:t>
                    </m:r>
                    <m:r>
                      <a:rPr lang="en-US" altLang="zh-CN" sz="2800" i="1" baseline="-25000" dirty="0" err="1" smtClean="0">
                        <a:latin typeface="Cambria Math"/>
                      </a:rPr>
                      <m:t>𝐼𝐷</m:t>
                    </m:r>
                    <m:r>
                      <a:rPr lang="en-US" altLang="zh-CN" sz="2800" i="1" dirty="0" smtClean="0">
                        <a:latin typeface="Cambria Math"/>
                      </a:rPr>
                      <m:t>, </m:t>
                    </m:r>
                    <m:r>
                      <a:rPr lang="en-US" altLang="zh-CN" sz="2800" i="1" dirty="0" err="1" smtClean="0">
                        <a:latin typeface="Cambria Math"/>
                      </a:rPr>
                      <m:t>𝑃</m:t>
                    </m:r>
                    <m:r>
                      <a:rPr lang="en-US" altLang="zh-CN" sz="2800" i="1" baseline="-25000" dirty="0" err="1" smtClean="0">
                        <a:latin typeface="Cambria Math"/>
                      </a:rPr>
                      <m:t>𝑝𝑢𝑏</m:t>
                    </m:r>
                    <m:r>
                      <a:rPr lang="en-US" altLang="zh-CN" sz="2800" i="1" dirty="0" smtClean="0">
                        <a:latin typeface="Cambria Math"/>
                      </a:rPr>
                      <m:t>)</m:t>
                    </m:r>
                    <m:r>
                      <a:rPr lang="en-US" altLang="zh-CN" sz="2800" i="1" baseline="30000" dirty="0" smtClean="0">
                        <a:latin typeface="Cambria Math"/>
                      </a:rPr>
                      <m:t>𝑟</m:t>
                    </m:r>
                    <m:r>
                      <a:rPr lang="zh-CN" altLang="en-US" sz="2800" i="1" dirty="0" smtClean="0">
                        <a:latin typeface="Cambria Math"/>
                      </a:rPr>
                      <m:t>＝</m:t>
                    </m:r>
                    <m:r>
                      <a:rPr lang="en-US" altLang="zh-CN" sz="2800" i="1" dirty="0" smtClean="0">
                        <a:latin typeface="Cambria Math"/>
                      </a:rPr>
                      <m:t>ê(</m:t>
                    </m:r>
                    <m:r>
                      <a:rPr lang="en-US" altLang="zh-CN" sz="2800" i="1" dirty="0" err="1" smtClean="0">
                        <a:latin typeface="Cambria Math"/>
                      </a:rPr>
                      <m:t>𝑑</m:t>
                    </m:r>
                    <m:r>
                      <a:rPr lang="en-US" altLang="zh-CN" sz="2800" i="1" baseline="-25000" dirty="0" err="1" smtClean="0">
                        <a:latin typeface="Cambria Math"/>
                      </a:rPr>
                      <m:t>𝐼𝐷</m:t>
                    </m:r>
                    <m:r>
                      <a:rPr lang="en-US" altLang="zh-CN" sz="2800" i="1" dirty="0" smtClean="0">
                        <a:latin typeface="Cambria Math"/>
                      </a:rPr>
                      <m:t>, </m:t>
                    </m:r>
                    <m:r>
                      <a:rPr lang="en-US" altLang="zh-CN" sz="2800" i="1" dirty="0" smtClean="0">
                        <a:latin typeface="Cambria Math"/>
                      </a:rPr>
                      <m:t>𝑈</m:t>
                    </m:r>
                    <m:r>
                      <a:rPr lang="en-US" altLang="zh-CN" sz="2800" i="1" dirty="0" smtClean="0">
                        <a:latin typeface="Cambria Math"/>
                      </a:rPr>
                      <m:t>)</m:t>
                    </m:r>
                    <m:r>
                      <a:rPr lang="zh-CN" altLang="en-US" sz="2800" i="1" dirty="0" smtClean="0">
                        <a:latin typeface="Cambria Math"/>
                      </a:rPr>
                      <m:t>；</m:t>
                    </m:r>
                  </m:oMath>
                </a14:m>
                <a:endParaRPr lang="zh-CN" altLang="en-US" sz="2800" dirty="0" smtClean="0"/>
              </a:p>
              <a:p>
                <a:pPr marL="914400" lvl="1" indent="-457200">
                  <a:spcBef>
                    <a:spcPts val="0"/>
                  </a:spcBef>
                  <a:buFont typeface="+mj-lt"/>
                  <a:buAutoNum type="arabicPeriod"/>
                </a:pPr>
                <a14:m>
                  <m:oMath xmlns:m="http://schemas.openxmlformats.org/officeDocument/2006/math">
                    <m:r>
                      <a:rPr lang="en-US" altLang="zh-CN" sz="2800" i="1" dirty="0" smtClean="0">
                        <a:latin typeface="Cambria Math"/>
                      </a:rPr>
                      <m:t>𝑊</m:t>
                    </m:r>
                    <m:r>
                      <a:rPr lang="en-US" altLang="zh-CN" sz="2800" i="1" dirty="0" smtClean="0">
                        <a:latin typeface="Cambria Math"/>
                        <a:sym typeface="Symbol" pitchFamily="18" charset="2"/>
                      </a:rPr>
                      <m:t></m:t>
                    </m:r>
                    <m:r>
                      <a:rPr lang="en-US" altLang="zh-CN" sz="2800" i="1" dirty="0" smtClean="0">
                        <a:latin typeface="Cambria Math"/>
                      </a:rPr>
                      <m:t> </m:t>
                    </m:r>
                    <m:r>
                      <a:rPr lang="en-US" altLang="zh-CN" sz="2800" i="1" dirty="0" smtClean="0">
                        <a:latin typeface="Cambria Math"/>
                      </a:rPr>
                      <m:t>𝐻</m:t>
                    </m:r>
                    <m:r>
                      <a:rPr lang="en-US" altLang="zh-CN" sz="2800" i="1" baseline="-25000" dirty="0" smtClean="0">
                        <a:latin typeface="Cambria Math"/>
                      </a:rPr>
                      <m:t>4</m:t>
                    </m:r>
                    <m:r>
                      <a:rPr lang="en-US" altLang="zh-CN" sz="2800" i="1" dirty="0" smtClean="0">
                        <a:latin typeface="Cambria Math"/>
                      </a:rPr>
                      <m:t>(</m:t>
                    </m:r>
                    <m:r>
                      <a:rPr lang="en-US" altLang="zh-CN" sz="2800" i="1" dirty="0" smtClean="0">
                        <a:latin typeface="Cambria Math"/>
                      </a:rPr>
                      <m:t>𝜎</m:t>
                    </m:r>
                    <m:r>
                      <a:rPr lang="en-US" altLang="zh-CN" sz="2800" i="1" dirty="0" smtClean="0">
                        <a:latin typeface="Cambria Math"/>
                      </a:rPr>
                      <m:t>)</m:t>
                    </m:r>
                    <m:r>
                      <a:rPr lang="zh-CN" altLang="en-US" sz="2800" i="1" dirty="0" smtClean="0">
                        <a:latin typeface="Cambria Math"/>
                      </a:rPr>
                      <m:t>＝</m:t>
                    </m:r>
                    <m:r>
                      <a:rPr lang="en-US" altLang="zh-CN" sz="2800" i="1" dirty="0" smtClean="0">
                        <a:latin typeface="Cambria Math"/>
                      </a:rPr>
                      <m:t>𝑀</m:t>
                    </m:r>
                  </m:oMath>
                </a14:m>
                <a:r>
                  <a:rPr lang="zh-CN" altLang="en-US" sz="2800" dirty="0" smtClean="0"/>
                  <a:t>；</a:t>
                </a:r>
              </a:p>
              <a:p>
                <a:pPr marL="914400" lvl="1" indent="-457200">
                  <a:spcBef>
                    <a:spcPts val="0"/>
                  </a:spcBef>
                  <a:buFont typeface="+mj-lt"/>
                  <a:buAutoNum type="arabicPeriod"/>
                </a:pPr>
                <a:r>
                  <a:rPr lang="zh-CN" altLang="en-US" sz="2800" dirty="0" smtClean="0"/>
                  <a:t>令</a:t>
                </a:r>
                <a14:m>
                  <m:oMath xmlns:m="http://schemas.openxmlformats.org/officeDocument/2006/math">
                    <m:r>
                      <a:rPr lang="en-US" altLang="zh-CN" sz="2800" i="1" dirty="0" smtClean="0">
                        <a:latin typeface="Cambria Math"/>
                      </a:rPr>
                      <m:t>𝑟</m:t>
                    </m:r>
                    <m:r>
                      <a:rPr lang="zh-CN" altLang="en-US" sz="2800" i="1" dirty="0" smtClean="0">
                        <a:latin typeface="Cambria Math"/>
                      </a:rPr>
                      <m:t>＝</m:t>
                    </m:r>
                    <m:r>
                      <a:rPr lang="en-US" altLang="zh-CN" sz="2800" i="1" dirty="0" smtClean="0">
                        <a:latin typeface="Cambria Math"/>
                      </a:rPr>
                      <m:t>𝐻</m:t>
                    </m:r>
                    <m:r>
                      <a:rPr lang="en-US" altLang="zh-CN" sz="2800" i="1" baseline="-25000" dirty="0" smtClean="0">
                        <a:latin typeface="Cambria Math"/>
                      </a:rPr>
                      <m:t>3</m:t>
                    </m:r>
                    <m:r>
                      <a:rPr lang="en-US" altLang="zh-CN" sz="2800" i="1" dirty="0" smtClean="0">
                        <a:latin typeface="Cambria Math"/>
                      </a:rPr>
                      <m:t>(</m:t>
                    </m:r>
                    <m:r>
                      <a:rPr lang="en-US" altLang="zh-CN" sz="2800" i="1" dirty="0" smtClean="0">
                        <a:latin typeface="Cambria Math"/>
                      </a:rPr>
                      <m:t>𝜎</m:t>
                    </m:r>
                    <m:r>
                      <a:rPr lang="en-US" altLang="zh-CN" sz="2800" i="1" dirty="0" smtClean="0">
                        <a:latin typeface="Cambria Math"/>
                      </a:rPr>
                      <m:t>, </m:t>
                    </m:r>
                    <m:r>
                      <a:rPr lang="en-US" altLang="zh-CN" sz="2800" i="1" dirty="0" smtClean="0">
                        <a:latin typeface="Cambria Math"/>
                      </a:rPr>
                      <m:t>𝑀</m:t>
                    </m:r>
                    <m:r>
                      <a:rPr lang="en-US" altLang="zh-CN" sz="2800" i="1" dirty="0" smtClean="0">
                        <a:latin typeface="Cambria Math"/>
                      </a:rPr>
                      <m:t>)</m:t>
                    </m:r>
                  </m:oMath>
                </a14:m>
                <a:r>
                  <a:rPr lang="zh-CN" altLang="en-US" sz="2800" dirty="0" smtClean="0"/>
                  <a:t>；</a:t>
                </a:r>
              </a:p>
              <a:p>
                <a:pPr marL="914400" lvl="1" indent="-457200">
                  <a:spcBef>
                    <a:spcPts val="0"/>
                  </a:spcBef>
                  <a:buFont typeface="+mj-lt"/>
                  <a:buAutoNum type="arabicPeriod"/>
                </a:pPr>
                <a:r>
                  <a:rPr lang="zh-CN" altLang="en-US" sz="2800" dirty="0" smtClean="0"/>
                  <a:t>验证</a:t>
                </a:r>
                <a14:m>
                  <m:oMath xmlns:m="http://schemas.openxmlformats.org/officeDocument/2006/math">
                    <m:r>
                      <a:rPr lang="en-US" altLang="zh-CN" sz="2800" i="1" dirty="0" smtClean="0">
                        <a:latin typeface="Cambria Math"/>
                      </a:rPr>
                      <m:t>𝑈</m:t>
                    </m:r>
                    <m:r>
                      <a:rPr lang="zh-CN" altLang="en-US" sz="2800" i="1" dirty="0" smtClean="0">
                        <a:latin typeface="Cambria Math"/>
                      </a:rPr>
                      <m:t>＝</m:t>
                    </m:r>
                    <m:r>
                      <a:rPr lang="en-US" altLang="zh-CN" sz="2800" i="1" dirty="0" smtClean="0">
                        <a:latin typeface="Cambria Math"/>
                      </a:rPr>
                      <m:t>𝑟𝑃</m:t>
                    </m:r>
                  </m:oMath>
                </a14:m>
                <a:r>
                  <a:rPr lang="zh-CN" altLang="en-US" sz="2800" dirty="0" smtClean="0"/>
                  <a:t>，若不成立，拒绝</a:t>
                </a:r>
                <a14:m>
                  <m:oMath xmlns:m="http://schemas.openxmlformats.org/officeDocument/2006/math">
                    <m:r>
                      <a:rPr lang="en-US" altLang="zh-CN" sz="2800" i="1" dirty="0" smtClean="0">
                        <a:latin typeface="Cambria Math"/>
                      </a:rPr>
                      <m:t>𝐶</m:t>
                    </m:r>
                  </m:oMath>
                </a14:m>
                <a:r>
                  <a:rPr lang="zh-CN" altLang="en-US" sz="2800" dirty="0" smtClean="0"/>
                  <a:t>；</a:t>
                </a:r>
              </a:p>
              <a:p>
                <a:pPr marL="914400" lvl="1" indent="-457200">
                  <a:spcBef>
                    <a:spcPts val="0"/>
                  </a:spcBef>
                  <a:buFont typeface="+mj-lt"/>
                  <a:buAutoNum type="arabicPeriod"/>
                </a:pPr>
                <a:r>
                  <a:rPr lang="zh-CN" altLang="en-US" sz="2800" dirty="0" smtClean="0"/>
                  <a:t>输出</a:t>
                </a:r>
                <a14:m>
                  <m:oMath xmlns:m="http://schemas.openxmlformats.org/officeDocument/2006/math">
                    <m:r>
                      <a:rPr lang="en-US" altLang="zh-CN" sz="2800" i="1" dirty="0" smtClean="0">
                        <a:latin typeface="Cambria Math"/>
                      </a:rPr>
                      <m:t>𝑀</m:t>
                    </m:r>
                  </m:oMath>
                </a14:m>
                <a:endParaRPr lang="zh-CN" altLang="en-US" sz="2800" dirty="0" smtClean="0"/>
              </a:p>
              <a:p>
                <a:pPr marL="914400" lvl="1" indent="-457200">
                  <a:spcBef>
                    <a:spcPts val="0"/>
                  </a:spcBef>
                  <a:buNone/>
                </a:pPr>
                <a:endParaRPr lang="en-US" altLang="zh-CN" dirty="0" smtClean="0"/>
              </a:p>
              <a:p>
                <a:pPr marL="514350" indent="-457200">
                  <a:spcBef>
                    <a:spcPts val="0"/>
                  </a:spcBef>
                </a:pPr>
                <a:r>
                  <a:rPr lang="zh-CN" altLang="en-US" dirty="0" smtClean="0"/>
                  <a:t>注意：</a:t>
                </a:r>
                <a14:m>
                  <m:oMath xmlns:m="http://schemas.openxmlformats.org/officeDocument/2006/math">
                    <m:r>
                      <a:rPr lang="en-US" altLang="zh-CN" i="1" dirty="0" smtClean="0">
                        <a:latin typeface="Cambria Math"/>
                      </a:rPr>
                      <m:t>𝑊</m:t>
                    </m:r>
                    <m:r>
                      <a:rPr lang="zh-CN" altLang="en-US" i="1" dirty="0" smtClean="0">
                        <a:latin typeface="Cambria Math"/>
                      </a:rPr>
                      <m:t>＝</m:t>
                    </m:r>
                    <m:r>
                      <a:rPr lang="en-US" altLang="zh-CN" i="1" dirty="0" smtClean="0">
                        <a:latin typeface="Cambria Math"/>
                      </a:rPr>
                      <m:t>𝑀</m:t>
                    </m:r>
                    <m:r>
                      <a:rPr lang="en-US" altLang="zh-CN" i="1" dirty="0" smtClean="0">
                        <a:latin typeface="Cambria Math"/>
                      </a:rPr>
                      <m:t> ⨁ </m:t>
                    </m:r>
                    <m:r>
                      <a:rPr lang="en-US" altLang="zh-CN" i="1" dirty="0" smtClean="0">
                        <a:latin typeface="Cambria Math"/>
                      </a:rPr>
                      <m:t>𝐻</m:t>
                    </m:r>
                    <m:r>
                      <a:rPr lang="en-US" altLang="zh-CN" i="1" baseline="-25000" dirty="0" smtClean="0">
                        <a:latin typeface="Cambria Math"/>
                      </a:rPr>
                      <m:t>4</m:t>
                    </m:r>
                    <m:r>
                      <a:rPr lang="en-US" altLang="zh-CN" i="1" dirty="0" smtClean="0">
                        <a:latin typeface="Cambria Math"/>
                      </a:rPr>
                      <m:t>(</m:t>
                    </m:r>
                    <m:r>
                      <a:rPr lang="en-US" altLang="zh-CN" i="1" dirty="0" smtClean="0">
                        <a:latin typeface="Cambria Math"/>
                      </a:rPr>
                      <m:t>𝜎</m:t>
                    </m:r>
                    <m:r>
                      <a:rPr lang="en-US" altLang="zh-CN" i="1" dirty="0" smtClean="0">
                        <a:latin typeface="Cambria Math"/>
                      </a:rPr>
                      <m:t>)</m:t>
                    </m:r>
                  </m:oMath>
                </a14:m>
                <a:r>
                  <a:rPr lang="zh-CN" altLang="en-US" dirty="0" smtClean="0"/>
                  <a:t>，可以替换为</a:t>
                </a:r>
                <a14:m>
                  <m:oMath xmlns:m="http://schemas.openxmlformats.org/officeDocument/2006/math">
                    <m:r>
                      <a:rPr lang="en-US" altLang="zh-CN" i="1" dirty="0" smtClean="0">
                        <a:latin typeface="Cambria Math"/>
                      </a:rPr>
                      <m:t>𝑊</m:t>
                    </m:r>
                    <m:r>
                      <a:rPr lang="zh-CN" altLang="en-US" i="1" dirty="0" smtClean="0">
                        <a:latin typeface="Cambria Math"/>
                      </a:rPr>
                      <m:t>＝</m:t>
                    </m:r>
                    <m:sSub>
                      <m:sSubPr>
                        <m:ctrlPr>
                          <a:rPr lang="en-US" altLang="zh-CN" i="1" dirty="0" smtClean="0">
                            <a:latin typeface="Cambria Math" panose="02040503050406030204" pitchFamily="18" charset="0"/>
                          </a:rPr>
                        </m:ctrlPr>
                      </m:sSubPr>
                      <m:e>
                        <m:r>
                          <a:rPr lang="en-US" altLang="zh-CN" b="0" i="1" dirty="0" smtClean="0">
                            <a:latin typeface="Cambria Math"/>
                          </a:rPr>
                          <m:t>𝐸</m:t>
                        </m:r>
                      </m:e>
                      <m:sub>
                        <m:sSub>
                          <m:sSubPr>
                            <m:ctrlPr>
                              <a:rPr lang="en-US" altLang="zh-CN" i="1" dirty="0" smtClean="0">
                                <a:latin typeface="Cambria Math" panose="02040503050406030204" pitchFamily="18" charset="0"/>
                              </a:rPr>
                            </m:ctrlPr>
                          </m:sSubPr>
                          <m:e>
                            <m:r>
                              <a:rPr lang="en-US" altLang="zh-CN" b="0" i="1" dirty="0" smtClean="0">
                                <a:latin typeface="Cambria Math"/>
                              </a:rPr>
                              <m:t>𝐻</m:t>
                            </m:r>
                          </m:e>
                          <m:sub>
                            <m:r>
                              <a:rPr lang="en-US" altLang="zh-CN" b="0" i="1" dirty="0" smtClean="0">
                                <a:latin typeface="Cambria Math"/>
                              </a:rPr>
                              <m:t>4</m:t>
                            </m:r>
                          </m:sub>
                        </m:sSub>
                        <m:d>
                          <m:dPr>
                            <m:ctrlPr>
                              <a:rPr lang="en-US" altLang="zh-CN" b="0" i="1" dirty="0" smtClean="0">
                                <a:latin typeface="Cambria Math" panose="02040503050406030204" pitchFamily="18" charset="0"/>
                              </a:rPr>
                            </m:ctrlPr>
                          </m:dPr>
                          <m:e>
                            <m:r>
                              <a:rPr lang="zh-CN" altLang="en-US" b="0" i="1" dirty="0" smtClean="0">
                                <a:latin typeface="Cambria Math"/>
                              </a:rPr>
                              <m:t>𝜎</m:t>
                            </m:r>
                          </m:e>
                        </m:d>
                      </m:sub>
                    </m:sSub>
                    <m:r>
                      <a:rPr lang="en-US" altLang="zh-CN" b="0" i="1" dirty="0" smtClean="0">
                        <a:latin typeface="Cambria Math"/>
                      </a:rPr>
                      <m:t>(</m:t>
                    </m:r>
                    <m:r>
                      <a:rPr lang="en-US" altLang="zh-CN" b="0" i="1" dirty="0" smtClean="0">
                        <a:latin typeface="Cambria Math"/>
                      </a:rPr>
                      <m:t>𝑀</m:t>
                    </m:r>
                    <m:r>
                      <a:rPr lang="en-US" altLang="zh-CN" b="0" i="1" dirty="0" smtClean="0">
                        <a:latin typeface="Cambria Math"/>
                      </a:rPr>
                      <m:t>)</m:t>
                    </m:r>
                  </m:oMath>
                </a14:m>
                <a:r>
                  <a:rPr lang="zh-CN" altLang="en-US" dirty="0" smtClean="0"/>
                  <a:t>，其中</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𝐸</m:t>
                        </m:r>
                      </m:e>
                      <m:sub>
                        <m:sSub>
                          <m:sSubPr>
                            <m:ctrlPr>
                              <a:rPr lang="en-US" altLang="zh-CN" i="1" dirty="0">
                                <a:latin typeface="Cambria Math" panose="02040503050406030204" pitchFamily="18" charset="0"/>
                              </a:rPr>
                            </m:ctrlPr>
                          </m:sSubPr>
                          <m:e>
                            <m:r>
                              <a:rPr lang="en-US" altLang="zh-CN" i="1" dirty="0">
                                <a:latin typeface="Cambria Math"/>
                              </a:rPr>
                              <m:t>𝐻</m:t>
                            </m:r>
                          </m:e>
                          <m:sub>
                            <m:r>
                              <a:rPr lang="en-US" altLang="zh-CN" i="1" dirty="0">
                                <a:latin typeface="Cambria Math"/>
                              </a:rPr>
                              <m:t>4</m:t>
                            </m:r>
                          </m:sub>
                        </m:sSub>
                        <m:d>
                          <m:dPr>
                            <m:ctrlPr>
                              <a:rPr lang="en-US" altLang="zh-CN" i="1" dirty="0">
                                <a:latin typeface="Cambria Math" panose="02040503050406030204" pitchFamily="18" charset="0"/>
                              </a:rPr>
                            </m:ctrlPr>
                          </m:dPr>
                          <m:e>
                            <m:r>
                              <a:rPr lang="zh-CN" altLang="en-US" i="1" dirty="0">
                                <a:latin typeface="Cambria Math"/>
                              </a:rPr>
                              <m:t>𝜎</m:t>
                            </m:r>
                          </m:e>
                        </m:d>
                      </m:sub>
                    </m:sSub>
                    <m:r>
                      <a:rPr lang="en-US" altLang="zh-CN" i="1" dirty="0">
                        <a:latin typeface="Cambria Math"/>
                      </a:rPr>
                      <m:t>(</m:t>
                    </m:r>
                    <m:r>
                      <a:rPr lang="en-US" altLang="zh-CN" b="0" i="1" dirty="0" smtClean="0">
                        <a:latin typeface="Cambria Math"/>
                      </a:rPr>
                      <m:t> </m:t>
                    </m:r>
                    <m:r>
                      <a:rPr lang="en-US" altLang="zh-CN" i="1" dirty="0">
                        <a:latin typeface="Cambria Math"/>
                      </a:rPr>
                      <m:t>)</m:t>
                    </m:r>
                  </m:oMath>
                </a14:m>
                <a:r>
                  <a:rPr lang="zh-CN" altLang="en-US" dirty="0" smtClean="0"/>
                  <a:t>是语义安全的对称加密方案</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cstate="print"/>
                <a:stretch>
                  <a:fillRect l="-1259" t="-1704" r="-593" b="-563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E1776F7-FB40-48EE-82C5-C2197235814E}"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79</a:t>
            </a:fld>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日期占位符 3"/>
          <p:cNvSpPr>
            <a:spLocks noGrp="1"/>
          </p:cNvSpPr>
          <p:nvPr>
            <p:ph type="dt" sz="half" idx="10"/>
          </p:nvPr>
        </p:nvSpPr>
        <p:spPr/>
        <p:txBody>
          <a:bodyPr/>
          <a:lstStyle/>
          <a:p>
            <a:fld id="{73489677-83E3-4E56-875B-5F909229B87F}" type="datetime1">
              <a:rPr lang="zh-CN" altLang="en-US" smtClean="0"/>
              <a:pPr/>
              <a:t>2018/12/10</a:t>
            </a:fld>
            <a:endParaRPr lang="en-US" altLang="zh-CN"/>
          </a:p>
        </p:txBody>
      </p:sp>
      <p:sp>
        <p:nvSpPr>
          <p:cNvPr id="53" name="页脚占位符 4"/>
          <p:cNvSpPr>
            <a:spLocks noGrp="1"/>
          </p:cNvSpPr>
          <p:nvPr>
            <p:ph type="ftr" sz="quarter" idx="11"/>
          </p:nvPr>
        </p:nvSpPr>
        <p:spPr/>
        <p:txBody>
          <a:bodyPr/>
          <a:lstStyle/>
          <a:p>
            <a:r>
              <a:rPr lang="en-US" altLang="zh-CN"/>
              <a:t>计算机科学与技术学院</a:t>
            </a:r>
          </a:p>
        </p:txBody>
      </p:sp>
      <p:sp>
        <p:nvSpPr>
          <p:cNvPr id="54" name="灯片编号占位符 5"/>
          <p:cNvSpPr>
            <a:spLocks noGrp="1"/>
          </p:cNvSpPr>
          <p:nvPr>
            <p:ph type="sldNum" sz="quarter" idx="12"/>
          </p:nvPr>
        </p:nvSpPr>
        <p:spPr/>
        <p:txBody>
          <a:bodyPr/>
          <a:lstStyle/>
          <a:p>
            <a:fld id="{7199E642-BFAA-4343-B6AF-3EEC0603D138}" type="slidenum">
              <a:rPr lang="en-US" altLang="zh-CN"/>
              <a:pPr/>
              <a:t>8</a:t>
            </a:fld>
            <a:endParaRPr lang="en-US" altLang="zh-CN"/>
          </a:p>
        </p:txBody>
      </p:sp>
      <p:sp>
        <p:nvSpPr>
          <p:cNvPr id="153602" name="Rectangle 2"/>
          <p:cNvSpPr>
            <a:spLocks noGrp="1" noChangeArrowheads="1"/>
          </p:cNvSpPr>
          <p:nvPr>
            <p:ph type="title"/>
          </p:nvPr>
        </p:nvSpPr>
        <p:spPr/>
        <p:txBody>
          <a:bodyPr/>
          <a:lstStyle/>
          <a:p>
            <a:endParaRPr lang="zh-CN" altLang="zh-CN"/>
          </a:p>
        </p:txBody>
      </p:sp>
      <p:sp>
        <p:nvSpPr>
          <p:cNvPr id="153604" name="Text Box 4"/>
          <p:cNvSpPr txBox="1">
            <a:spLocks noChangeArrowheads="1"/>
          </p:cNvSpPr>
          <p:nvPr/>
        </p:nvSpPr>
        <p:spPr bwMode="auto">
          <a:xfrm>
            <a:off x="1023938" y="2138363"/>
            <a:ext cx="184150" cy="366712"/>
          </a:xfrm>
          <a:prstGeom prst="rect">
            <a:avLst/>
          </a:prstGeom>
          <a:noFill/>
          <a:ln w="9525">
            <a:noFill/>
            <a:miter lim="800000"/>
            <a:headEnd/>
            <a:tailEnd/>
          </a:ln>
          <a:effectLst/>
        </p:spPr>
        <p:txBody>
          <a:bodyPr wrap="none">
            <a:spAutoFit/>
          </a:bodyPr>
          <a:lstStyle/>
          <a:p>
            <a:endParaRPr lang="zh-CN" altLang="zh-CN">
              <a:latin typeface="Arial" charset="0"/>
            </a:endParaRPr>
          </a:p>
        </p:txBody>
      </p:sp>
      <p:pic>
        <p:nvPicPr>
          <p:cNvPr id="153605" name="Picture 5" descr="HH01677_"/>
          <p:cNvPicPr>
            <a:picLocks noChangeAspect="1" noChangeArrowheads="1"/>
          </p:cNvPicPr>
          <p:nvPr/>
        </p:nvPicPr>
        <p:blipFill>
          <a:blip r:embed="rId2" cstate="print"/>
          <a:srcRect/>
          <a:stretch>
            <a:fillRect/>
          </a:stretch>
        </p:blipFill>
        <p:spPr bwMode="auto">
          <a:xfrm>
            <a:off x="6372225" y="2133600"/>
            <a:ext cx="1733550" cy="2016125"/>
          </a:xfrm>
          <a:prstGeom prst="rect">
            <a:avLst/>
          </a:prstGeom>
          <a:noFill/>
        </p:spPr>
      </p:pic>
      <p:pic>
        <p:nvPicPr>
          <p:cNvPr id="153606" name="Picture 6" descr="q1rsk3vl[1]"/>
          <p:cNvPicPr>
            <a:picLocks noGrp="1" noChangeAspect="1" noChangeArrowheads="1"/>
          </p:cNvPicPr>
          <p:nvPr>
            <p:ph type="body" idx="1"/>
          </p:nvPr>
        </p:nvPicPr>
        <p:blipFill>
          <a:blip r:embed="rId3" cstate="print"/>
          <a:srcRect/>
          <a:stretch>
            <a:fillRect/>
          </a:stretch>
        </p:blipFill>
        <p:spPr>
          <a:xfrm>
            <a:off x="6300788" y="3357563"/>
            <a:ext cx="763587" cy="1081087"/>
          </a:xfrm>
          <a:noFill/>
          <a:ln/>
        </p:spPr>
      </p:pic>
      <p:sp>
        <p:nvSpPr>
          <p:cNvPr id="153607" name="Text Box 7"/>
          <p:cNvSpPr txBox="1">
            <a:spLocks noChangeArrowheads="1"/>
          </p:cNvSpPr>
          <p:nvPr/>
        </p:nvSpPr>
        <p:spPr bwMode="auto">
          <a:xfrm>
            <a:off x="1403350" y="5013325"/>
            <a:ext cx="1512888" cy="701675"/>
          </a:xfrm>
          <a:prstGeom prst="rect">
            <a:avLst/>
          </a:prstGeom>
          <a:noFill/>
          <a:ln w="9525">
            <a:noFill/>
            <a:miter lim="800000"/>
            <a:headEnd/>
            <a:tailEnd/>
          </a:ln>
          <a:effectLst/>
        </p:spPr>
        <p:txBody>
          <a:bodyPr>
            <a:spAutoFit/>
          </a:bodyPr>
          <a:lstStyle/>
          <a:p>
            <a:r>
              <a:rPr lang="en-US" altLang="zh-CN" sz="4000" dirty="0">
                <a:solidFill>
                  <a:schemeClr val="tx2"/>
                </a:solidFill>
                <a:latin typeface="Comic Sans MS" pitchFamily="66" charset="0"/>
              </a:rPr>
              <a:t>Alice</a:t>
            </a:r>
          </a:p>
        </p:txBody>
      </p:sp>
      <p:sp>
        <p:nvSpPr>
          <p:cNvPr id="153609" name="Text Box 9"/>
          <p:cNvSpPr txBox="1">
            <a:spLocks noChangeArrowheads="1"/>
          </p:cNvSpPr>
          <p:nvPr/>
        </p:nvSpPr>
        <p:spPr bwMode="auto">
          <a:xfrm>
            <a:off x="6877050" y="4868863"/>
            <a:ext cx="1073150" cy="701675"/>
          </a:xfrm>
          <a:prstGeom prst="rect">
            <a:avLst/>
          </a:prstGeom>
          <a:noFill/>
          <a:ln w="9525">
            <a:noFill/>
            <a:miter lim="800000"/>
            <a:headEnd/>
            <a:tailEnd/>
          </a:ln>
          <a:effectLst/>
        </p:spPr>
        <p:txBody>
          <a:bodyPr wrap="none">
            <a:spAutoFit/>
          </a:bodyPr>
          <a:lstStyle/>
          <a:p>
            <a:r>
              <a:rPr lang="en-US" altLang="zh-CN" sz="4000">
                <a:solidFill>
                  <a:schemeClr val="tx2"/>
                </a:solidFill>
                <a:latin typeface="Comic Sans MS" pitchFamily="66" charset="0"/>
              </a:rPr>
              <a:t>Bob</a:t>
            </a:r>
          </a:p>
        </p:txBody>
      </p:sp>
      <p:sp>
        <p:nvSpPr>
          <p:cNvPr id="153610" name="Text Box 10"/>
          <p:cNvSpPr txBox="1">
            <a:spLocks noChangeArrowheads="1"/>
          </p:cNvSpPr>
          <p:nvPr/>
        </p:nvSpPr>
        <p:spPr bwMode="auto">
          <a:xfrm>
            <a:off x="3348038" y="4403725"/>
            <a:ext cx="2743200" cy="701675"/>
          </a:xfrm>
          <a:prstGeom prst="rect">
            <a:avLst/>
          </a:prstGeom>
          <a:noFill/>
          <a:ln w="9525">
            <a:noFill/>
            <a:miter lim="800000"/>
            <a:headEnd/>
            <a:tailEnd/>
          </a:ln>
          <a:effectLst/>
        </p:spPr>
        <p:txBody>
          <a:bodyPr>
            <a:spAutoFit/>
          </a:bodyPr>
          <a:lstStyle/>
          <a:p>
            <a:r>
              <a:rPr lang="en-US" altLang="zh-CN" sz="4000" dirty="0">
                <a:solidFill>
                  <a:schemeClr val="tx2"/>
                </a:solidFill>
                <a:latin typeface="Comic Sans MS" pitchFamily="66" charset="0"/>
              </a:rPr>
              <a:t>Messenger</a:t>
            </a:r>
          </a:p>
        </p:txBody>
      </p:sp>
      <p:grpSp>
        <p:nvGrpSpPr>
          <p:cNvPr id="2" name="Group 11"/>
          <p:cNvGrpSpPr>
            <a:grpSpLocks noChangeAspect="1"/>
          </p:cNvGrpSpPr>
          <p:nvPr/>
        </p:nvGrpSpPr>
        <p:grpSpPr bwMode="auto">
          <a:xfrm>
            <a:off x="7667625" y="3789363"/>
            <a:ext cx="865188" cy="576262"/>
            <a:chOff x="4830" y="2296"/>
            <a:chExt cx="481" cy="545"/>
          </a:xfrm>
        </p:grpSpPr>
        <p:sp>
          <p:nvSpPr>
            <p:cNvPr id="153612" name="AutoShape 12"/>
            <p:cNvSpPr>
              <a:spLocks noChangeAspect="1" noChangeArrowheads="1" noTextEdit="1"/>
            </p:cNvSpPr>
            <p:nvPr/>
          </p:nvSpPr>
          <p:spPr bwMode="auto">
            <a:xfrm>
              <a:off x="4830" y="2296"/>
              <a:ext cx="481" cy="545"/>
            </a:xfrm>
            <a:prstGeom prst="rect">
              <a:avLst/>
            </a:prstGeom>
            <a:noFill/>
            <a:ln w="9525">
              <a:noFill/>
              <a:miter lim="800000"/>
              <a:headEnd/>
              <a:tailEnd/>
            </a:ln>
          </p:spPr>
          <p:txBody>
            <a:bodyPr/>
            <a:lstStyle/>
            <a:p>
              <a:endParaRPr lang="zh-CN" altLang="en-US"/>
            </a:p>
          </p:txBody>
        </p:sp>
        <p:sp>
          <p:nvSpPr>
            <p:cNvPr id="153613" name="Freeform 13"/>
            <p:cNvSpPr>
              <a:spLocks/>
            </p:cNvSpPr>
            <p:nvPr/>
          </p:nvSpPr>
          <p:spPr bwMode="auto">
            <a:xfrm>
              <a:off x="4914" y="2311"/>
              <a:ext cx="322" cy="220"/>
            </a:xfrm>
            <a:custGeom>
              <a:avLst/>
              <a:gdLst/>
              <a:ahLst/>
              <a:cxnLst>
                <a:cxn ang="0">
                  <a:pos x="806" y="819"/>
                </a:cxn>
                <a:cxn ang="0">
                  <a:pos x="820" y="448"/>
                </a:cxn>
                <a:cxn ang="0">
                  <a:pos x="731" y="201"/>
                </a:cxn>
                <a:cxn ang="0">
                  <a:pos x="543" y="152"/>
                </a:cxn>
                <a:cxn ang="0">
                  <a:pos x="376" y="156"/>
                </a:cxn>
                <a:cxn ang="0">
                  <a:pos x="206" y="346"/>
                </a:cxn>
                <a:cxn ang="0">
                  <a:pos x="175" y="539"/>
                </a:cxn>
                <a:cxn ang="0">
                  <a:pos x="94" y="552"/>
                </a:cxn>
                <a:cxn ang="0">
                  <a:pos x="89" y="613"/>
                </a:cxn>
                <a:cxn ang="0">
                  <a:pos x="165" y="623"/>
                </a:cxn>
                <a:cxn ang="0">
                  <a:pos x="170" y="689"/>
                </a:cxn>
                <a:cxn ang="0">
                  <a:pos x="0" y="689"/>
                </a:cxn>
                <a:cxn ang="0">
                  <a:pos x="27" y="413"/>
                </a:cxn>
                <a:cxn ang="0">
                  <a:pos x="127" y="181"/>
                </a:cxn>
                <a:cxn ang="0">
                  <a:pos x="328" y="16"/>
                </a:cxn>
                <a:cxn ang="0">
                  <a:pos x="530" y="0"/>
                </a:cxn>
                <a:cxn ang="0">
                  <a:pos x="702" y="50"/>
                </a:cxn>
                <a:cxn ang="0">
                  <a:pos x="826" y="166"/>
                </a:cxn>
                <a:cxn ang="0">
                  <a:pos x="919" y="326"/>
                </a:cxn>
                <a:cxn ang="0">
                  <a:pos x="966" y="644"/>
                </a:cxn>
                <a:cxn ang="0">
                  <a:pos x="966" y="880"/>
                </a:cxn>
                <a:cxn ang="0">
                  <a:pos x="806" y="819"/>
                </a:cxn>
                <a:cxn ang="0">
                  <a:pos x="806" y="819"/>
                </a:cxn>
              </a:cxnLst>
              <a:rect l="0" t="0" r="r" b="b"/>
              <a:pathLst>
                <a:path w="966" h="880">
                  <a:moveTo>
                    <a:pt x="806" y="819"/>
                  </a:moveTo>
                  <a:lnTo>
                    <a:pt x="820" y="448"/>
                  </a:lnTo>
                  <a:lnTo>
                    <a:pt x="731" y="201"/>
                  </a:lnTo>
                  <a:lnTo>
                    <a:pt x="543" y="152"/>
                  </a:lnTo>
                  <a:lnTo>
                    <a:pt x="376" y="156"/>
                  </a:lnTo>
                  <a:lnTo>
                    <a:pt x="206" y="346"/>
                  </a:lnTo>
                  <a:lnTo>
                    <a:pt x="175" y="539"/>
                  </a:lnTo>
                  <a:lnTo>
                    <a:pt x="94" y="552"/>
                  </a:lnTo>
                  <a:lnTo>
                    <a:pt x="89" y="613"/>
                  </a:lnTo>
                  <a:lnTo>
                    <a:pt x="165" y="623"/>
                  </a:lnTo>
                  <a:lnTo>
                    <a:pt x="170" y="689"/>
                  </a:lnTo>
                  <a:lnTo>
                    <a:pt x="0" y="689"/>
                  </a:lnTo>
                  <a:lnTo>
                    <a:pt x="27" y="413"/>
                  </a:lnTo>
                  <a:lnTo>
                    <a:pt x="127" y="181"/>
                  </a:lnTo>
                  <a:lnTo>
                    <a:pt x="328" y="16"/>
                  </a:lnTo>
                  <a:lnTo>
                    <a:pt x="530" y="0"/>
                  </a:lnTo>
                  <a:lnTo>
                    <a:pt x="702" y="50"/>
                  </a:lnTo>
                  <a:lnTo>
                    <a:pt x="826" y="166"/>
                  </a:lnTo>
                  <a:lnTo>
                    <a:pt x="919" y="326"/>
                  </a:lnTo>
                  <a:lnTo>
                    <a:pt x="966" y="644"/>
                  </a:lnTo>
                  <a:lnTo>
                    <a:pt x="966" y="880"/>
                  </a:lnTo>
                  <a:lnTo>
                    <a:pt x="806" y="819"/>
                  </a:lnTo>
                  <a:lnTo>
                    <a:pt x="806" y="819"/>
                  </a:lnTo>
                  <a:close/>
                </a:path>
              </a:pathLst>
            </a:custGeom>
            <a:solidFill>
              <a:srgbClr val="FFFF80"/>
            </a:solidFill>
            <a:ln w="9525">
              <a:noFill/>
              <a:round/>
              <a:headEnd/>
              <a:tailEnd/>
            </a:ln>
          </p:spPr>
          <p:txBody>
            <a:bodyPr/>
            <a:lstStyle/>
            <a:p>
              <a:endParaRPr lang="zh-CN" altLang="en-US"/>
            </a:p>
          </p:txBody>
        </p:sp>
        <p:sp>
          <p:nvSpPr>
            <p:cNvPr id="153614" name="Freeform 14"/>
            <p:cNvSpPr>
              <a:spLocks/>
            </p:cNvSpPr>
            <p:nvPr/>
          </p:nvSpPr>
          <p:spPr bwMode="auto">
            <a:xfrm>
              <a:off x="5033" y="2538"/>
              <a:ext cx="270" cy="248"/>
            </a:xfrm>
            <a:custGeom>
              <a:avLst/>
              <a:gdLst/>
              <a:ahLst/>
              <a:cxnLst>
                <a:cxn ang="0">
                  <a:pos x="643" y="0"/>
                </a:cxn>
                <a:cxn ang="0">
                  <a:pos x="811" y="185"/>
                </a:cxn>
                <a:cxn ang="0">
                  <a:pos x="657" y="668"/>
                </a:cxn>
                <a:cxn ang="0">
                  <a:pos x="446" y="906"/>
                </a:cxn>
                <a:cxn ang="0">
                  <a:pos x="159" y="990"/>
                </a:cxn>
                <a:cxn ang="0">
                  <a:pos x="0" y="947"/>
                </a:cxn>
                <a:cxn ang="0">
                  <a:pos x="314" y="826"/>
                </a:cxn>
                <a:cxn ang="0">
                  <a:pos x="498" y="573"/>
                </a:cxn>
                <a:cxn ang="0">
                  <a:pos x="592" y="195"/>
                </a:cxn>
                <a:cxn ang="0">
                  <a:pos x="643" y="0"/>
                </a:cxn>
                <a:cxn ang="0">
                  <a:pos x="643" y="0"/>
                </a:cxn>
              </a:cxnLst>
              <a:rect l="0" t="0" r="r" b="b"/>
              <a:pathLst>
                <a:path w="811" h="990">
                  <a:moveTo>
                    <a:pt x="643" y="0"/>
                  </a:moveTo>
                  <a:lnTo>
                    <a:pt x="811" y="185"/>
                  </a:lnTo>
                  <a:lnTo>
                    <a:pt x="657" y="668"/>
                  </a:lnTo>
                  <a:lnTo>
                    <a:pt x="446" y="906"/>
                  </a:lnTo>
                  <a:lnTo>
                    <a:pt x="159" y="990"/>
                  </a:lnTo>
                  <a:lnTo>
                    <a:pt x="0" y="947"/>
                  </a:lnTo>
                  <a:lnTo>
                    <a:pt x="314" y="826"/>
                  </a:lnTo>
                  <a:lnTo>
                    <a:pt x="498" y="573"/>
                  </a:lnTo>
                  <a:lnTo>
                    <a:pt x="592" y="195"/>
                  </a:lnTo>
                  <a:lnTo>
                    <a:pt x="643" y="0"/>
                  </a:lnTo>
                  <a:lnTo>
                    <a:pt x="643" y="0"/>
                  </a:lnTo>
                  <a:close/>
                </a:path>
              </a:pathLst>
            </a:custGeom>
            <a:solidFill>
              <a:srgbClr val="D1BDBD"/>
            </a:solidFill>
            <a:ln w="9525">
              <a:noFill/>
              <a:round/>
              <a:headEnd/>
              <a:tailEnd/>
            </a:ln>
          </p:spPr>
          <p:txBody>
            <a:bodyPr/>
            <a:lstStyle/>
            <a:p>
              <a:endParaRPr lang="zh-CN" altLang="en-US"/>
            </a:p>
          </p:txBody>
        </p:sp>
        <p:sp>
          <p:nvSpPr>
            <p:cNvPr id="153615" name="Freeform 15"/>
            <p:cNvSpPr>
              <a:spLocks/>
            </p:cNvSpPr>
            <p:nvPr/>
          </p:nvSpPr>
          <p:spPr bwMode="auto">
            <a:xfrm>
              <a:off x="4880" y="2522"/>
              <a:ext cx="359" cy="250"/>
            </a:xfrm>
            <a:custGeom>
              <a:avLst/>
              <a:gdLst/>
              <a:ahLst/>
              <a:cxnLst>
                <a:cxn ang="0">
                  <a:pos x="0" y="503"/>
                </a:cxn>
                <a:cxn ang="0">
                  <a:pos x="5" y="50"/>
                </a:cxn>
                <a:cxn ang="0">
                  <a:pos x="309" y="0"/>
                </a:cxn>
                <a:cxn ang="0">
                  <a:pos x="810" y="5"/>
                </a:cxn>
                <a:cxn ang="0">
                  <a:pos x="1078" y="40"/>
                </a:cxn>
                <a:cxn ang="0">
                  <a:pos x="1051" y="393"/>
                </a:cxn>
                <a:cxn ang="0">
                  <a:pos x="900" y="784"/>
                </a:cxn>
                <a:cxn ang="0">
                  <a:pos x="628" y="965"/>
                </a:cxn>
                <a:cxn ang="0">
                  <a:pos x="328" y="1001"/>
                </a:cxn>
                <a:cxn ang="0">
                  <a:pos x="121" y="880"/>
                </a:cxn>
                <a:cxn ang="0">
                  <a:pos x="31" y="694"/>
                </a:cxn>
                <a:cxn ang="0">
                  <a:pos x="0" y="503"/>
                </a:cxn>
                <a:cxn ang="0">
                  <a:pos x="0" y="503"/>
                </a:cxn>
              </a:cxnLst>
              <a:rect l="0" t="0" r="r" b="b"/>
              <a:pathLst>
                <a:path w="1078" h="1001">
                  <a:moveTo>
                    <a:pt x="0" y="503"/>
                  </a:moveTo>
                  <a:lnTo>
                    <a:pt x="5" y="50"/>
                  </a:lnTo>
                  <a:lnTo>
                    <a:pt x="309" y="0"/>
                  </a:lnTo>
                  <a:lnTo>
                    <a:pt x="810" y="5"/>
                  </a:lnTo>
                  <a:lnTo>
                    <a:pt x="1078" y="40"/>
                  </a:lnTo>
                  <a:lnTo>
                    <a:pt x="1051" y="393"/>
                  </a:lnTo>
                  <a:lnTo>
                    <a:pt x="900" y="784"/>
                  </a:lnTo>
                  <a:lnTo>
                    <a:pt x="628" y="965"/>
                  </a:lnTo>
                  <a:lnTo>
                    <a:pt x="328" y="1001"/>
                  </a:lnTo>
                  <a:lnTo>
                    <a:pt x="121" y="880"/>
                  </a:lnTo>
                  <a:lnTo>
                    <a:pt x="31" y="694"/>
                  </a:lnTo>
                  <a:lnTo>
                    <a:pt x="0" y="503"/>
                  </a:lnTo>
                  <a:lnTo>
                    <a:pt x="0" y="503"/>
                  </a:lnTo>
                  <a:close/>
                </a:path>
              </a:pathLst>
            </a:custGeom>
            <a:solidFill>
              <a:srgbClr val="E8D9D9"/>
            </a:solidFill>
            <a:ln w="9525">
              <a:noFill/>
              <a:round/>
              <a:headEnd/>
              <a:tailEnd/>
            </a:ln>
          </p:spPr>
          <p:txBody>
            <a:bodyPr/>
            <a:lstStyle/>
            <a:p>
              <a:endParaRPr lang="zh-CN" altLang="en-US"/>
            </a:p>
          </p:txBody>
        </p:sp>
        <p:sp>
          <p:nvSpPr>
            <p:cNvPr id="153616" name="Freeform 16"/>
            <p:cNvSpPr>
              <a:spLocks/>
            </p:cNvSpPr>
            <p:nvPr/>
          </p:nvSpPr>
          <p:spPr bwMode="auto">
            <a:xfrm>
              <a:off x="4837" y="2705"/>
              <a:ext cx="293" cy="131"/>
            </a:xfrm>
            <a:custGeom>
              <a:avLst/>
              <a:gdLst/>
              <a:ahLst/>
              <a:cxnLst>
                <a:cxn ang="0">
                  <a:pos x="270" y="500"/>
                </a:cxn>
                <a:cxn ang="0">
                  <a:pos x="251" y="482"/>
                </a:cxn>
                <a:cxn ang="0">
                  <a:pos x="225" y="474"/>
                </a:cxn>
                <a:cxn ang="0">
                  <a:pos x="205" y="494"/>
                </a:cxn>
                <a:cxn ang="0">
                  <a:pos x="181" y="512"/>
                </a:cxn>
                <a:cxn ang="0">
                  <a:pos x="180" y="490"/>
                </a:cxn>
                <a:cxn ang="0">
                  <a:pos x="185" y="469"/>
                </a:cxn>
                <a:cxn ang="0">
                  <a:pos x="175" y="453"/>
                </a:cxn>
                <a:cxn ang="0">
                  <a:pos x="67" y="443"/>
                </a:cxn>
                <a:cxn ang="0">
                  <a:pos x="27" y="381"/>
                </a:cxn>
                <a:cxn ang="0">
                  <a:pos x="39" y="355"/>
                </a:cxn>
                <a:cxn ang="0">
                  <a:pos x="44" y="327"/>
                </a:cxn>
                <a:cxn ang="0">
                  <a:pos x="17" y="291"/>
                </a:cxn>
                <a:cxn ang="0">
                  <a:pos x="43" y="264"/>
                </a:cxn>
                <a:cxn ang="0">
                  <a:pos x="47" y="237"/>
                </a:cxn>
                <a:cxn ang="0">
                  <a:pos x="45" y="190"/>
                </a:cxn>
                <a:cxn ang="0">
                  <a:pos x="71" y="145"/>
                </a:cxn>
                <a:cxn ang="0">
                  <a:pos x="143" y="149"/>
                </a:cxn>
                <a:cxn ang="0">
                  <a:pos x="339" y="318"/>
                </a:cxn>
                <a:cxn ang="0">
                  <a:pos x="554" y="385"/>
                </a:cxn>
                <a:cxn ang="0">
                  <a:pos x="680" y="352"/>
                </a:cxn>
                <a:cxn ang="0">
                  <a:pos x="519" y="331"/>
                </a:cxn>
                <a:cxn ang="0">
                  <a:pos x="365" y="275"/>
                </a:cxn>
                <a:cxn ang="0">
                  <a:pos x="325" y="223"/>
                </a:cxn>
                <a:cxn ang="0">
                  <a:pos x="342" y="190"/>
                </a:cxn>
                <a:cxn ang="0">
                  <a:pos x="354" y="156"/>
                </a:cxn>
                <a:cxn ang="0">
                  <a:pos x="379" y="173"/>
                </a:cxn>
                <a:cxn ang="0">
                  <a:pos x="412" y="187"/>
                </a:cxn>
                <a:cxn ang="0">
                  <a:pos x="414" y="165"/>
                </a:cxn>
                <a:cxn ang="0">
                  <a:pos x="373" y="99"/>
                </a:cxn>
                <a:cxn ang="0">
                  <a:pos x="342" y="25"/>
                </a:cxn>
                <a:cxn ang="0">
                  <a:pos x="359" y="46"/>
                </a:cxn>
                <a:cxn ang="0">
                  <a:pos x="419" y="140"/>
                </a:cxn>
                <a:cxn ang="0">
                  <a:pos x="480" y="188"/>
                </a:cxn>
                <a:cxn ang="0">
                  <a:pos x="462" y="116"/>
                </a:cxn>
                <a:cxn ang="0">
                  <a:pos x="510" y="175"/>
                </a:cxn>
                <a:cxn ang="0">
                  <a:pos x="564" y="218"/>
                </a:cxn>
                <a:cxn ang="0">
                  <a:pos x="666" y="214"/>
                </a:cxn>
                <a:cxn ang="0">
                  <a:pos x="767" y="191"/>
                </a:cxn>
                <a:cxn ang="0">
                  <a:pos x="805" y="242"/>
                </a:cxn>
                <a:cxn ang="0">
                  <a:pos x="754" y="258"/>
                </a:cxn>
                <a:cxn ang="0">
                  <a:pos x="701" y="274"/>
                </a:cxn>
                <a:cxn ang="0">
                  <a:pos x="726" y="285"/>
                </a:cxn>
                <a:cxn ang="0">
                  <a:pos x="793" y="274"/>
                </a:cxn>
                <a:cxn ang="0">
                  <a:pos x="857" y="260"/>
                </a:cxn>
                <a:cxn ang="0">
                  <a:pos x="780" y="418"/>
                </a:cxn>
                <a:cxn ang="0">
                  <a:pos x="641" y="469"/>
                </a:cxn>
                <a:cxn ang="0">
                  <a:pos x="523" y="480"/>
                </a:cxn>
                <a:cxn ang="0">
                  <a:pos x="491" y="484"/>
                </a:cxn>
                <a:cxn ang="0">
                  <a:pos x="465" y="502"/>
                </a:cxn>
                <a:cxn ang="0">
                  <a:pos x="407" y="475"/>
                </a:cxn>
                <a:cxn ang="0">
                  <a:pos x="384" y="494"/>
                </a:cxn>
                <a:cxn ang="0">
                  <a:pos x="363" y="517"/>
                </a:cxn>
                <a:cxn ang="0">
                  <a:pos x="351" y="508"/>
                </a:cxn>
                <a:cxn ang="0">
                  <a:pos x="335" y="487"/>
                </a:cxn>
                <a:cxn ang="0">
                  <a:pos x="311" y="480"/>
                </a:cxn>
              </a:cxnLst>
              <a:rect l="0" t="0" r="r" b="b"/>
              <a:pathLst>
                <a:path w="879" h="523">
                  <a:moveTo>
                    <a:pt x="307" y="480"/>
                  </a:moveTo>
                  <a:lnTo>
                    <a:pt x="275" y="518"/>
                  </a:lnTo>
                  <a:lnTo>
                    <a:pt x="274" y="513"/>
                  </a:lnTo>
                  <a:lnTo>
                    <a:pt x="273" y="508"/>
                  </a:lnTo>
                  <a:lnTo>
                    <a:pt x="271" y="504"/>
                  </a:lnTo>
                  <a:lnTo>
                    <a:pt x="270" y="500"/>
                  </a:lnTo>
                  <a:lnTo>
                    <a:pt x="267" y="496"/>
                  </a:lnTo>
                  <a:lnTo>
                    <a:pt x="264" y="493"/>
                  </a:lnTo>
                  <a:lnTo>
                    <a:pt x="261" y="489"/>
                  </a:lnTo>
                  <a:lnTo>
                    <a:pt x="258" y="487"/>
                  </a:lnTo>
                  <a:lnTo>
                    <a:pt x="254" y="484"/>
                  </a:lnTo>
                  <a:lnTo>
                    <a:pt x="251" y="482"/>
                  </a:lnTo>
                  <a:lnTo>
                    <a:pt x="246" y="480"/>
                  </a:lnTo>
                  <a:lnTo>
                    <a:pt x="243" y="477"/>
                  </a:lnTo>
                  <a:lnTo>
                    <a:pt x="238" y="476"/>
                  </a:lnTo>
                  <a:lnTo>
                    <a:pt x="234" y="475"/>
                  </a:lnTo>
                  <a:lnTo>
                    <a:pt x="230" y="474"/>
                  </a:lnTo>
                  <a:lnTo>
                    <a:pt x="225" y="474"/>
                  </a:lnTo>
                  <a:lnTo>
                    <a:pt x="224" y="475"/>
                  </a:lnTo>
                  <a:lnTo>
                    <a:pt x="221" y="477"/>
                  </a:lnTo>
                  <a:lnTo>
                    <a:pt x="218" y="480"/>
                  </a:lnTo>
                  <a:lnTo>
                    <a:pt x="215" y="485"/>
                  </a:lnTo>
                  <a:lnTo>
                    <a:pt x="210" y="489"/>
                  </a:lnTo>
                  <a:lnTo>
                    <a:pt x="205" y="494"/>
                  </a:lnTo>
                  <a:lnTo>
                    <a:pt x="201" y="498"/>
                  </a:lnTo>
                  <a:lnTo>
                    <a:pt x="196" y="502"/>
                  </a:lnTo>
                  <a:lnTo>
                    <a:pt x="192" y="506"/>
                  </a:lnTo>
                  <a:lnTo>
                    <a:pt x="187" y="509"/>
                  </a:lnTo>
                  <a:lnTo>
                    <a:pt x="183" y="511"/>
                  </a:lnTo>
                  <a:lnTo>
                    <a:pt x="181" y="512"/>
                  </a:lnTo>
                  <a:lnTo>
                    <a:pt x="178" y="511"/>
                  </a:lnTo>
                  <a:lnTo>
                    <a:pt x="177" y="509"/>
                  </a:lnTo>
                  <a:lnTo>
                    <a:pt x="177" y="505"/>
                  </a:lnTo>
                  <a:lnTo>
                    <a:pt x="178" y="498"/>
                  </a:lnTo>
                  <a:lnTo>
                    <a:pt x="179" y="494"/>
                  </a:lnTo>
                  <a:lnTo>
                    <a:pt x="180" y="490"/>
                  </a:lnTo>
                  <a:lnTo>
                    <a:pt x="181" y="486"/>
                  </a:lnTo>
                  <a:lnTo>
                    <a:pt x="183" y="483"/>
                  </a:lnTo>
                  <a:lnTo>
                    <a:pt x="183" y="478"/>
                  </a:lnTo>
                  <a:lnTo>
                    <a:pt x="184" y="475"/>
                  </a:lnTo>
                  <a:lnTo>
                    <a:pt x="184" y="472"/>
                  </a:lnTo>
                  <a:lnTo>
                    <a:pt x="185" y="469"/>
                  </a:lnTo>
                  <a:lnTo>
                    <a:pt x="184" y="466"/>
                  </a:lnTo>
                  <a:lnTo>
                    <a:pt x="183" y="463"/>
                  </a:lnTo>
                  <a:lnTo>
                    <a:pt x="182" y="460"/>
                  </a:lnTo>
                  <a:lnTo>
                    <a:pt x="181" y="459"/>
                  </a:lnTo>
                  <a:lnTo>
                    <a:pt x="178" y="455"/>
                  </a:lnTo>
                  <a:lnTo>
                    <a:pt x="175" y="453"/>
                  </a:lnTo>
                  <a:lnTo>
                    <a:pt x="171" y="452"/>
                  </a:lnTo>
                  <a:lnTo>
                    <a:pt x="167" y="450"/>
                  </a:lnTo>
                  <a:lnTo>
                    <a:pt x="108" y="477"/>
                  </a:lnTo>
                  <a:lnTo>
                    <a:pt x="120" y="437"/>
                  </a:lnTo>
                  <a:lnTo>
                    <a:pt x="97" y="424"/>
                  </a:lnTo>
                  <a:lnTo>
                    <a:pt x="67" y="443"/>
                  </a:lnTo>
                  <a:lnTo>
                    <a:pt x="82" y="388"/>
                  </a:lnTo>
                  <a:lnTo>
                    <a:pt x="30" y="393"/>
                  </a:lnTo>
                  <a:lnTo>
                    <a:pt x="27" y="391"/>
                  </a:lnTo>
                  <a:lnTo>
                    <a:pt x="27" y="388"/>
                  </a:lnTo>
                  <a:lnTo>
                    <a:pt x="26" y="383"/>
                  </a:lnTo>
                  <a:lnTo>
                    <a:pt x="27" y="381"/>
                  </a:lnTo>
                  <a:lnTo>
                    <a:pt x="28" y="377"/>
                  </a:lnTo>
                  <a:lnTo>
                    <a:pt x="30" y="373"/>
                  </a:lnTo>
                  <a:lnTo>
                    <a:pt x="32" y="368"/>
                  </a:lnTo>
                  <a:lnTo>
                    <a:pt x="35" y="365"/>
                  </a:lnTo>
                  <a:lnTo>
                    <a:pt x="37" y="359"/>
                  </a:lnTo>
                  <a:lnTo>
                    <a:pt x="39" y="355"/>
                  </a:lnTo>
                  <a:lnTo>
                    <a:pt x="41" y="351"/>
                  </a:lnTo>
                  <a:lnTo>
                    <a:pt x="43" y="345"/>
                  </a:lnTo>
                  <a:lnTo>
                    <a:pt x="44" y="341"/>
                  </a:lnTo>
                  <a:lnTo>
                    <a:pt x="45" y="335"/>
                  </a:lnTo>
                  <a:lnTo>
                    <a:pt x="45" y="331"/>
                  </a:lnTo>
                  <a:lnTo>
                    <a:pt x="44" y="327"/>
                  </a:lnTo>
                  <a:lnTo>
                    <a:pt x="1" y="327"/>
                  </a:lnTo>
                  <a:lnTo>
                    <a:pt x="0" y="300"/>
                  </a:lnTo>
                  <a:lnTo>
                    <a:pt x="3" y="298"/>
                  </a:lnTo>
                  <a:lnTo>
                    <a:pt x="6" y="296"/>
                  </a:lnTo>
                  <a:lnTo>
                    <a:pt x="12" y="293"/>
                  </a:lnTo>
                  <a:lnTo>
                    <a:pt x="17" y="291"/>
                  </a:lnTo>
                  <a:lnTo>
                    <a:pt x="21" y="286"/>
                  </a:lnTo>
                  <a:lnTo>
                    <a:pt x="26" y="283"/>
                  </a:lnTo>
                  <a:lnTo>
                    <a:pt x="31" y="279"/>
                  </a:lnTo>
                  <a:lnTo>
                    <a:pt x="36" y="274"/>
                  </a:lnTo>
                  <a:lnTo>
                    <a:pt x="39" y="269"/>
                  </a:lnTo>
                  <a:lnTo>
                    <a:pt x="43" y="264"/>
                  </a:lnTo>
                  <a:lnTo>
                    <a:pt x="46" y="260"/>
                  </a:lnTo>
                  <a:lnTo>
                    <a:pt x="48" y="255"/>
                  </a:lnTo>
                  <a:lnTo>
                    <a:pt x="49" y="250"/>
                  </a:lnTo>
                  <a:lnTo>
                    <a:pt x="50" y="246"/>
                  </a:lnTo>
                  <a:lnTo>
                    <a:pt x="49" y="242"/>
                  </a:lnTo>
                  <a:lnTo>
                    <a:pt x="47" y="237"/>
                  </a:lnTo>
                  <a:lnTo>
                    <a:pt x="27" y="230"/>
                  </a:lnTo>
                  <a:lnTo>
                    <a:pt x="30" y="221"/>
                  </a:lnTo>
                  <a:lnTo>
                    <a:pt x="34" y="213"/>
                  </a:lnTo>
                  <a:lnTo>
                    <a:pt x="37" y="206"/>
                  </a:lnTo>
                  <a:lnTo>
                    <a:pt x="42" y="198"/>
                  </a:lnTo>
                  <a:lnTo>
                    <a:pt x="45" y="190"/>
                  </a:lnTo>
                  <a:lnTo>
                    <a:pt x="49" y="183"/>
                  </a:lnTo>
                  <a:lnTo>
                    <a:pt x="53" y="175"/>
                  </a:lnTo>
                  <a:lnTo>
                    <a:pt x="57" y="167"/>
                  </a:lnTo>
                  <a:lnTo>
                    <a:pt x="61" y="160"/>
                  </a:lnTo>
                  <a:lnTo>
                    <a:pt x="67" y="153"/>
                  </a:lnTo>
                  <a:lnTo>
                    <a:pt x="71" y="145"/>
                  </a:lnTo>
                  <a:lnTo>
                    <a:pt x="76" y="139"/>
                  </a:lnTo>
                  <a:lnTo>
                    <a:pt x="80" y="132"/>
                  </a:lnTo>
                  <a:lnTo>
                    <a:pt x="86" y="126"/>
                  </a:lnTo>
                  <a:lnTo>
                    <a:pt x="91" y="120"/>
                  </a:lnTo>
                  <a:lnTo>
                    <a:pt x="97" y="115"/>
                  </a:lnTo>
                  <a:lnTo>
                    <a:pt x="143" y="149"/>
                  </a:lnTo>
                  <a:lnTo>
                    <a:pt x="184" y="181"/>
                  </a:lnTo>
                  <a:lnTo>
                    <a:pt x="219" y="212"/>
                  </a:lnTo>
                  <a:lnTo>
                    <a:pt x="252" y="242"/>
                  </a:lnTo>
                  <a:lnTo>
                    <a:pt x="282" y="270"/>
                  </a:lnTo>
                  <a:lnTo>
                    <a:pt x="311" y="295"/>
                  </a:lnTo>
                  <a:lnTo>
                    <a:pt x="339" y="318"/>
                  </a:lnTo>
                  <a:lnTo>
                    <a:pt x="368" y="338"/>
                  </a:lnTo>
                  <a:lnTo>
                    <a:pt x="399" y="354"/>
                  </a:lnTo>
                  <a:lnTo>
                    <a:pt x="431" y="367"/>
                  </a:lnTo>
                  <a:lnTo>
                    <a:pt x="467" y="377"/>
                  </a:lnTo>
                  <a:lnTo>
                    <a:pt x="509" y="383"/>
                  </a:lnTo>
                  <a:lnTo>
                    <a:pt x="554" y="385"/>
                  </a:lnTo>
                  <a:lnTo>
                    <a:pt x="607" y="382"/>
                  </a:lnTo>
                  <a:lnTo>
                    <a:pt x="666" y="376"/>
                  </a:lnTo>
                  <a:lnTo>
                    <a:pt x="736" y="364"/>
                  </a:lnTo>
                  <a:lnTo>
                    <a:pt x="740" y="356"/>
                  </a:lnTo>
                  <a:lnTo>
                    <a:pt x="709" y="354"/>
                  </a:lnTo>
                  <a:lnTo>
                    <a:pt x="680" y="352"/>
                  </a:lnTo>
                  <a:lnTo>
                    <a:pt x="651" y="350"/>
                  </a:lnTo>
                  <a:lnTo>
                    <a:pt x="625" y="347"/>
                  </a:lnTo>
                  <a:lnTo>
                    <a:pt x="597" y="343"/>
                  </a:lnTo>
                  <a:lnTo>
                    <a:pt x="571" y="341"/>
                  </a:lnTo>
                  <a:lnTo>
                    <a:pt x="544" y="335"/>
                  </a:lnTo>
                  <a:lnTo>
                    <a:pt x="519" y="331"/>
                  </a:lnTo>
                  <a:lnTo>
                    <a:pt x="492" y="324"/>
                  </a:lnTo>
                  <a:lnTo>
                    <a:pt x="468" y="318"/>
                  </a:lnTo>
                  <a:lnTo>
                    <a:pt x="441" y="308"/>
                  </a:lnTo>
                  <a:lnTo>
                    <a:pt x="417" y="299"/>
                  </a:lnTo>
                  <a:lnTo>
                    <a:pt x="390" y="287"/>
                  </a:lnTo>
                  <a:lnTo>
                    <a:pt x="365" y="275"/>
                  </a:lnTo>
                  <a:lnTo>
                    <a:pt x="338" y="260"/>
                  </a:lnTo>
                  <a:lnTo>
                    <a:pt x="312" y="244"/>
                  </a:lnTo>
                  <a:lnTo>
                    <a:pt x="315" y="238"/>
                  </a:lnTo>
                  <a:lnTo>
                    <a:pt x="318" y="234"/>
                  </a:lnTo>
                  <a:lnTo>
                    <a:pt x="322" y="228"/>
                  </a:lnTo>
                  <a:lnTo>
                    <a:pt x="325" y="223"/>
                  </a:lnTo>
                  <a:lnTo>
                    <a:pt x="328" y="218"/>
                  </a:lnTo>
                  <a:lnTo>
                    <a:pt x="331" y="212"/>
                  </a:lnTo>
                  <a:lnTo>
                    <a:pt x="333" y="208"/>
                  </a:lnTo>
                  <a:lnTo>
                    <a:pt x="336" y="202"/>
                  </a:lnTo>
                  <a:lnTo>
                    <a:pt x="339" y="197"/>
                  </a:lnTo>
                  <a:lnTo>
                    <a:pt x="342" y="190"/>
                  </a:lnTo>
                  <a:lnTo>
                    <a:pt x="344" y="185"/>
                  </a:lnTo>
                  <a:lnTo>
                    <a:pt x="347" y="179"/>
                  </a:lnTo>
                  <a:lnTo>
                    <a:pt x="349" y="174"/>
                  </a:lnTo>
                  <a:lnTo>
                    <a:pt x="351" y="168"/>
                  </a:lnTo>
                  <a:lnTo>
                    <a:pt x="352" y="162"/>
                  </a:lnTo>
                  <a:lnTo>
                    <a:pt x="354" y="156"/>
                  </a:lnTo>
                  <a:lnTo>
                    <a:pt x="357" y="159"/>
                  </a:lnTo>
                  <a:lnTo>
                    <a:pt x="361" y="161"/>
                  </a:lnTo>
                  <a:lnTo>
                    <a:pt x="365" y="164"/>
                  </a:lnTo>
                  <a:lnTo>
                    <a:pt x="370" y="166"/>
                  </a:lnTo>
                  <a:lnTo>
                    <a:pt x="374" y="169"/>
                  </a:lnTo>
                  <a:lnTo>
                    <a:pt x="379" y="173"/>
                  </a:lnTo>
                  <a:lnTo>
                    <a:pt x="385" y="176"/>
                  </a:lnTo>
                  <a:lnTo>
                    <a:pt x="391" y="178"/>
                  </a:lnTo>
                  <a:lnTo>
                    <a:pt x="397" y="180"/>
                  </a:lnTo>
                  <a:lnTo>
                    <a:pt x="402" y="184"/>
                  </a:lnTo>
                  <a:lnTo>
                    <a:pt x="407" y="185"/>
                  </a:lnTo>
                  <a:lnTo>
                    <a:pt x="412" y="187"/>
                  </a:lnTo>
                  <a:lnTo>
                    <a:pt x="417" y="187"/>
                  </a:lnTo>
                  <a:lnTo>
                    <a:pt x="422" y="188"/>
                  </a:lnTo>
                  <a:lnTo>
                    <a:pt x="426" y="187"/>
                  </a:lnTo>
                  <a:lnTo>
                    <a:pt x="431" y="187"/>
                  </a:lnTo>
                  <a:lnTo>
                    <a:pt x="422" y="176"/>
                  </a:lnTo>
                  <a:lnTo>
                    <a:pt x="414" y="165"/>
                  </a:lnTo>
                  <a:lnTo>
                    <a:pt x="407" y="154"/>
                  </a:lnTo>
                  <a:lnTo>
                    <a:pt x="400" y="143"/>
                  </a:lnTo>
                  <a:lnTo>
                    <a:pt x="392" y="131"/>
                  </a:lnTo>
                  <a:lnTo>
                    <a:pt x="385" y="120"/>
                  </a:lnTo>
                  <a:lnTo>
                    <a:pt x="379" y="109"/>
                  </a:lnTo>
                  <a:lnTo>
                    <a:pt x="373" y="99"/>
                  </a:lnTo>
                  <a:lnTo>
                    <a:pt x="367" y="87"/>
                  </a:lnTo>
                  <a:lnTo>
                    <a:pt x="361" y="75"/>
                  </a:lnTo>
                  <a:lnTo>
                    <a:pt x="355" y="62"/>
                  </a:lnTo>
                  <a:lnTo>
                    <a:pt x="351" y="50"/>
                  </a:lnTo>
                  <a:lnTo>
                    <a:pt x="346" y="37"/>
                  </a:lnTo>
                  <a:lnTo>
                    <a:pt x="342" y="25"/>
                  </a:lnTo>
                  <a:lnTo>
                    <a:pt x="337" y="13"/>
                  </a:lnTo>
                  <a:lnTo>
                    <a:pt x="334" y="0"/>
                  </a:lnTo>
                  <a:lnTo>
                    <a:pt x="338" y="9"/>
                  </a:lnTo>
                  <a:lnTo>
                    <a:pt x="345" y="20"/>
                  </a:lnTo>
                  <a:lnTo>
                    <a:pt x="352" y="32"/>
                  </a:lnTo>
                  <a:lnTo>
                    <a:pt x="359" y="46"/>
                  </a:lnTo>
                  <a:lnTo>
                    <a:pt x="367" y="61"/>
                  </a:lnTo>
                  <a:lnTo>
                    <a:pt x="377" y="78"/>
                  </a:lnTo>
                  <a:lnTo>
                    <a:pt x="386" y="94"/>
                  </a:lnTo>
                  <a:lnTo>
                    <a:pt x="398" y="111"/>
                  </a:lnTo>
                  <a:lnTo>
                    <a:pt x="408" y="126"/>
                  </a:lnTo>
                  <a:lnTo>
                    <a:pt x="419" y="140"/>
                  </a:lnTo>
                  <a:lnTo>
                    <a:pt x="429" y="154"/>
                  </a:lnTo>
                  <a:lnTo>
                    <a:pt x="440" y="166"/>
                  </a:lnTo>
                  <a:lnTo>
                    <a:pt x="450" y="175"/>
                  </a:lnTo>
                  <a:lnTo>
                    <a:pt x="461" y="183"/>
                  </a:lnTo>
                  <a:lnTo>
                    <a:pt x="470" y="187"/>
                  </a:lnTo>
                  <a:lnTo>
                    <a:pt x="480" y="188"/>
                  </a:lnTo>
                  <a:lnTo>
                    <a:pt x="423" y="87"/>
                  </a:lnTo>
                  <a:lnTo>
                    <a:pt x="430" y="90"/>
                  </a:lnTo>
                  <a:lnTo>
                    <a:pt x="437" y="95"/>
                  </a:lnTo>
                  <a:lnTo>
                    <a:pt x="445" y="101"/>
                  </a:lnTo>
                  <a:lnTo>
                    <a:pt x="454" y="108"/>
                  </a:lnTo>
                  <a:lnTo>
                    <a:pt x="462" y="116"/>
                  </a:lnTo>
                  <a:lnTo>
                    <a:pt x="470" y="125"/>
                  </a:lnTo>
                  <a:lnTo>
                    <a:pt x="478" y="135"/>
                  </a:lnTo>
                  <a:lnTo>
                    <a:pt x="487" y="145"/>
                  </a:lnTo>
                  <a:lnTo>
                    <a:pt x="494" y="154"/>
                  </a:lnTo>
                  <a:lnTo>
                    <a:pt x="502" y="165"/>
                  </a:lnTo>
                  <a:lnTo>
                    <a:pt x="510" y="175"/>
                  </a:lnTo>
                  <a:lnTo>
                    <a:pt x="519" y="185"/>
                  </a:lnTo>
                  <a:lnTo>
                    <a:pt x="526" y="193"/>
                  </a:lnTo>
                  <a:lnTo>
                    <a:pt x="533" y="202"/>
                  </a:lnTo>
                  <a:lnTo>
                    <a:pt x="539" y="210"/>
                  </a:lnTo>
                  <a:lnTo>
                    <a:pt x="546" y="218"/>
                  </a:lnTo>
                  <a:lnTo>
                    <a:pt x="564" y="218"/>
                  </a:lnTo>
                  <a:lnTo>
                    <a:pt x="580" y="219"/>
                  </a:lnTo>
                  <a:lnTo>
                    <a:pt x="597" y="219"/>
                  </a:lnTo>
                  <a:lnTo>
                    <a:pt x="615" y="219"/>
                  </a:lnTo>
                  <a:lnTo>
                    <a:pt x="632" y="218"/>
                  </a:lnTo>
                  <a:lnTo>
                    <a:pt x="649" y="216"/>
                  </a:lnTo>
                  <a:lnTo>
                    <a:pt x="666" y="214"/>
                  </a:lnTo>
                  <a:lnTo>
                    <a:pt x="684" y="212"/>
                  </a:lnTo>
                  <a:lnTo>
                    <a:pt x="700" y="210"/>
                  </a:lnTo>
                  <a:lnTo>
                    <a:pt x="717" y="207"/>
                  </a:lnTo>
                  <a:lnTo>
                    <a:pt x="735" y="201"/>
                  </a:lnTo>
                  <a:lnTo>
                    <a:pt x="751" y="198"/>
                  </a:lnTo>
                  <a:lnTo>
                    <a:pt x="767" y="191"/>
                  </a:lnTo>
                  <a:lnTo>
                    <a:pt x="785" y="186"/>
                  </a:lnTo>
                  <a:lnTo>
                    <a:pt x="800" y="178"/>
                  </a:lnTo>
                  <a:lnTo>
                    <a:pt x="816" y="171"/>
                  </a:lnTo>
                  <a:lnTo>
                    <a:pt x="821" y="233"/>
                  </a:lnTo>
                  <a:lnTo>
                    <a:pt x="813" y="237"/>
                  </a:lnTo>
                  <a:lnTo>
                    <a:pt x="805" y="242"/>
                  </a:lnTo>
                  <a:lnTo>
                    <a:pt x="796" y="244"/>
                  </a:lnTo>
                  <a:lnTo>
                    <a:pt x="788" y="247"/>
                  </a:lnTo>
                  <a:lnTo>
                    <a:pt x="779" y="250"/>
                  </a:lnTo>
                  <a:lnTo>
                    <a:pt x="770" y="252"/>
                  </a:lnTo>
                  <a:lnTo>
                    <a:pt x="762" y="255"/>
                  </a:lnTo>
                  <a:lnTo>
                    <a:pt x="754" y="258"/>
                  </a:lnTo>
                  <a:lnTo>
                    <a:pt x="745" y="260"/>
                  </a:lnTo>
                  <a:lnTo>
                    <a:pt x="736" y="263"/>
                  </a:lnTo>
                  <a:lnTo>
                    <a:pt x="727" y="264"/>
                  </a:lnTo>
                  <a:lnTo>
                    <a:pt x="718" y="268"/>
                  </a:lnTo>
                  <a:lnTo>
                    <a:pt x="710" y="271"/>
                  </a:lnTo>
                  <a:lnTo>
                    <a:pt x="701" y="274"/>
                  </a:lnTo>
                  <a:lnTo>
                    <a:pt x="693" y="278"/>
                  </a:lnTo>
                  <a:lnTo>
                    <a:pt x="685" y="283"/>
                  </a:lnTo>
                  <a:lnTo>
                    <a:pt x="695" y="284"/>
                  </a:lnTo>
                  <a:lnTo>
                    <a:pt x="705" y="285"/>
                  </a:lnTo>
                  <a:lnTo>
                    <a:pt x="715" y="285"/>
                  </a:lnTo>
                  <a:lnTo>
                    <a:pt x="726" y="285"/>
                  </a:lnTo>
                  <a:lnTo>
                    <a:pt x="737" y="284"/>
                  </a:lnTo>
                  <a:lnTo>
                    <a:pt x="748" y="283"/>
                  </a:lnTo>
                  <a:lnTo>
                    <a:pt x="759" y="281"/>
                  </a:lnTo>
                  <a:lnTo>
                    <a:pt x="771" y="279"/>
                  </a:lnTo>
                  <a:lnTo>
                    <a:pt x="781" y="276"/>
                  </a:lnTo>
                  <a:lnTo>
                    <a:pt x="793" y="274"/>
                  </a:lnTo>
                  <a:lnTo>
                    <a:pt x="804" y="271"/>
                  </a:lnTo>
                  <a:lnTo>
                    <a:pt x="815" y="269"/>
                  </a:lnTo>
                  <a:lnTo>
                    <a:pt x="825" y="266"/>
                  </a:lnTo>
                  <a:lnTo>
                    <a:pt x="836" y="263"/>
                  </a:lnTo>
                  <a:lnTo>
                    <a:pt x="847" y="261"/>
                  </a:lnTo>
                  <a:lnTo>
                    <a:pt x="857" y="260"/>
                  </a:lnTo>
                  <a:lnTo>
                    <a:pt x="879" y="358"/>
                  </a:lnTo>
                  <a:lnTo>
                    <a:pt x="862" y="371"/>
                  </a:lnTo>
                  <a:lnTo>
                    <a:pt x="844" y="385"/>
                  </a:lnTo>
                  <a:lnTo>
                    <a:pt x="823" y="397"/>
                  </a:lnTo>
                  <a:lnTo>
                    <a:pt x="803" y="407"/>
                  </a:lnTo>
                  <a:lnTo>
                    <a:pt x="780" y="418"/>
                  </a:lnTo>
                  <a:lnTo>
                    <a:pt x="758" y="428"/>
                  </a:lnTo>
                  <a:lnTo>
                    <a:pt x="736" y="437"/>
                  </a:lnTo>
                  <a:lnTo>
                    <a:pt x="712" y="447"/>
                  </a:lnTo>
                  <a:lnTo>
                    <a:pt x="688" y="453"/>
                  </a:lnTo>
                  <a:lnTo>
                    <a:pt x="664" y="461"/>
                  </a:lnTo>
                  <a:lnTo>
                    <a:pt x="641" y="469"/>
                  </a:lnTo>
                  <a:lnTo>
                    <a:pt x="618" y="475"/>
                  </a:lnTo>
                  <a:lnTo>
                    <a:pt x="595" y="482"/>
                  </a:lnTo>
                  <a:lnTo>
                    <a:pt x="573" y="487"/>
                  </a:lnTo>
                  <a:lnTo>
                    <a:pt x="550" y="493"/>
                  </a:lnTo>
                  <a:lnTo>
                    <a:pt x="531" y="498"/>
                  </a:lnTo>
                  <a:lnTo>
                    <a:pt x="523" y="480"/>
                  </a:lnTo>
                  <a:lnTo>
                    <a:pt x="517" y="480"/>
                  </a:lnTo>
                  <a:lnTo>
                    <a:pt x="512" y="480"/>
                  </a:lnTo>
                  <a:lnTo>
                    <a:pt x="507" y="480"/>
                  </a:lnTo>
                  <a:lnTo>
                    <a:pt x="501" y="481"/>
                  </a:lnTo>
                  <a:lnTo>
                    <a:pt x="496" y="482"/>
                  </a:lnTo>
                  <a:lnTo>
                    <a:pt x="491" y="484"/>
                  </a:lnTo>
                  <a:lnTo>
                    <a:pt x="487" y="486"/>
                  </a:lnTo>
                  <a:lnTo>
                    <a:pt x="482" y="489"/>
                  </a:lnTo>
                  <a:lnTo>
                    <a:pt x="478" y="492"/>
                  </a:lnTo>
                  <a:lnTo>
                    <a:pt x="473" y="495"/>
                  </a:lnTo>
                  <a:lnTo>
                    <a:pt x="469" y="499"/>
                  </a:lnTo>
                  <a:lnTo>
                    <a:pt x="465" y="502"/>
                  </a:lnTo>
                  <a:lnTo>
                    <a:pt x="461" y="506"/>
                  </a:lnTo>
                  <a:lnTo>
                    <a:pt x="456" y="509"/>
                  </a:lnTo>
                  <a:lnTo>
                    <a:pt x="452" y="512"/>
                  </a:lnTo>
                  <a:lnTo>
                    <a:pt x="447" y="516"/>
                  </a:lnTo>
                  <a:lnTo>
                    <a:pt x="412" y="474"/>
                  </a:lnTo>
                  <a:lnTo>
                    <a:pt x="407" y="475"/>
                  </a:lnTo>
                  <a:lnTo>
                    <a:pt x="403" y="477"/>
                  </a:lnTo>
                  <a:lnTo>
                    <a:pt x="399" y="480"/>
                  </a:lnTo>
                  <a:lnTo>
                    <a:pt x="394" y="483"/>
                  </a:lnTo>
                  <a:lnTo>
                    <a:pt x="391" y="486"/>
                  </a:lnTo>
                  <a:lnTo>
                    <a:pt x="387" y="490"/>
                  </a:lnTo>
                  <a:lnTo>
                    <a:pt x="384" y="494"/>
                  </a:lnTo>
                  <a:lnTo>
                    <a:pt x="381" y="499"/>
                  </a:lnTo>
                  <a:lnTo>
                    <a:pt x="378" y="502"/>
                  </a:lnTo>
                  <a:lnTo>
                    <a:pt x="374" y="507"/>
                  </a:lnTo>
                  <a:lnTo>
                    <a:pt x="371" y="510"/>
                  </a:lnTo>
                  <a:lnTo>
                    <a:pt x="367" y="513"/>
                  </a:lnTo>
                  <a:lnTo>
                    <a:pt x="363" y="517"/>
                  </a:lnTo>
                  <a:lnTo>
                    <a:pt x="360" y="520"/>
                  </a:lnTo>
                  <a:lnTo>
                    <a:pt x="355" y="522"/>
                  </a:lnTo>
                  <a:lnTo>
                    <a:pt x="351" y="523"/>
                  </a:lnTo>
                  <a:lnTo>
                    <a:pt x="351" y="518"/>
                  </a:lnTo>
                  <a:lnTo>
                    <a:pt x="352" y="513"/>
                  </a:lnTo>
                  <a:lnTo>
                    <a:pt x="351" y="508"/>
                  </a:lnTo>
                  <a:lnTo>
                    <a:pt x="350" y="504"/>
                  </a:lnTo>
                  <a:lnTo>
                    <a:pt x="348" y="499"/>
                  </a:lnTo>
                  <a:lnTo>
                    <a:pt x="346" y="496"/>
                  </a:lnTo>
                  <a:lnTo>
                    <a:pt x="343" y="493"/>
                  </a:lnTo>
                  <a:lnTo>
                    <a:pt x="339" y="490"/>
                  </a:lnTo>
                  <a:lnTo>
                    <a:pt x="335" y="487"/>
                  </a:lnTo>
                  <a:lnTo>
                    <a:pt x="331" y="485"/>
                  </a:lnTo>
                  <a:lnTo>
                    <a:pt x="327" y="483"/>
                  </a:lnTo>
                  <a:lnTo>
                    <a:pt x="323" y="482"/>
                  </a:lnTo>
                  <a:lnTo>
                    <a:pt x="319" y="481"/>
                  </a:lnTo>
                  <a:lnTo>
                    <a:pt x="315" y="480"/>
                  </a:lnTo>
                  <a:lnTo>
                    <a:pt x="311" y="480"/>
                  </a:lnTo>
                  <a:lnTo>
                    <a:pt x="307" y="480"/>
                  </a:lnTo>
                  <a:lnTo>
                    <a:pt x="307" y="480"/>
                  </a:lnTo>
                  <a:close/>
                </a:path>
              </a:pathLst>
            </a:custGeom>
            <a:solidFill>
              <a:srgbClr val="000000"/>
            </a:solidFill>
            <a:ln w="9525">
              <a:noFill/>
              <a:round/>
              <a:headEnd/>
              <a:tailEnd/>
            </a:ln>
          </p:spPr>
          <p:txBody>
            <a:bodyPr/>
            <a:lstStyle/>
            <a:p>
              <a:endParaRPr lang="zh-CN" altLang="en-US"/>
            </a:p>
          </p:txBody>
        </p:sp>
        <p:sp>
          <p:nvSpPr>
            <p:cNvPr id="153617" name="Freeform 17"/>
            <p:cNvSpPr>
              <a:spLocks/>
            </p:cNvSpPr>
            <p:nvPr/>
          </p:nvSpPr>
          <p:spPr bwMode="auto">
            <a:xfrm>
              <a:off x="5132" y="2762"/>
              <a:ext cx="87" cy="44"/>
            </a:xfrm>
            <a:custGeom>
              <a:avLst/>
              <a:gdLst/>
              <a:ahLst/>
              <a:cxnLst>
                <a:cxn ang="0">
                  <a:pos x="0" y="174"/>
                </a:cxn>
                <a:cxn ang="0">
                  <a:pos x="8" y="169"/>
                </a:cxn>
                <a:cxn ang="0">
                  <a:pos x="21" y="161"/>
                </a:cxn>
                <a:cxn ang="0">
                  <a:pos x="36" y="150"/>
                </a:cxn>
                <a:cxn ang="0">
                  <a:pos x="54" y="138"/>
                </a:cxn>
                <a:cxn ang="0">
                  <a:pos x="74" y="124"/>
                </a:cxn>
                <a:cxn ang="0">
                  <a:pos x="95" y="110"/>
                </a:cxn>
                <a:cxn ang="0">
                  <a:pos x="116" y="95"/>
                </a:cxn>
                <a:cxn ang="0">
                  <a:pos x="140" y="79"/>
                </a:cxn>
                <a:cxn ang="0">
                  <a:pos x="161" y="64"/>
                </a:cxn>
                <a:cxn ang="0">
                  <a:pos x="183" y="50"/>
                </a:cxn>
                <a:cxn ang="0">
                  <a:pos x="202" y="36"/>
                </a:cxn>
                <a:cxn ang="0">
                  <a:pos x="220" y="24"/>
                </a:cxn>
                <a:cxn ang="0">
                  <a:pos x="235" y="13"/>
                </a:cxn>
                <a:cxn ang="0">
                  <a:pos x="248" y="6"/>
                </a:cxn>
                <a:cxn ang="0">
                  <a:pos x="256" y="1"/>
                </a:cxn>
                <a:cxn ang="0">
                  <a:pos x="261" y="0"/>
                </a:cxn>
                <a:cxn ang="0">
                  <a:pos x="252" y="13"/>
                </a:cxn>
                <a:cxn ang="0">
                  <a:pos x="242" y="29"/>
                </a:cxn>
                <a:cxn ang="0">
                  <a:pos x="228" y="44"/>
                </a:cxn>
                <a:cxn ang="0">
                  <a:pos x="214" y="60"/>
                </a:cxn>
                <a:cxn ang="0">
                  <a:pos x="199" y="74"/>
                </a:cxn>
                <a:cxn ang="0">
                  <a:pos x="183" y="89"/>
                </a:cxn>
                <a:cxn ang="0">
                  <a:pos x="165" y="102"/>
                </a:cxn>
                <a:cxn ang="0">
                  <a:pos x="147" y="116"/>
                </a:cxn>
                <a:cxn ang="0">
                  <a:pos x="128" y="128"/>
                </a:cxn>
                <a:cxn ang="0">
                  <a:pos x="108" y="140"/>
                </a:cxn>
                <a:cxn ang="0">
                  <a:pos x="89" y="150"/>
                </a:cxn>
                <a:cxn ang="0">
                  <a:pos x="71" y="159"/>
                </a:cxn>
                <a:cxn ang="0">
                  <a:pos x="51" y="164"/>
                </a:cxn>
                <a:cxn ang="0">
                  <a:pos x="34" y="170"/>
                </a:cxn>
                <a:cxn ang="0">
                  <a:pos x="17" y="173"/>
                </a:cxn>
                <a:cxn ang="0">
                  <a:pos x="0" y="174"/>
                </a:cxn>
                <a:cxn ang="0">
                  <a:pos x="0" y="174"/>
                </a:cxn>
              </a:cxnLst>
              <a:rect l="0" t="0" r="r" b="b"/>
              <a:pathLst>
                <a:path w="261" h="174">
                  <a:moveTo>
                    <a:pt x="0" y="174"/>
                  </a:moveTo>
                  <a:lnTo>
                    <a:pt x="8" y="169"/>
                  </a:lnTo>
                  <a:lnTo>
                    <a:pt x="21" y="161"/>
                  </a:lnTo>
                  <a:lnTo>
                    <a:pt x="36" y="150"/>
                  </a:lnTo>
                  <a:lnTo>
                    <a:pt x="54" y="138"/>
                  </a:lnTo>
                  <a:lnTo>
                    <a:pt x="74" y="124"/>
                  </a:lnTo>
                  <a:lnTo>
                    <a:pt x="95" y="110"/>
                  </a:lnTo>
                  <a:lnTo>
                    <a:pt x="116" y="95"/>
                  </a:lnTo>
                  <a:lnTo>
                    <a:pt x="140" y="79"/>
                  </a:lnTo>
                  <a:lnTo>
                    <a:pt x="161" y="64"/>
                  </a:lnTo>
                  <a:lnTo>
                    <a:pt x="183" y="50"/>
                  </a:lnTo>
                  <a:lnTo>
                    <a:pt x="202" y="36"/>
                  </a:lnTo>
                  <a:lnTo>
                    <a:pt x="220" y="24"/>
                  </a:lnTo>
                  <a:lnTo>
                    <a:pt x="235" y="13"/>
                  </a:lnTo>
                  <a:lnTo>
                    <a:pt x="248" y="6"/>
                  </a:lnTo>
                  <a:lnTo>
                    <a:pt x="256" y="1"/>
                  </a:lnTo>
                  <a:lnTo>
                    <a:pt x="261" y="0"/>
                  </a:lnTo>
                  <a:lnTo>
                    <a:pt x="252" y="13"/>
                  </a:lnTo>
                  <a:lnTo>
                    <a:pt x="242" y="29"/>
                  </a:lnTo>
                  <a:lnTo>
                    <a:pt x="228" y="44"/>
                  </a:lnTo>
                  <a:lnTo>
                    <a:pt x="214" y="60"/>
                  </a:lnTo>
                  <a:lnTo>
                    <a:pt x="199" y="74"/>
                  </a:lnTo>
                  <a:lnTo>
                    <a:pt x="183" y="89"/>
                  </a:lnTo>
                  <a:lnTo>
                    <a:pt x="165" y="102"/>
                  </a:lnTo>
                  <a:lnTo>
                    <a:pt x="147" y="116"/>
                  </a:lnTo>
                  <a:lnTo>
                    <a:pt x="128" y="128"/>
                  </a:lnTo>
                  <a:lnTo>
                    <a:pt x="108" y="140"/>
                  </a:lnTo>
                  <a:lnTo>
                    <a:pt x="89" y="150"/>
                  </a:lnTo>
                  <a:lnTo>
                    <a:pt x="71" y="159"/>
                  </a:lnTo>
                  <a:lnTo>
                    <a:pt x="51" y="164"/>
                  </a:lnTo>
                  <a:lnTo>
                    <a:pt x="34" y="170"/>
                  </a:lnTo>
                  <a:lnTo>
                    <a:pt x="17" y="173"/>
                  </a:lnTo>
                  <a:lnTo>
                    <a:pt x="0" y="174"/>
                  </a:lnTo>
                  <a:lnTo>
                    <a:pt x="0" y="174"/>
                  </a:lnTo>
                  <a:close/>
                </a:path>
              </a:pathLst>
            </a:custGeom>
            <a:solidFill>
              <a:srgbClr val="000000"/>
            </a:solidFill>
            <a:ln w="9525">
              <a:noFill/>
              <a:round/>
              <a:headEnd/>
              <a:tailEnd/>
            </a:ln>
          </p:spPr>
          <p:txBody>
            <a:bodyPr/>
            <a:lstStyle/>
            <a:p>
              <a:endParaRPr lang="zh-CN" altLang="en-US"/>
            </a:p>
          </p:txBody>
        </p:sp>
        <p:sp>
          <p:nvSpPr>
            <p:cNvPr id="153618" name="Freeform 18"/>
            <p:cNvSpPr>
              <a:spLocks/>
            </p:cNvSpPr>
            <p:nvPr/>
          </p:nvSpPr>
          <p:spPr bwMode="auto">
            <a:xfrm>
              <a:off x="5052" y="2517"/>
              <a:ext cx="252" cy="280"/>
            </a:xfrm>
            <a:custGeom>
              <a:avLst/>
              <a:gdLst/>
              <a:ahLst/>
              <a:cxnLst>
                <a:cxn ang="0">
                  <a:pos x="264" y="983"/>
                </a:cxn>
                <a:cxn ang="0">
                  <a:pos x="354" y="919"/>
                </a:cxn>
                <a:cxn ang="0">
                  <a:pos x="398" y="905"/>
                </a:cxn>
                <a:cxn ang="0">
                  <a:pos x="418" y="858"/>
                </a:cxn>
                <a:cxn ang="0">
                  <a:pos x="545" y="723"/>
                </a:cxn>
                <a:cxn ang="0">
                  <a:pos x="590" y="615"/>
                </a:cxn>
                <a:cxn ang="0">
                  <a:pos x="588" y="557"/>
                </a:cxn>
                <a:cxn ang="0">
                  <a:pos x="663" y="396"/>
                </a:cxn>
                <a:cxn ang="0">
                  <a:pos x="657" y="352"/>
                </a:cxn>
                <a:cxn ang="0">
                  <a:pos x="673" y="327"/>
                </a:cxn>
                <a:cxn ang="0">
                  <a:pos x="557" y="501"/>
                </a:cxn>
                <a:cxn ang="0">
                  <a:pos x="322" y="887"/>
                </a:cxn>
                <a:cxn ang="0">
                  <a:pos x="208" y="845"/>
                </a:cxn>
                <a:cxn ang="0">
                  <a:pos x="255" y="832"/>
                </a:cxn>
                <a:cxn ang="0">
                  <a:pos x="287" y="808"/>
                </a:cxn>
                <a:cxn ang="0">
                  <a:pos x="238" y="789"/>
                </a:cxn>
                <a:cxn ang="0">
                  <a:pos x="280" y="751"/>
                </a:cxn>
                <a:cxn ang="0">
                  <a:pos x="343" y="692"/>
                </a:cxn>
                <a:cxn ang="0">
                  <a:pos x="308" y="691"/>
                </a:cxn>
                <a:cxn ang="0">
                  <a:pos x="378" y="632"/>
                </a:cxn>
                <a:cxn ang="0">
                  <a:pos x="323" y="631"/>
                </a:cxn>
                <a:cxn ang="0">
                  <a:pos x="299" y="613"/>
                </a:cxn>
                <a:cxn ang="0">
                  <a:pos x="354" y="588"/>
                </a:cxn>
                <a:cxn ang="0">
                  <a:pos x="368" y="576"/>
                </a:cxn>
                <a:cxn ang="0">
                  <a:pos x="319" y="564"/>
                </a:cxn>
                <a:cxn ang="0">
                  <a:pos x="308" y="539"/>
                </a:cxn>
                <a:cxn ang="0">
                  <a:pos x="368" y="526"/>
                </a:cxn>
                <a:cxn ang="0">
                  <a:pos x="301" y="473"/>
                </a:cxn>
                <a:cxn ang="0">
                  <a:pos x="387" y="470"/>
                </a:cxn>
                <a:cxn ang="0">
                  <a:pos x="272" y="427"/>
                </a:cxn>
                <a:cxn ang="0">
                  <a:pos x="366" y="411"/>
                </a:cxn>
                <a:cxn ang="0">
                  <a:pos x="456" y="417"/>
                </a:cxn>
                <a:cxn ang="0">
                  <a:pos x="344" y="330"/>
                </a:cxn>
                <a:cxn ang="0">
                  <a:pos x="430" y="333"/>
                </a:cxn>
                <a:cxn ang="0">
                  <a:pos x="333" y="280"/>
                </a:cxn>
                <a:cxn ang="0">
                  <a:pos x="412" y="268"/>
                </a:cxn>
                <a:cxn ang="0">
                  <a:pos x="467" y="251"/>
                </a:cxn>
                <a:cxn ang="0">
                  <a:pos x="378" y="234"/>
                </a:cxn>
                <a:cxn ang="0">
                  <a:pos x="349" y="191"/>
                </a:cxn>
                <a:cxn ang="0">
                  <a:pos x="412" y="197"/>
                </a:cxn>
                <a:cxn ang="0">
                  <a:pos x="471" y="187"/>
                </a:cxn>
                <a:cxn ang="0">
                  <a:pos x="360" y="169"/>
                </a:cxn>
                <a:cxn ang="0">
                  <a:pos x="250" y="161"/>
                </a:cxn>
                <a:cxn ang="0">
                  <a:pos x="293" y="79"/>
                </a:cxn>
                <a:cxn ang="0">
                  <a:pos x="386" y="77"/>
                </a:cxn>
                <a:cxn ang="0">
                  <a:pos x="309" y="55"/>
                </a:cxn>
                <a:cxn ang="0">
                  <a:pos x="117" y="58"/>
                </a:cxn>
                <a:cxn ang="0">
                  <a:pos x="24" y="5"/>
                </a:cxn>
                <a:cxn ang="0">
                  <a:pos x="373" y="0"/>
                </a:cxn>
                <a:cxn ang="0">
                  <a:pos x="598" y="25"/>
                </a:cxn>
                <a:cxn ang="0">
                  <a:pos x="632" y="65"/>
                </a:cxn>
                <a:cxn ang="0">
                  <a:pos x="665" y="108"/>
                </a:cxn>
                <a:cxn ang="0">
                  <a:pos x="726" y="198"/>
                </a:cxn>
                <a:cxn ang="0">
                  <a:pos x="758" y="323"/>
                </a:cxn>
                <a:cxn ang="0">
                  <a:pos x="666" y="666"/>
                </a:cxn>
                <a:cxn ang="0">
                  <a:pos x="524" y="916"/>
                </a:cxn>
                <a:cxn ang="0">
                  <a:pos x="353" y="1044"/>
                </a:cxn>
              </a:cxnLst>
              <a:rect l="0" t="0" r="r" b="b"/>
              <a:pathLst>
                <a:path w="758" h="1121">
                  <a:moveTo>
                    <a:pt x="215" y="1121"/>
                  </a:moveTo>
                  <a:lnTo>
                    <a:pt x="190" y="1020"/>
                  </a:lnTo>
                  <a:lnTo>
                    <a:pt x="203" y="1013"/>
                  </a:lnTo>
                  <a:lnTo>
                    <a:pt x="215" y="1008"/>
                  </a:lnTo>
                  <a:lnTo>
                    <a:pt x="227" y="1001"/>
                  </a:lnTo>
                  <a:lnTo>
                    <a:pt x="240" y="996"/>
                  </a:lnTo>
                  <a:lnTo>
                    <a:pt x="252" y="989"/>
                  </a:lnTo>
                  <a:lnTo>
                    <a:pt x="264" y="983"/>
                  </a:lnTo>
                  <a:lnTo>
                    <a:pt x="276" y="976"/>
                  </a:lnTo>
                  <a:lnTo>
                    <a:pt x="288" y="971"/>
                  </a:lnTo>
                  <a:lnTo>
                    <a:pt x="300" y="962"/>
                  </a:lnTo>
                  <a:lnTo>
                    <a:pt x="312" y="955"/>
                  </a:lnTo>
                  <a:lnTo>
                    <a:pt x="323" y="947"/>
                  </a:lnTo>
                  <a:lnTo>
                    <a:pt x="334" y="938"/>
                  </a:lnTo>
                  <a:lnTo>
                    <a:pt x="344" y="928"/>
                  </a:lnTo>
                  <a:lnTo>
                    <a:pt x="354" y="919"/>
                  </a:lnTo>
                  <a:lnTo>
                    <a:pt x="365" y="908"/>
                  </a:lnTo>
                  <a:lnTo>
                    <a:pt x="374" y="898"/>
                  </a:lnTo>
                  <a:lnTo>
                    <a:pt x="383" y="934"/>
                  </a:lnTo>
                  <a:lnTo>
                    <a:pt x="386" y="928"/>
                  </a:lnTo>
                  <a:lnTo>
                    <a:pt x="389" y="922"/>
                  </a:lnTo>
                  <a:lnTo>
                    <a:pt x="392" y="916"/>
                  </a:lnTo>
                  <a:lnTo>
                    <a:pt x="396" y="911"/>
                  </a:lnTo>
                  <a:lnTo>
                    <a:pt x="398" y="905"/>
                  </a:lnTo>
                  <a:lnTo>
                    <a:pt x="401" y="900"/>
                  </a:lnTo>
                  <a:lnTo>
                    <a:pt x="404" y="894"/>
                  </a:lnTo>
                  <a:lnTo>
                    <a:pt x="407" y="888"/>
                  </a:lnTo>
                  <a:lnTo>
                    <a:pt x="409" y="882"/>
                  </a:lnTo>
                  <a:lnTo>
                    <a:pt x="411" y="876"/>
                  </a:lnTo>
                  <a:lnTo>
                    <a:pt x="413" y="870"/>
                  </a:lnTo>
                  <a:lnTo>
                    <a:pt x="416" y="864"/>
                  </a:lnTo>
                  <a:lnTo>
                    <a:pt x="418" y="858"/>
                  </a:lnTo>
                  <a:lnTo>
                    <a:pt x="420" y="852"/>
                  </a:lnTo>
                  <a:lnTo>
                    <a:pt x="422" y="846"/>
                  </a:lnTo>
                  <a:lnTo>
                    <a:pt x="424" y="841"/>
                  </a:lnTo>
                  <a:lnTo>
                    <a:pt x="450" y="866"/>
                  </a:lnTo>
                  <a:lnTo>
                    <a:pt x="476" y="760"/>
                  </a:lnTo>
                  <a:lnTo>
                    <a:pt x="505" y="783"/>
                  </a:lnTo>
                  <a:lnTo>
                    <a:pt x="519" y="699"/>
                  </a:lnTo>
                  <a:lnTo>
                    <a:pt x="545" y="723"/>
                  </a:lnTo>
                  <a:lnTo>
                    <a:pt x="553" y="633"/>
                  </a:lnTo>
                  <a:lnTo>
                    <a:pt x="583" y="655"/>
                  </a:lnTo>
                  <a:lnTo>
                    <a:pt x="585" y="649"/>
                  </a:lnTo>
                  <a:lnTo>
                    <a:pt x="586" y="642"/>
                  </a:lnTo>
                  <a:lnTo>
                    <a:pt x="587" y="636"/>
                  </a:lnTo>
                  <a:lnTo>
                    <a:pt x="589" y="628"/>
                  </a:lnTo>
                  <a:lnTo>
                    <a:pt x="589" y="621"/>
                  </a:lnTo>
                  <a:lnTo>
                    <a:pt x="590" y="615"/>
                  </a:lnTo>
                  <a:lnTo>
                    <a:pt x="590" y="607"/>
                  </a:lnTo>
                  <a:lnTo>
                    <a:pt x="590" y="601"/>
                  </a:lnTo>
                  <a:lnTo>
                    <a:pt x="590" y="593"/>
                  </a:lnTo>
                  <a:lnTo>
                    <a:pt x="590" y="585"/>
                  </a:lnTo>
                  <a:lnTo>
                    <a:pt x="589" y="578"/>
                  </a:lnTo>
                  <a:lnTo>
                    <a:pt x="589" y="571"/>
                  </a:lnTo>
                  <a:lnTo>
                    <a:pt x="588" y="564"/>
                  </a:lnTo>
                  <a:lnTo>
                    <a:pt x="588" y="557"/>
                  </a:lnTo>
                  <a:lnTo>
                    <a:pt x="587" y="550"/>
                  </a:lnTo>
                  <a:lnTo>
                    <a:pt x="587" y="544"/>
                  </a:lnTo>
                  <a:lnTo>
                    <a:pt x="612" y="572"/>
                  </a:lnTo>
                  <a:lnTo>
                    <a:pt x="609" y="465"/>
                  </a:lnTo>
                  <a:lnTo>
                    <a:pt x="641" y="482"/>
                  </a:lnTo>
                  <a:lnTo>
                    <a:pt x="622" y="379"/>
                  </a:lnTo>
                  <a:lnTo>
                    <a:pt x="664" y="403"/>
                  </a:lnTo>
                  <a:lnTo>
                    <a:pt x="663" y="396"/>
                  </a:lnTo>
                  <a:lnTo>
                    <a:pt x="663" y="391"/>
                  </a:lnTo>
                  <a:lnTo>
                    <a:pt x="663" y="386"/>
                  </a:lnTo>
                  <a:lnTo>
                    <a:pt x="662" y="379"/>
                  </a:lnTo>
                  <a:lnTo>
                    <a:pt x="661" y="374"/>
                  </a:lnTo>
                  <a:lnTo>
                    <a:pt x="660" y="368"/>
                  </a:lnTo>
                  <a:lnTo>
                    <a:pt x="659" y="363"/>
                  </a:lnTo>
                  <a:lnTo>
                    <a:pt x="658" y="357"/>
                  </a:lnTo>
                  <a:lnTo>
                    <a:pt x="657" y="352"/>
                  </a:lnTo>
                  <a:lnTo>
                    <a:pt x="656" y="346"/>
                  </a:lnTo>
                  <a:lnTo>
                    <a:pt x="654" y="340"/>
                  </a:lnTo>
                  <a:lnTo>
                    <a:pt x="653" y="334"/>
                  </a:lnTo>
                  <a:lnTo>
                    <a:pt x="652" y="329"/>
                  </a:lnTo>
                  <a:lnTo>
                    <a:pt x="652" y="323"/>
                  </a:lnTo>
                  <a:lnTo>
                    <a:pt x="651" y="318"/>
                  </a:lnTo>
                  <a:lnTo>
                    <a:pt x="650" y="312"/>
                  </a:lnTo>
                  <a:lnTo>
                    <a:pt x="673" y="327"/>
                  </a:lnTo>
                  <a:lnTo>
                    <a:pt x="658" y="244"/>
                  </a:lnTo>
                  <a:lnTo>
                    <a:pt x="693" y="257"/>
                  </a:lnTo>
                  <a:lnTo>
                    <a:pt x="631" y="172"/>
                  </a:lnTo>
                  <a:lnTo>
                    <a:pt x="618" y="244"/>
                  </a:lnTo>
                  <a:lnTo>
                    <a:pt x="604" y="312"/>
                  </a:lnTo>
                  <a:lnTo>
                    <a:pt x="590" y="379"/>
                  </a:lnTo>
                  <a:lnTo>
                    <a:pt x="575" y="442"/>
                  </a:lnTo>
                  <a:lnTo>
                    <a:pt x="557" y="501"/>
                  </a:lnTo>
                  <a:lnTo>
                    <a:pt x="539" y="559"/>
                  </a:lnTo>
                  <a:lnTo>
                    <a:pt x="517" y="614"/>
                  </a:lnTo>
                  <a:lnTo>
                    <a:pt x="495" y="665"/>
                  </a:lnTo>
                  <a:lnTo>
                    <a:pt x="467" y="713"/>
                  </a:lnTo>
                  <a:lnTo>
                    <a:pt x="437" y="761"/>
                  </a:lnTo>
                  <a:lnTo>
                    <a:pt x="403" y="805"/>
                  </a:lnTo>
                  <a:lnTo>
                    <a:pt x="365" y="847"/>
                  </a:lnTo>
                  <a:lnTo>
                    <a:pt x="322" y="887"/>
                  </a:lnTo>
                  <a:lnTo>
                    <a:pt x="274" y="925"/>
                  </a:lnTo>
                  <a:lnTo>
                    <a:pt x="221" y="961"/>
                  </a:lnTo>
                  <a:lnTo>
                    <a:pt x="163" y="995"/>
                  </a:lnTo>
                  <a:lnTo>
                    <a:pt x="152" y="934"/>
                  </a:lnTo>
                  <a:lnTo>
                    <a:pt x="257" y="862"/>
                  </a:lnTo>
                  <a:lnTo>
                    <a:pt x="198" y="852"/>
                  </a:lnTo>
                  <a:lnTo>
                    <a:pt x="202" y="848"/>
                  </a:lnTo>
                  <a:lnTo>
                    <a:pt x="208" y="845"/>
                  </a:lnTo>
                  <a:lnTo>
                    <a:pt x="213" y="842"/>
                  </a:lnTo>
                  <a:lnTo>
                    <a:pt x="219" y="841"/>
                  </a:lnTo>
                  <a:lnTo>
                    <a:pt x="225" y="839"/>
                  </a:lnTo>
                  <a:lnTo>
                    <a:pt x="230" y="838"/>
                  </a:lnTo>
                  <a:lnTo>
                    <a:pt x="236" y="835"/>
                  </a:lnTo>
                  <a:lnTo>
                    <a:pt x="242" y="834"/>
                  </a:lnTo>
                  <a:lnTo>
                    <a:pt x="248" y="833"/>
                  </a:lnTo>
                  <a:lnTo>
                    <a:pt x="255" y="832"/>
                  </a:lnTo>
                  <a:lnTo>
                    <a:pt x="260" y="831"/>
                  </a:lnTo>
                  <a:lnTo>
                    <a:pt x="266" y="829"/>
                  </a:lnTo>
                  <a:lnTo>
                    <a:pt x="271" y="827"/>
                  </a:lnTo>
                  <a:lnTo>
                    <a:pt x="277" y="826"/>
                  </a:lnTo>
                  <a:lnTo>
                    <a:pt x="282" y="822"/>
                  </a:lnTo>
                  <a:lnTo>
                    <a:pt x="288" y="820"/>
                  </a:lnTo>
                  <a:lnTo>
                    <a:pt x="288" y="813"/>
                  </a:lnTo>
                  <a:lnTo>
                    <a:pt x="287" y="808"/>
                  </a:lnTo>
                  <a:lnTo>
                    <a:pt x="283" y="804"/>
                  </a:lnTo>
                  <a:lnTo>
                    <a:pt x="279" y="800"/>
                  </a:lnTo>
                  <a:lnTo>
                    <a:pt x="274" y="797"/>
                  </a:lnTo>
                  <a:lnTo>
                    <a:pt x="268" y="795"/>
                  </a:lnTo>
                  <a:lnTo>
                    <a:pt x="261" y="793"/>
                  </a:lnTo>
                  <a:lnTo>
                    <a:pt x="255" y="792"/>
                  </a:lnTo>
                  <a:lnTo>
                    <a:pt x="246" y="789"/>
                  </a:lnTo>
                  <a:lnTo>
                    <a:pt x="238" y="789"/>
                  </a:lnTo>
                  <a:lnTo>
                    <a:pt x="230" y="789"/>
                  </a:lnTo>
                  <a:lnTo>
                    <a:pt x="223" y="789"/>
                  </a:lnTo>
                  <a:lnTo>
                    <a:pt x="216" y="789"/>
                  </a:lnTo>
                  <a:lnTo>
                    <a:pt x="210" y="791"/>
                  </a:lnTo>
                  <a:lnTo>
                    <a:pt x="204" y="791"/>
                  </a:lnTo>
                  <a:lnTo>
                    <a:pt x="219" y="784"/>
                  </a:lnTo>
                  <a:lnTo>
                    <a:pt x="311" y="756"/>
                  </a:lnTo>
                  <a:lnTo>
                    <a:pt x="280" y="751"/>
                  </a:lnTo>
                  <a:lnTo>
                    <a:pt x="305" y="719"/>
                  </a:lnTo>
                  <a:lnTo>
                    <a:pt x="369" y="701"/>
                  </a:lnTo>
                  <a:lnTo>
                    <a:pt x="365" y="698"/>
                  </a:lnTo>
                  <a:lnTo>
                    <a:pt x="359" y="696"/>
                  </a:lnTo>
                  <a:lnTo>
                    <a:pt x="355" y="695"/>
                  </a:lnTo>
                  <a:lnTo>
                    <a:pt x="351" y="693"/>
                  </a:lnTo>
                  <a:lnTo>
                    <a:pt x="347" y="692"/>
                  </a:lnTo>
                  <a:lnTo>
                    <a:pt x="343" y="692"/>
                  </a:lnTo>
                  <a:lnTo>
                    <a:pt x="338" y="692"/>
                  </a:lnTo>
                  <a:lnTo>
                    <a:pt x="334" y="692"/>
                  </a:lnTo>
                  <a:lnTo>
                    <a:pt x="329" y="692"/>
                  </a:lnTo>
                  <a:lnTo>
                    <a:pt x="325" y="692"/>
                  </a:lnTo>
                  <a:lnTo>
                    <a:pt x="321" y="692"/>
                  </a:lnTo>
                  <a:lnTo>
                    <a:pt x="317" y="692"/>
                  </a:lnTo>
                  <a:lnTo>
                    <a:pt x="312" y="691"/>
                  </a:lnTo>
                  <a:lnTo>
                    <a:pt x="308" y="691"/>
                  </a:lnTo>
                  <a:lnTo>
                    <a:pt x="303" y="690"/>
                  </a:lnTo>
                  <a:lnTo>
                    <a:pt x="299" y="689"/>
                  </a:lnTo>
                  <a:lnTo>
                    <a:pt x="333" y="655"/>
                  </a:lnTo>
                  <a:lnTo>
                    <a:pt x="402" y="644"/>
                  </a:lnTo>
                  <a:lnTo>
                    <a:pt x="400" y="630"/>
                  </a:lnTo>
                  <a:lnTo>
                    <a:pt x="393" y="631"/>
                  </a:lnTo>
                  <a:lnTo>
                    <a:pt x="386" y="632"/>
                  </a:lnTo>
                  <a:lnTo>
                    <a:pt x="378" y="632"/>
                  </a:lnTo>
                  <a:lnTo>
                    <a:pt x="372" y="633"/>
                  </a:lnTo>
                  <a:lnTo>
                    <a:pt x="365" y="633"/>
                  </a:lnTo>
                  <a:lnTo>
                    <a:pt x="357" y="634"/>
                  </a:lnTo>
                  <a:lnTo>
                    <a:pt x="350" y="634"/>
                  </a:lnTo>
                  <a:lnTo>
                    <a:pt x="344" y="634"/>
                  </a:lnTo>
                  <a:lnTo>
                    <a:pt x="337" y="633"/>
                  </a:lnTo>
                  <a:lnTo>
                    <a:pt x="330" y="632"/>
                  </a:lnTo>
                  <a:lnTo>
                    <a:pt x="323" y="631"/>
                  </a:lnTo>
                  <a:lnTo>
                    <a:pt x="316" y="631"/>
                  </a:lnTo>
                  <a:lnTo>
                    <a:pt x="309" y="630"/>
                  </a:lnTo>
                  <a:lnTo>
                    <a:pt x="301" y="629"/>
                  </a:lnTo>
                  <a:lnTo>
                    <a:pt x="295" y="628"/>
                  </a:lnTo>
                  <a:lnTo>
                    <a:pt x="288" y="627"/>
                  </a:lnTo>
                  <a:lnTo>
                    <a:pt x="290" y="622"/>
                  </a:lnTo>
                  <a:lnTo>
                    <a:pt x="294" y="617"/>
                  </a:lnTo>
                  <a:lnTo>
                    <a:pt x="299" y="613"/>
                  </a:lnTo>
                  <a:lnTo>
                    <a:pt x="305" y="608"/>
                  </a:lnTo>
                  <a:lnTo>
                    <a:pt x="311" y="604"/>
                  </a:lnTo>
                  <a:lnTo>
                    <a:pt x="318" y="601"/>
                  </a:lnTo>
                  <a:lnTo>
                    <a:pt x="325" y="597"/>
                  </a:lnTo>
                  <a:lnTo>
                    <a:pt x="333" y="595"/>
                  </a:lnTo>
                  <a:lnTo>
                    <a:pt x="340" y="592"/>
                  </a:lnTo>
                  <a:lnTo>
                    <a:pt x="347" y="590"/>
                  </a:lnTo>
                  <a:lnTo>
                    <a:pt x="354" y="588"/>
                  </a:lnTo>
                  <a:lnTo>
                    <a:pt x="361" y="586"/>
                  </a:lnTo>
                  <a:lnTo>
                    <a:pt x="368" y="584"/>
                  </a:lnTo>
                  <a:lnTo>
                    <a:pt x="375" y="583"/>
                  </a:lnTo>
                  <a:lnTo>
                    <a:pt x="380" y="582"/>
                  </a:lnTo>
                  <a:lnTo>
                    <a:pt x="386" y="582"/>
                  </a:lnTo>
                  <a:lnTo>
                    <a:pt x="379" y="580"/>
                  </a:lnTo>
                  <a:lnTo>
                    <a:pt x="374" y="578"/>
                  </a:lnTo>
                  <a:lnTo>
                    <a:pt x="368" y="576"/>
                  </a:lnTo>
                  <a:lnTo>
                    <a:pt x="361" y="573"/>
                  </a:lnTo>
                  <a:lnTo>
                    <a:pt x="355" y="571"/>
                  </a:lnTo>
                  <a:lnTo>
                    <a:pt x="349" y="570"/>
                  </a:lnTo>
                  <a:lnTo>
                    <a:pt x="343" y="569"/>
                  </a:lnTo>
                  <a:lnTo>
                    <a:pt x="338" y="568"/>
                  </a:lnTo>
                  <a:lnTo>
                    <a:pt x="331" y="566"/>
                  </a:lnTo>
                  <a:lnTo>
                    <a:pt x="325" y="565"/>
                  </a:lnTo>
                  <a:lnTo>
                    <a:pt x="319" y="564"/>
                  </a:lnTo>
                  <a:lnTo>
                    <a:pt x="313" y="562"/>
                  </a:lnTo>
                  <a:lnTo>
                    <a:pt x="307" y="561"/>
                  </a:lnTo>
                  <a:lnTo>
                    <a:pt x="300" y="561"/>
                  </a:lnTo>
                  <a:lnTo>
                    <a:pt x="294" y="560"/>
                  </a:lnTo>
                  <a:lnTo>
                    <a:pt x="288" y="560"/>
                  </a:lnTo>
                  <a:lnTo>
                    <a:pt x="294" y="552"/>
                  </a:lnTo>
                  <a:lnTo>
                    <a:pt x="300" y="545"/>
                  </a:lnTo>
                  <a:lnTo>
                    <a:pt x="308" y="539"/>
                  </a:lnTo>
                  <a:lnTo>
                    <a:pt x="315" y="536"/>
                  </a:lnTo>
                  <a:lnTo>
                    <a:pt x="322" y="533"/>
                  </a:lnTo>
                  <a:lnTo>
                    <a:pt x="329" y="532"/>
                  </a:lnTo>
                  <a:lnTo>
                    <a:pt x="337" y="530"/>
                  </a:lnTo>
                  <a:lnTo>
                    <a:pt x="345" y="530"/>
                  </a:lnTo>
                  <a:lnTo>
                    <a:pt x="352" y="529"/>
                  </a:lnTo>
                  <a:lnTo>
                    <a:pt x="360" y="527"/>
                  </a:lnTo>
                  <a:lnTo>
                    <a:pt x="368" y="526"/>
                  </a:lnTo>
                  <a:lnTo>
                    <a:pt x="376" y="525"/>
                  </a:lnTo>
                  <a:lnTo>
                    <a:pt x="383" y="523"/>
                  </a:lnTo>
                  <a:lnTo>
                    <a:pt x="391" y="520"/>
                  </a:lnTo>
                  <a:lnTo>
                    <a:pt x="398" y="517"/>
                  </a:lnTo>
                  <a:lnTo>
                    <a:pt x="405" y="511"/>
                  </a:lnTo>
                  <a:lnTo>
                    <a:pt x="283" y="491"/>
                  </a:lnTo>
                  <a:lnTo>
                    <a:pt x="291" y="481"/>
                  </a:lnTo>
                  <a:lnTo>
                    <a:pt x="301" y="473"/>
                  </a:lnTo>
                  <a:lnTo>
                    <a:pt x="311" y="466"/>
                  </a:lnTo>
                  <a:lnTo>
                    <a:pt x="322" y="463"/>
                  </a:lnTo>
                  <a:lnTo>
                    <a:pt x="332" y="462"/>
                  </a:lnTo>
                  <a:lnTo>
                    <a:pt x="342" y="462"/>
                  </a:lnTo>
                  <a:lnTo>
                    <a:pt x="353" y="463"/>
                  </a:lnTo>
                  <a:lnTo>
                    <a:pt x="365" y="465"/>
                  </a:lnTo>
                  <a:lnTo>
                    <a:pt x="376" y="466"/>
                  </a:lnTo>
                  <a:lnTo>
                    <a:pt x="387" y="470"/>
                  </a:lnTo>
                  <a:lnTo>
                    <a:pt x="397" y="472"/>
                  </a:lnTo>
                  <a:lnTo>
                    <a:pt x="408" y="474"/>
                  </a:lnTo>
                  <a:lnTo>
                    <a:pt x="419" y="474"/>
                  </a:lnTo>
                  <a:lnTo>
                    <a:pt x="430" y="474"/>
                  </a:lnTo>
                  <a:lnTo>
                    <a:pt x="440" y="473"/>
                  </a:lnTo>
                  <a:lnTo>
                    <a:pt x="450" y="470"/>
                  </a:lnTo>
                  <a:lnTo>
                    <a:pt x="450" y="457"/>
                  </a:lnTo>
                  <a:lnTo>
                    <a:pt x="272" y="427"/>
                  </a:lnTo>
                  <a:lnTo>
                    <a:pt x="288" y="407"/>
                  </a:lnTo>
                  <a:lnTo>
                    <a:pt x="298" y="406"/>
                  </a:lnTo>
                  <a:lnTo>
                    <a:pt x="310" y="406"/>
                  </a:lnTo>
                  <a:lnTo>
                    <a:pt x="321" y="406"/>
                  </a:lnTo>
                  <a:lnTo>
                    <a:pt x="332" y="407"/>
                  </a:lnTo>
                  <a:lnTo>
                    <a:pt x="343" y="408"/>
                  </a:lnTo>
                  <a:lnTo>
                    <a:pt x="354" y="410"/>
                  </a:lnTo>
                  <a:lnTo>
                    <a:pt x="366" y="411"/>
                  </a:lnTo>
                  <a:lnTo>
                    <a:pt x="378" y="413"/>
                  </a:lnTo>
                  <a:lnTo>
                    <a:pt x="388" y="414"/>
                  </a:lnTo>
                  <a:lnTo>
                    <a:pt x="399" y="415"/>
                  </a:lnTo>
                  <a:lnTo>
                    <a:pt x="410" y="415"/>
                  </a:lnTo>
                  <a:lnTo>
                    <a:pt x="423" y="416"/>
                  </a:lnTo>
                  <a:lnTo>
                    <a:pt x="434" y="417"/>
                  </a:lnTo>
                  <a:lnTo>
                    <a:pt x="445" y="417"/>
                  </a:lnTo>
                  <a:lnTo>
                    <a:pt x="456" y="417"/>
                  </a:lnTo>
                  <a:lnTo>
                    <a:pt x="467" y="417"/>
                  </a:lnTo>
                  <a:lnTo>
                    <a:pt x="466" y="400"/>
                  </a:lnTo>
                  <a:lnTo>
                    <a:pt x="280" y="365"/>
                  </a:lnTo>
                  <a:lnTo>
                    <a:pt x="302" y="336"/>
                  </a:lnTo>
                  <a:lnTo>
                    <a:pt x="313" y="333"/>
                  </a:lnTo>
                  <a:lnTo>
                    <a:pt x="323" y="332"/>
                  </a:lnTo>
                  <a:lnTo>
                    <a:pt x="334" y="330"/>
                  </a:lnTo>
                  <a:lnTo>
                    <a:pt x="344" y="330"/>
                  </a:lnTo>
                  <a:lnTo>
                    <a:pt x="355" y="329"/>
                  </a:lnTo>
                  <a:lnTo>
                    <a:pt x="366" y="329"/>
                  </a:lnTo>
                  <a:lnTo>
                    <a:pt x="377" y="329"/>
                  </a:lnTo>
                  <a:lnTo>
                    <a:pt x="387" y="330"/>
                  </a:lnTo>
                  <a:lnTo>
                    <a:pt x="397" y="331"/>
                  </a:lnTo>
                  <a:lnTo>
                    <a:pt x="408" y="332"/>
                  </a:lnTo>
                  <a:lnTo>
                    <a:pt x="419" y="333"/>
                  </a:lnTo>
                  <a:lnTo>
                    <a:pt x="430" y="333"/>
                  </a:lnTo>
                  <a:lnTo>
                    <a:pt x="440" y="334"/>
                  </a:lnTo>
                  <a:lnTo>
                    <a:pt x="451" y="335"/>
                  </a:lnTo>
                  <a:lnTo>
                    <a:pt x="461" y="336"/>
                  </a:lnTo>
                  <a:lnTo>
                    <a:pt x="472" y="338"/>
                  </a:lnTo>
                  <a:lnTo>
                    <a:pt x="479" y="322"/>
                  </a:lnTo>
                  <a:lnTo>
                    <a:pt x="305" y="297"/>
                  </a:lnTo>
                  <a:lnTo>
                    <a:pt x="320" y="287"/>
                  </a:lnTo>
                  <a:lnTo>
                    <a:pt x="333" y="280"/>
                  </a:lnTo>
                  <a:lnTo>
                    <a:pt x="346" y="275"/>
                  </a:lnTo>
                  <a:lnTo>
                    <a:pt x="357" y="271"/>
                  </a:lnTo>
                  <a:lnTo>
                    <a:pt x="368" y="268"/>
                  </a:lnTo>
                  <a:lnTo>
                    <a:pt x="378" y="268"/>
                  </a:lnTo>
                  <a:lnTo>
                    <a:pt x="387" y="267"/>
                  </a:lnTo>
                  <a:lnTo>
                    <a:pt x="396" y="268"/>
                  </a:lnTo>
                  <a:lnTo>
                    <a:pt x="404" y="268"/>
                  </a:lnTo>
                  <a:lnTo>
                    <a:pt x="412" y="268"/>
                  </a:lnTo>
                  <a:lnTo>
                    <a:pt x="422" y="268"/>
                  </a:lnTo>
                  <a:lnTo>
                    <a:pt x="431" y="268"/>
                  </a:lnTo>
                  <a:lnTo>
                    <a:pt x="440" y="268"/>
                  </a:lnTo>
                  <a:lnTo>
                    <a:pt x="451" y="267"/>
                  </a:lnTo>
                  <a:lnTo>
                    <a:pt x="462" y="263"/>
                  </a:lnTo>
                  <a:lnTo>
                    <a:pt x="476" y="260"/>
                  </a:lnTo>
                  <a:lnTo>
                    <a:pt x="472" y="256"/>
                  </a:lnTo>
                  <a:lnTo>
                    <a:pt x="467" y="251"/>
                  </a:lnTo>
                  <a:lnTo>
                    <a:pt x="460" y="248"/>
                  </a:lnTo>
                  <a:lnTo>
                    <a:pt x="452" y="245"/>
                  </a:lnTo>
                  <a:lnTo>
                    <a:pt x="442" y="241"/>
                  </a:lnTo>
                  <a:lnTo>
                    <a:pt x="430" y="239"/>
                  </a:lnTo>
                  <a:lnTo>
                    <a:pt x="416" y="238"/>
                  </a:lnTo>
                  <a:lnTo>
                    <a:pt x="404" y="236"/>
                  </a:lnTo>
                  <a:lnTo>
                    <a:pt x="390" y="235"/>
                  </a:lnTo>
                  <a:lnTo>
                    <a:pt x="378" y="234"/>
                  </a:lnTo>
                  <a:lnTo>
                    <a:pt x="365" y="233"/>
                  </a:lnTo>
                  <a:lnTo>
                    <a:pt x="352" y="233"/>
                  </a:lnTo>
                  <a:lnTo>
                    <a:pt x="341" y="233"/>
                  </a:lnTo>
                  <a:lnTo>
                    <a:pt x="332" y="233"/>
                  </a:lnTo>
                  <a:lnTo>
                    <a:pt x="325" y="233"/>
                  </a:lnTo>
                  <a:lnTo>
                    <a:pt x="320" y="233"/>
                  </a:lnTo>
                  <a:lnTo>
                    <a:pt x="342" y="192"/>
                  </a:lnTo>
                  <a:lnTo>
                    <a:pt x="349" y="191"/>
                  </a:lnTo>
                  <a:lnTo>
                    <a:pt x="357" y="190"/>
                  </a:lnTo>
                  <a:lnTo>
                    <a:pt x="366" y="190"/>
                  </a:lnTo>
                  <a:lnTo>
                    <a:pt x="374" y="190"/>
                  </a:lnTo>
                  <a:lnTo>
                    <a:pt x="381" y="191"/>
                  </a:lnTo>
                  <a:lnTo>
                    <a:pt x="389" y="192"/>
                  </a:lnTo>
                  <a:lnTo>
                    <a:pt x="397" y="193"/>
                  </a:lnTo>
                  <a:lnTo>
                    <a:pt x="405" y="196"/>
                  </a:lnTo>
                  <a:lnTo>
                    <a:pt x="412" y="197"/>
                  </a:lnTo>
                  <a:lnTo>
                    <a:pt x="421" y="198"/>
                  </a:lnTo>
                  <a:lnTo>
                    <a:pt x="429" y="200"/>
                  </a:lnTo>
                  <a:lnTo>
                    <a:pt x="437" y="201"/>
                  </a:lnTo>
                  <a:lnTo>
                    <a:pt x="445" y="202"/>
                  </a:lnTo>
                  <a:lnTo>
                    <a:pt x="453" y="202"/>
                  </a:lnTo>
                  <a:lnTo>
                    <a:pt x="461" y="202"/>
                  </a:lnTo>
                  <a:lnTo>
                    <a:pt x="469" y="202"/>
                  </a:lnTo>
                  <a:lnTo>
                    <a:pt x="471" y="187"/>
                  </a:lnTo>
                  <a:lnTo>
                    <a:pt x="457" y="183"/>
                  </a:lnTo>
                  <a:lnTo>
                    <a:pt x="444" y="180"/>
                  </a:lnTo>
                  <a:lnTo>
                    <a:pt x="430" y="177"/>
                  </a:lnTo>
                  <a:lnTo>
                    <a:pt x="416" y="175"/>
                  </a:lnTo>
                  <a:lnTo>
                    <a:pt x="402" y="173"/>
                  </a:lnTo>
                  <a:lnTo>
                    <a:pt x="388" y="171"/>
                  </a:lnTo>
                  <a:lnTo>
                    <a:pt x="375" y="171"/>
                  </a:lnTo>
                  <a:lnTo>
                    <a:pt x="360" y="169"/>
                  </a:lnTo>
                  <a:lnTo>
                    <a:pt x="346" y="167"/>
                  </a:lnTo>
                  <a:lnTo>
                    <a:pt x="332" y="167"/>
                  </a:lnTo>
                  <a:lnTo>
                    <a:pt x="318" y="166"/>
                  </a:lnTo>
                  <a:lnTo>
                    <a:pt x="304" y="165"/>
                  </a:lnTo>
                  <a:lnTo>
                    <a:pt x="290" y="164"/>
                  </a:lnTo>
                  <a:lnTo>
                    <a:pt x="277" y="163"/>
                  </a:lnTo>
                  <a:lnTo>
                    <a:pt x="263" y="161"/>
                  </a:lnTo>
                  <a:lnTo>
                    <a:pt x="250" y="161"/>
                  </a:lnTo>
                  <a:lnTo>
                    <a:pt x="272" y="130"/>
                  </a:lnTo>
                  <a:lnTo>
                    <a:pt x="328" y="120"/>
                  </a:lnTo>
                  <a:lnTo>
                    <a:pt x="329" y="113"/>
                  </a:lnTo>
                  <a:lnTo>
                    <a:pt x="265" y="103"/>
                  </a:lnTo>
                  <a:lnTo>
                    <a:pt x="278" y="79"/>
                  </a:lnTo>
                  <a:lnTo>
                    <a:pt x="279" y="79"/>
                  </a:lnTo>
                  <a:lnTo>
                    <a:pt x="285" y="79"/>
                  </a:lnTo>
                  <a:lnTo>
                    <a:pt x="293" y="79"/>
                  </a:lnTo>
                  <a:lnTo>
                    <a:pt x="303" y="79"/>
                  </a:lnTo>
                  <a:lnTo>
                    <a:pt x="316" y="79"/>
                  </a:lnTo>
                  <a:lnTo>
                    <a:pt x="328" y="79"/>
                  </a:lnTo>
                  <a:lnTo>
                    <a:pt x="341" y="79"/>
                  </a:lnTo>
                  <a:lnTo>
                    <a:pt x="355" y="79"/>
                  </a:lnTo>
                  <a:lnTo>
                    <a:pt x="367" y="78"/>
                  </a:lnTo>
                  <a:lnTo>
                    <a:pt x="378" y="78"/>
                  </a:lnTo>
                  <a:lnTo>
                    <a:pt x="386" y="77"/>
                  </a:lnTo>
                  <a:lnTo>
                    <a:pt x="391" y="76"/>
                  </a:lnTo>
                  <a:lnTo>
                    <a:pt x="393" y="73"/>
                  </a:lnTo>
                  <a:lnTo>
                    <a:pt x="392" y="71"/>
                  </a:lnTo>
                  <a:lnTo>
                    <a:pt x="386" y="68"/>
                  </a:lnTo>
                  <a:lnTo>
                    <a:pt x="375" y="66"/>
                  </a:lnTo>
                  <a:lnTo>
                    <a:pt x="353" y="60"/>
                  </a:lnTo>
                  <a:lnTo>
                    <a:pt x="332" y="57"/>
                  </a:lnTo>
                  <a:lnTo>
                    <a:pt x="309" y="55"/>
                  </a:lnTo>
                  <a:lnTo>
                    <a:pt x="286" y="54"/>
                  </a:lnTo>
                  <a:lnTo>
                    <a:pt x="263" y="53"/>
                  </a:lnTo>
                  <a:lnTo>
                    <a:pt x="238" y="53"/>
                  </a:lnTo>
                  <a:lnTo>
                    <a:pt x="214" y="53"/>
                  </a:lnTo>
                  <a:lnTo>
                    <a:pt x="190" y="54"/>
                  </a:lnTo>
                  <a:lnTo>
                    <a:pt x="165" y="55"/>
                  </a:lnTo>
                  <a:lnTo>
                    <a:pt x="142" y="56"/>
                  </a:lnTo>
                  <a:lnTo>
                    <a:pt x="117" y="58"/>
                  </a:lnTo>
                  <a:lnTo>
                    <a:pt x="94" y="59"/>
                  </a:lnTo>
                  <a:lnTo>
                    <a:pt x="71" y="60"/>
                  </a:lnTo>
                  <a:lnTo>
                    <a:pt x="49" y="61"/>
                  </a:lnTo>
                  <a:lnTo>
                    <a:pt x="27" y="62"/>
                  </a:lnTo>
                  <a:lnTo>
                    <a:pt x="8" y="62"/>
                  </a:lnTo>
                  <a:lnTo>
                    <a:pt x="0" y="6"/>
                  </a:lnTo>
                  <a:lnTo>
                    <a:pt x="7" y="5"/>
                  </a:lnTo>
                  <a:lnTo>
                    <a:pt x="24" y="5"/>
                  </a:lnTo>
                  <a:lnTo>
                    <a:pt x="52" y="4"/>
                  </a:lnTo>
                  <a:lnTo>
                    <a:pt x="86" y="2"/>
                  </a:lnTo>
                  <a:lnTo>
                    <a:pt x="126" y="1"/>
                  </a:lnTo>
                  <a:lnTo>
                    <a:pt x="171" y="1"/>
                  </a:lnTo>
                  <a:lnTo>
                    <a:pt x="220" y="0"/>
                  </a:lnTo>
                  <a:lnTo>
                    <a:pt x="271" y="0"/>
                  </a:lnTo>
                  <a:lnTo>
                    <a:pt x="322" y="0"/>
                  </a:lnTo>
                  <a:lnTo>
                    <a:pt x="373" y="0"/>
                  </a:lnTo>
                  <a:lnTo>
                    <a:pt x="421" y="2"/>
                  </a:lnTo>
                  <a:lnTo>
                    <a:pt x="466" y="5"/>
                  </a:lnTo>
                  <a:lnTo>
                    <a:pt x="507" y="7"/>
                  </a:lnTo>
                  <a:lnTo>
                    <a:pt x="543" y="10"/>
                  </a:lnTo>
                  <a:lnTo>
                    <a:pt x="570" y="14"/>
                  </a:lnTo>
                  <a:lnTo>
                    <a:pt x="590" y="20"/>
                  </a:lnTo>
                  <a:lnTo>
                    <a:pt x="594" y="22"/>
                  </a:lnTo>
                  <a:lnTo>
                    <a:pt x="598" y="25"/>
                  </a:lnTo>
                  <a:lnTo>
                    <a:pt x="602" y="29"/>
                  </a:lnTo>
                  <a:lnTo>
                    <a:pt x="606" y="33"/>
                  </a:lnTo>
                  <a:lnTo>
                    <a:pt x="611" y="37"/>
                  </a:lnTo>
                  <a:lnTo>
                    <a:pt x="615" y="43"/>
                  </a:lnTo>
                  <a:lnTo>
                    <a:pt x="619" y="48"/>
                  </a:lnTo>
                  <a:lnTo>
                    <a:pt x="623" y="54"/>
                  </a:lnTo>
                  <a:lnTo>
                    <a:pt x="627" y="59"/>
                  </a:lnTo>
                  <a:lnTo>
                    <a:pt x="632" y="65"/>
                  </a:lnTo>
                  <a:lnTo>
                    <a:pt x="635" y="70"/>
                  </a:lnTo>
                  <a:lnTo>
                    <a:pt x="641" y="76"/>
                  </a:lnTo>
                  <a:lnTo>
                    <a:pt x="644" y="81"/>
                  </a:lnTo>
                  <a:lnTo>
                    <a:pt x="648" y="86"/>
                  </a:lnTo>
                  <a:lnTo>
                    <a:pt x="652" y="91"/>
                  </a:lnTo>
                  <a:lnTo>
                    <a:pt x="655" y="95"/>
                  </a:lnTo>
                  <a:lnTo>
                    <a:pt x="659" y="101"/>
                  </a:lnTo>
                  <a:lnTo>
                    <a:pt x="665" y="108"/>
                  </a:lnTo>
                  <a:lnTo>
                    <a:pt x="671" y="117"/>
                  </a:lnTo>
                  <a:lnTo>
                    <a:pt x="678" y="127"/>
                  </a:lnTo>
                  <a:lnTo>
                    <a:pt x="685" y="138"/>
                  </a:lnTo>
                  <a:lnTo>
                    <a:pt x="693" y="150"/>
                  </a:lnTo>
                  <a:lnTo>
                    <a:pt x="703" y="162"/>
                  </a:lnTo>
                  <a:lnTo>
                    <a:pt x="711" y="174"/>
                  </a:lnTo>
                  <a:lnTo>
                    <a:pt x="718" y="186"/>
                  </a:lnTo>
                  <a:lnTo>
                    <a:pt x="726" y="198"/>
                  </a:lnTo>
                  <a:lnTo>
                    <a:pt x="732" y="210"/>
                  </a:lnTo>
                  <a:lnTo>
                    <a:pt x="739" y="222"/>
                  </a:lnTo>
                  <a:lnTo>
                    <a:pt x="744" y="232"/>
                  </a:lnTo>
                  <a:lnTo>
                    <a:pt x="749" y="241"/>
                  </a:lnTo>
                  <a:lnTo>
                    <a:pt x="753" y="250"/>
                  </a:lnTo>
                  <a:lnTo>
                    <a:pt x="756" y="258"/>
                  </a:lnTo>
                  <a:lnTo>
                    <a:pt x="758" y="288"/>
                  </a:lnTo>
                  <a:lnTo>
                    <a:pt x="758" y="323"/>
                  </a:lnTo>
                  <a:lnTo>
                    <a:pt x="754" y="360"/>
                  </a:lnTo>
                  <a:lnTo>
                    <a:pt x="747" y="402"/>
                  </a:lnTo>
                  <a:lnTo>
                    <a:pt x="738" y="443"/>
                  </a:lnTo>
                  <a:lnTo>
                    <a:pt x="727" y="488"/>
                  </a:lnTo>
                  <a:lnTo>
                    <a:pt x="714" y="533"/>
                  </a:lnTo>
                  <a:lnTo>
                    <a:pt x="700" y="578"/>
                  </a:lnTo>
                  <a:lnTo>
                    <a:pt x="682" y="622"/>
                  </a:lnTo>
                  <a:lnTo>
                    <a:pt x="666" y="666"/>
                  </a:lnTo>
                  <a:lnTo>
                    <a:pt x="648" y="708"/>
                  </a:lnTo>
                  <a:lnTo>
                    <a:pt x="630" y="748"/>
                  </a:lnTo>
                  <a:lnTo>
                    <a:pt x="611" y="785"/>
                  </a:lnTo>
                  <a:lnTo>
                    <a:pt x="594" y="819"/>
                  </a:lnTo>
                  <a:lnTo>
                    <a:pt x="575" y="848"/>
                  </a:lnTo>
                  <a:lnTo>
                    <a:pt x="559" y="874"/>
                  </a:lnTo>
                  <a:lnTo>
                    <a:pt x="542" y="895"/>
                  </a:lnTo>
                  <a:lnTo>
                    <a:pt x="524" y="916"/>
                  </a:lnTo>
                  <a:lnTo>
                    <a:pt x="505" y="935"/>
                  </a:lnTo>
                  <a:lnTo>
                    <a:pt x="486" y="953"/>
                  </a:lnTo>
                  <a:lnTo>
                    <a:pt x="464" y="970"/>
                  </a:lnTo>
                  <a:lnTo>
                    <a:pt x="444" y="986"/>
                  </a:lnTo>
                  <a:lnTo>
                    <a:pt x="422" y="1001"/>
                  </a:lnTo>
                  <a:lnTo>
                    <a:pt x="399" y="1017"/>
                  </a:lnTo>
                  <a:lnTo>
                    <a:pt x="377" y="1030"/>
                  </a:lnTo>
                  <a:lnTo>
                    <a:pt x="353" y="1044"/>
                  </a:lnTo>
                  <a:lnTo>
                    <a:pt x="330" y="1057"/>
                  </a:lnTo>
                  <a:lnTo>
                    <a:pt x="308" y="1070"/>
                  </a:lnTo>
                  <a:lnTo>
                    <a:pt x="283" y="1082"/>
                  </a:lnTo>
                  <a:lnTo>
                    <a:pt x="260" y="1095"/>
                  </a:lnTo>
                  <a:lnTo>
                    <a:pt x="237" y="1108"/>
                  </a:lnTo>
                  <a:lnTo>
                    <a:pt x="215" y="1121"/>
                  </a:lnTo>
                  <a:lnTo>
                    <a:pt x="215" y="1121"/>
                  </a:lnTo>
                  <a:close/>
                </a:path>
              </a:pathLst>
            </a:custGeom>
            <a:solidFill>
              <a:srgbClr val="000000"/>
            </a:solidFill>
            <a:ln w="9525">
              <a:noFill/>
              <a:round/>
              <a:headEnd/>
              <a:tailEnd/>
            </a:ln>
          </p:spPr>
          <p:txBody>
            <a:bodyPr/>
            <a:lstStyle/>
            <a:p>
              <a:endParaRPr lang="zh-CN" altLang="en-US"/>
            </a:p>
          </p:txBody>
        </p:sp>
        <p:sp>
          <p:nvSpPr>
            <p:cNvPr id="153619" name="Freeform 19"/>
            <p:cNvSpPr>
              <a:spLocks/>
            </p:cNvSpPr>
            <p:nvPr/>
          </p:nvSpPr>
          <p:spPr bwMode="auto">
            <a:xfrm>
              <a:off x="4869" y="2518"/>
              <a:ext cx="189" cy="250"/>
            </a:xfrm>
            <a:custGeom>
              <a:avLst/>
              <a:gdLst/>
              <a:ahLst/>
              <a:cxnLst>
                <a:cxn ang="0">
                  <a:pos x="117" y="876"/>
                </a:cxn>
                <a:cxn ang="0">
                  <a:pos x="32" y="631"/>
                </a:cxn>
                <a:cxn ang="0">
                  <a:pos x="2" y="350"/>
                </a:cxn>
                <a:cxn ang="0">
                  <a:pos x="4" y="100"/>
                </a:cxn>
                <a:cxn ang="0">
                  <a:pos x="109" y="25"/>
                </a:cxn>
                <a:cxn ang="0">
                  <a:pos x="249" y="6"/>
                </a:cxn>
                <a:cxn ang="0">
                  <a:pos x="388" y="0"/>
                </a:cxn>
                <a:cxn ang="0">
                  <a:pos x="529" y="1"/>
                </a:cxn>
                <a:cxn ang="0">
                  <a:pos x="552" y="88"/>
                </a:cxn>
                <a:cxn ang="0">
                  <a:pos x="463" y="101"/>
                </a:cxn>
                <a:cxn ang="0">
                  <a:pos x="374" y="107"/>
                </a:cxn>
                <a:cxn ang="0">
                  <a:pos x="284" y="106"/>
                </a:cxn>
                <a:cxn ang="0">
                  <a:pos x="197" y="102"/>
                </a:cxn>
                <a:cxn ang="0">
                  <a:pos x="213" y="86"/>
                </a:cxn>
                <a:cxn ang="0">
                  <a:pos x="237" y="74"/>
                </a:cxn>
                <a:cxn ang="0">
                  <a:pos x="265" y="64"/>
                </a:cxn>
                <a:cxn ang="0">
                  <a:pos x="287" y="59"/>
                </a:cxn>
                <a:cxn ang="0">
                  <a:pos x="228" y="56"/>
                </a:cxn>
                <a:cxn ang="0">
                  <a:pos x="172" y="68"/>
                </a:cxn>
                <a:cxn ang="0">
                  <a:pos x="118" y="90"/>
                </a:cxn>
                <a:cxn ang="0">
                  <a:pos x="65" y="118"/>
                </a:cxn>
                <a:cxn ang="0">
                  <a:pos x="135" y="126"/>
                </a:cxn>
                <a:cxn ang="0">
                  <a:pos x="118" y="133"/>
                </a:cxn>
                <a:cxn ang="0">
                  <a:pos x="103" y="142"/>
                </a:cxn>
                <a:cxn ang="0">
                  <a:pos x="88" y="150"/>
                </a:cxn>
                <a:cxn ang="0">
                  <a:pos x="75" y="158"/>
                </a:cxn>
                <a:cxn ang="0">
                  <a:pos x="64" y="168"/>
                </a:cxn>
                <a:cxn ang="0">
                  <a:pos x="63" y="177"/>
                </a:cxn>
                <a:cxn ang="0">
                  <a:pos x="79" y="174"/>
                </a:cxn>
                <a:cxn ang="0">
                  <a:pos x="96" y="172"/>
                </a:cxn>
                <a:cxn ang="0">
                  <a:pos x="113" y="172"/>
                </a:cxn>
                <a:cxn ang="0">
                  <a:pos x="130" y="172"/>
                </a:cxn>
                <a:cxn ang="0">
                  <a:pos x="47" y="316"/>
                </a:cxn>
                <a:cxn ang="0">
                  <a:pos x="57" y="328"/>
                </a:cxn>
                <a:cxn ang="0">
                  <a:pos x="82" y="330"/>
                </a:cxn>
                <a:cxn ang="0">
                  <a:pos x="109" y="327"/>
                </a:cxn>
                <a:cxn ang="0">
                  <a:pos x="128" y="324"/>
                </a:cxn>
                <a:cxn ang="0">
                  <a:pos x="53" y="493"/>
                </a:cxn>
                <a:cxn ang="0">
                  <a:pos x="72" y="489"/>
                </a:cxn>
                <a:cxn ang="0">
                  <a:pos x="93" y="487"/>
                </a:cxn>
                <a:cxn ang="0">
                  <a:pos x="113" y="485"/>
                </a:cxn>
                <a:cxn ang="0">
                  <a:pos x="134" y="489"/>
                </a:cxn>
                <a:cxn ang="0">
                  <a:pos x="141" y="573"/>
                </a:cxn>
                <a:cxn ang="0">
                  <a:pos x="121" y="596"/>
                </a:cxn>
                <a:cxn ang="0">
                  <a:pos x="99" y="618"/>
                </a:cxn>
                <a:cxn ang="0">
                  <a:pos x="88" y="643"/>
                </a:cxn>
                <a:cxn ang="0">
                  <a:pos x="157" y="649"/>
                </a:cxn>
                <a:cxn ang="0">
                  <a:pos x="142" y="669"/>
                </a:cxn>
                <a:cxn ang="0">
                  <a:pos x="122" y="701"/>
                </a:cxn>
                <a:cxn ang="0">
                  <a:pos x="112" y="732"/>
                </a:cxn>
                <a:cxn ang="0">
                  <a:pos x="122" y="754"/>
                </a:cxn>
                <a:cxn ang="0">
                  <a:pos x="197" y="778"/>
                </a:cxn>
                <a:cxn ang="0">
                  <a:pos x="198" y="842"/>
                </a:cxn>
                <a:cxn ang="0">
                  <a:pos x="211" y="841"/>
                </a:cxn>
                <a:cxn ang="0">
                  <a:pos x="217" y="872"/>
                </a:cxn>
                <a:cxn ang="0">
                  <a:pos x="268" y="926"/>
                </a:cxn>
                <a:cxn ang="0">
                  <a:pos x="263" y="952"/>
                </a:cxn>
                <a:cxn ang="0">
                  <a:pos x="253" y="975"/>
                </a:cxn>
                <a:cxn ang="0">
                  <a:pos x="238" y="993"/>
                </a:cxn>
              </a:cxnLst>
              <a:rect l="0" t="0" r="r" b="b"/>
              <a:pathLst>
                <a:path w="567" h="997">
                  <a:moveTo>
                    <a:pt x="234" y="997"/>
                  </a:moveTo>
                  <a:lnTo>
                    <a:pt x="190" y="966"/>
                  </a:lnTo>
                  <a:lnTo>
                    <a:pt x="151" y="924"/>
                  </a:lnTo>
                  <a:lnTo>
                    <a:pt x="117" y="876"/>
                  </a:lnTo>
                  <a:lnTo>
                    <a:pt x="90" y="822"/>
                  </a:lnTo>
                  <a:lnTo>
                    <a:pt x="66" y="762"/>
                  </a:lnTo>
                  <a:lnTo>
                    <a:pt x="47" y="698"/>
                  </a:lnTo>
                  <a:lnTo>
                    <a:pt x="32" y="631"/>
                  </a:lnTo>
                  <a:lnTo>
                    <a:pt x="20" y="562"/>
                  </a:lnTo>
                  <a:lnTo>
                    <a:pt x="11" y="491"/>
                  </a:lnTo>
                  <a:lnTo>
                    <a:pt x="6" y="420"/>
                  </a:lnTo>
                  <a:lnTo>
                    <a:pt x="2" y="350"/>
                  </a:lnTo>
                  <a:lnTo>
                    <a:pt x="1" y="282"/>
                  </a:lnTo>
                  <a:lnTo>
                    <a:pt x="0" y="217"/>
                  </a:lnTo>
                  <a:lnTo>
                    <a:pt x="2" y="156"/>
                  </a:lnTo>
                  <a:lnTo>
                    <a:pt x="4" y="100"/>
                  </a:lnTo>
                  <a:lnTo>
                    <a:pt x="7" y="50"/>
                  </a:lnTo>
                  <a:lnTo>
                    <a:pt x="41" y="40"/>
                  </a:lnTo>
                  <a:lnTo>
                    <a:pt x="75" y="32"/>
                  </a:lnTo>
                  <a:lnTo>
                    <a:pt x="109" y="25"/>
                  </a:lnTo>
                  <a:lnTo>
                    <a:pt x="145" y="19"/>
                  </a:lnTo>
                  <a:lnTo>
                    <a:pt x="179" y="14"/>
                  </a:lnTo>
                  <a:lnTo>
                    <a:pt x="214" y="11"/>
                  </a:lnTo>
                  <a:lnTo>
                    <a:pt x="249" y="6"/>
                  </a:lnTo>
                  <a:lnTo>
                    <a:pt x="284" y="4"/>
                  </a:lnTo>
                  <a:lnTo>
                    <a:pt x="319" y="1"/>
                  </a:lnTo>
                  <a:lnTo>
                    <a:pt x="353" y="1"/>
                  </a:lnTo>
                  <a:lnTo>
                    <a:pt x="388" y="0"/>
                  </a:lnTo>
                  <a:lnTo>
                    <a:pt x="424" y="0"/>
                  </a:lnTo>
                  <a:lnTo>
                    <a:pt x="458" y="0"/>
                  </a:lnTo>
                  <a:lnTo>
                    <a:pt x="493" y="1"/>
                  </a:lnTo>
                  <a:lnTo>
                    <a:pt x="529" y="1"/>
                  </a:lnTo>
                  <a:lnTo>
                    <a:pt x="563" y="3"/>
                  </a:lnTo>
                  <a:lnTo>
                    <a:pt x="567" y="59"/>
                  </a:lnTo>
                  <a:lnTo>
                    <a:pt x="416" y="66"/>
                  </a:lnTo>
                  <a:lnTo>
                    <a:pt x="552" y="88"/>
                  </a:lnTo>
                  <a:lnTo>
                    <a:pt x="530" y="92"/>
                  </a:lnTo>
                  <a:lnTo>
                    <a:pt x="508" y="96"/>
                  </a:lnTo>
                  <a:lnTo>
                    <a:pt x="486" y="99"/>
                  </a:lnTo>
                  <a:lnTo>
                    <a:pt x="463" y="101"/>
                  </a:lnTo>
                  <a:lnTo>
                    <a:pt x="441" y="103"/>
                  </a:lnTo>
                  <a:lnTo>
                    <a:pt x="419" y="104"/>
                  </a:lnTo>
                  <a:lnTo>
                    <a:pt x="396" y="106"/>
                  </a:lnTo>
                  <a:lnTo>
                    <a:pt x="374" y="107"/>
                  </a:lnTo>
                  <a:lnTo>
                    <a:pt x="351" y="107"/>
                  </a:lnTo>
                  <a:lnTo>
                    <a:pt x="329" y="107"/>
                  </a:lnTo>
                  <a:lnTo>
                    <a:pt x="307" y="106"/>
                  </a:lnTo>
                  <a:lnTo>
                    <a:pt x="284" y="106"/>
                  </a:lnTo>
                  <a:lnTo>
                    <a:pt x="262" y="104"/>
                  </a:lnTo>
                  <a:lnTo>
                    <a:pt x="239" y="103"/>
                  </a:lnTo>
                  <a:lnTo>
                    <a:pt x="218" y="102"/>
                  </a:lnTo>
                  <a:lnTo>
                    <a:pt x="197" y="102"/>
                  </a:lnTo>
                  <a:lnTo>
                    <a:pt x="199" y="98"/>
                  </a:lnTo>
                  <a:lnTo>
                    <a:pt x="203" y="94"/>
                  </a:lnTo>
                  <a:lnTo>
                    <a:pt x="207" y="89"/>
                  </a:lnTo>
                  <a:lnTo>
                    <a:pt x="213" y="86"/>
                  </a:lnTo>
                  <a:lnTo>
                    <a:pt x="218" y="83"/>
                  </a:lnTo>
                  <a:lnTo>
                    <a:pt x="224" y="79"/>
                  </a:lnTo>
                  <a:lnTo>
                    <a:pt x="230" y="76"/>
                  </a:lnTo>
                  <a:lnTo>
                    <a:pt x="237" y="74"/>
                  </a:lnTo>
                  <a:lnTo>
                    <a:pt x="245" y="71"/>
                  </a:lnTo>
                  <a:lnTo>
                    <a:pt x="252" y="68"/>
                  </a:lnTo>
                  <a:lnTo>
                    <a:pt x="258" y="66"/>
                  </a:lnTo>
                  <a:lnTo>
                    <a:pt x="265" y="64"/>
                  </a:lnTo>
                  <a:lnTo>
                    <a:pt x="270" y="62"/>
                  </a:lnTo>
                  <a:lnTo>
                    <a:pt x="276" y="61"/>
                  </a:lnTo>
                  <a:lnTo>
                    <a:pt x="282" y="59"/>
                  </a:lnTo>
                  <a:lnTo>
                    <a:pt x="287" y="59"/>
                  </a:lnTo>
                  <a:lnTo>
                    <a:pt x="272" y="55"/>
                  </a:lnTo>
                  <a:lnTo>
                    <a:pt x="257" y="55"/>
                  </a:lnTo>
                  <a:lnTo>
                    <a:pt x="242" y="55"/>
                  </a:lnTo>
                  <a:lnTo>
                    <a:pt x="228" y="56"/>
                  </a:lnTo>
                  <a:lnTo>
                    <a:pt x="214" y="58"/>
                  </a:lnTo>
                  <a:lnTo>
                    <a:pt x="200" y="61"/>
                  </a:lnTo>
                  <a:lnTo>
                    <a:pt x="185" y="64"/>
                  </a:lnTo>
                  <a:lnTo>
                    <a:pt x="172" y="68"/>
                  </a:lnTo>
                  <a:lnTo>
                    <a:pt x="158" y="73"/>
                  </a:lnTo>
                  <a:lnTo>
                    <a:pt x="145" y="78"/>
                  </a:lnTo>
                  <a:lnTo>
                    <a:pt x="130" y="84"/>
                  </a:lnTo>
                  <a:lnTo>
                    <a:pt x="118" y="90"/>
                  </a:lnTo>
                  <a:lnTo>
                    <a:pt x="104" y="97"/>
                  </a:lnTo>
                  <a:lnTo>
                    <a:pt x="91" y="103"/>
                  </a:lnTo>
                  <a:lnTo>
                    <a:pt x="79" y="110"/>
                  </a:lnTo>
                  <a:lnTo>
                    <a:pt x="65" y="118"/>
                  </a:lnTo>
                  <a:lnTo>
                    <a:pt x="147" y="122"/>
                  </a:lnTo>
                  <a:lnTo>
                    <a:pt x="142" y="123"/>
                  </a:lnTo>
                  <a:lnTo>
                    <a:pt x="139" y="125"/>
                  </a:lnTo>
                  <a:lnTo>
                    <a:pt x="135" y="126"/>
                  </a:lnTo>
                  <a:lnTo>
                    <a:pt x="130" y="128"/>
                  </a:lnTo>
                  <a:lnTo>
                    <a:pt x="126" y="130"/>
                  </a:lnTo>
                  <a:lnTo>
                    <a:pt x="122" y="132"/>
                  </a:lnTo>
                  <a:lnTo>
                    <a:pt x="118" y="133"/>
                  </a:lnTo>
                  <a:lnTo>
                    <a:pt x="115" y="135"/>
                  </a:lnTo>
                  <a:lnTo>
                    <a:pt x="111" y="137"/>
                  </a:lnTo>
                  <a:lnTo>
                    <a:pt x="107" y="139"/>
                  </a:lnTo>
                  <a:lnTo>
                    <a:pt x="103" y="142"/>
                  </a:lnTo>
                  <a:lnTo>
                    <a:pt x="99" y="144"/>
                  </a:lnTo>
                  <a:lnTo>
                    <a:pt x="95" y="145"/>
                  </a:lnTo>
                  <a:lnTo>
                    <a:pt x="92" y="148"/>
                  </a:lnTo>
                  <a:lnTo>
                    <a:pt x="88" y="150"/>
                  </a:lnTo>
                  <a:lnTo>
                    <a:pt x="85" y="153"/>
                  </a:lnTo>
                  <a:lnTo>
                    <a:pt x="82" y="154"/>
                  </a:lnTo>
                  <a:lnTo>
                    <a:pt x="79" y="156"/>
                  </a:lnTo>
                  <a:lnTo>
                    <a:pt x="75" y="158"/>
                  </a:lnTo>
                  <a:lnTo>
                    <a:pt x="73" y="159"/>
                  </a:lnTo>
                  <a:lnTo>
                    <a:pt x="70" y="161"/>
                  </a:lnTo>
                  <a:lnTo>
                    <a:pt x="68" y="165"/>
                  </a:lnTo>
                  <a:lnTo>
                    <a:pt x="64" y="168"/>
                  </a:lnTo>
                  <a:lnTo>
                    <a:pt x="61" y="172"/>
                  </a:lnTo>
                  <a:lnTo>
                    <a:pt x="61" y="174"/>
                  </a:lnTo>
                  <a:lnTo>
                    <a:pt x="62" y="175"/>
                  </a:lnTo>
                  <a:lnTo>
                    <a:pt x="63" y="177"/>
                  </a:lnTo>
                  <a:lnTo>
                    <a:pt x="66" y="178"/>
                  </a:lnTo>
                  <a:lnTo>
                    <a:pt x="69" y="177"/>
                  </a:lnTo>
                  <a:lnTo>
                    <a:pt x="74" y="175"/>
                  </a:lnTo>
                  <a:lnTo>
                    <a:pt x="79" y="174"/>
                  </a:lnTo>
                  <a:lnTo>
                    <a:pt x="83" y="173"/>
                  </a:lnTo>
                  <a:lnTo>
                    <a:pt x="88" y="172"/>
                  </a:lnTo>
                  <a:lnTo>
                    <a:pt x="92" y="172"/>
                  </a:lnTo>
                  <a:lnTo>
                    <a:pt x="96" y="172"/>
                  </a:lnTo>
                  <a:lnTo>
                    <a:pt x="100" y="172"/>
                  </a:lnTo>
                  <a:lnTo>
                    <a:pt x="105" y="172"/>
                  </a:lnTo>
                  <a:lnTo>
                    <a:pt x="109" y="172"/>
                  </a:lnTo>
                  <a:lnTo>
                    <a:pt x="113" y="172"/>
                  </a:lnTo>
                  <a:lnTo>
                    <a:pt x="118" y="172"/>
                  </a:lnTo>
                  <a:lnTo>
                    <a:pt x="122" y="172"/>
                  </a:lnTo>
                  <a:lnTo>
                    <a:pt x="126" y="172"/>
                  </a:lnTo>
                  <a:lnTo>
                    <a:pt x="130" y="172"/>
                  </a:lnTo>
                  <a:lnTo>
                    <a:pt x="136" y="173"/>
                  </a:lnTo>
                  <a:lnTo>
                    <a:pt x="54" y="251"/>
                  </a:lnTo>
                  <a:lnTo>
                    <a:pt x="134" y="238"/>
                  </a:lnTo>
                  <a:lnTo>
                    <a:pt x="47" y="316"/>
                  </a:lnTo>
                  <a:lnTo>
                    <a:pt x="47" y="320"/>
                  </a:lnTo>
                  <a:lnTo>
                    <a:pt x="49" y="324"/>
                  </a:lnTo>
                  <a:lnTo>
                    <a:pt x="52" y="326"/>
                  </a:lnTo>
                  <a:lnTo>
                    <a:pt x="57" y="328"/>
                  </a:lnTo>
                  <a:lnTo>
                    <a:pt x="62" y="329"/>
                  </a:lnTo>
                  <a:lnTo>
                    <a:pt x="68" y="330"/>
                  </a:lnTo>
                  <a:lnTo>
                    <a:pt x="74" y="330"/>
                  </a:lnTo>
                  <a:lnTo>
                    <a:pt x="82" y="330"/>
                  </a:lnTo>
                  <a:lnTo>
                    <a:pt x="89" y="329"/>
                  </a:lnTo>
                  <a:lnTo>
                    <a:pt x="96" y="329"/>
                  </a:lnTo>
                  <a:lnTo>
                    <a:pt x="102" y="328"/>
                  </a:lnTo>
                  <a:lnTo>
                    <a:pt x="109" y="327"/>
                  </a:lnTo>
                  <a:lnTo>
                    <a:pt x="114" y="326"/>
                  </a:lnTo>
                  <a:lnTo>
                    <a:pt x="119" y="325"/>
                  </a:lnTo>
                  <a:lnTo>
                    <a:pt x="124" y="324"/>
                  </a:lnTo>
                  <a:lnTo>
                    <a:pt x="128" y="324"/>
                  </a:lnTo>
                  <a:lnTo>
                    <a:pt x="49" y="416"/>
                  </a:lnTo>
                  <a:lnTo>
                    <a:pt x="130" y="412"/>
                  </a:lnTo>
                  <a:lnTo>
                    <a:pt x="56" y="470"/>
                  </a:lnTo>
                  <a:lnTo>
                    <a:pt x="53" y="493"/>
                  </a:lnTo>
                  <a:lnTo>
                    <a:pt x="57" y="491"/>
                  </a:lnTo>
                  <a:lnTo>
                    <a:pt x="62" y="490"/>
                  </a:lnTo>
                  <a:lnTo>
                    <a:pt x="67" y="489"/>
                  </a:lnTo>
                  <a:lnTo>
                    <a:pt x="72" y="489"/>
                  </a:lnTo>
                  <a:lnTo>
                    <a:pt x="78" y="488"/>
                  </a:lnTo>
                  <a:lnTo>
                    <a:pt x="83" y="487"/>
                  </a:lnTo>
                  <a:lnTo>
                    <a:pt x="88" y="487"/>
                  </a:lnTo>
                  <a:lnTo>
                    <a:pt x="93" y="487"/>
                  </a:lnTo>
                  <a:lnTo>
                    <a:pt x="98" y="485"/>
                  </a:lnTo>
                  <a:lnTo>
                    <a:pt x="103" y="485"/>
                  </a:lnTo>
                  <a:lnTo>
                    <a:pt x="108" y="485"/>
                  </a:lnTo>
                  <a:lnTo>
                    <a:pt x="113" y="485"/>
                  </a:lnTo>
                  <a:lnTo>
                    <a:pt x="118" y="485"/>
                  </a:lnTo>
                  <a:lnTo>
                    <a:pt x="123" y="487"/>
                  </a:lnTo>
                  <a:lnTo>
                    <a:pt x="128" y="488"/>
                  </a:lnTo>
                  <a:lnTo>
                    <a:pt x="134" y="489"/>
                  </a:lnTo>
                  <a:lnTo>
                    <a:pt x="58" y="561"/>
                  </a:lnTo>
                  <a:lnTo>
                    <a:pt x="66" y="591"/>
                  </a:lnTo>
                  <a:lnTo>
                    <a:pt x="144" y="566"/>
                  </a:lnTo>
                  <a:lnTo>
                    <a:pt x="141" y="573"/>
                  </a:lnTo>
                  <a:lnTo>
                    <a:pt x="137" y="578"/>
                  </a:lnTo>
                  <a:lnTo>
                    <a:pt x="131" y="585"/>
                  </a:lnTo>
                  <a:lnTo>
                    <a:pt x="127" y="590"/>
                  </a:lnTo>
                  <a:lnTo>
                    <a:pt x="121" y="596"/>
                  </a:lnTo>
                  <a:lnTo>
                    <a:pt x="116" y="601"/>
                  </a:lnTo>
                  <a:lnTo>
                    <a:pt x="110" y="607"/>
                  </a:lnTo>
                  <a:lnTo>
                    <a:pt x="105" y="612"/>
                  </a:lnTo>
                  <a:lnTo>
                    <a:pt x="99" y="618"/>
                  </a:lnTo>
                  <a:lnTo>
                    <a:pt x="96" y="623"/>
                  </a:lnTo>
                  <a:lnTo>
                    <a:pt x="92" y="630"/>
                  </a:lnTo>
                  <a:lnTo>
                    <a:pt x="89" y="636"/>
                  </a:lnTo>
                  <a:lnTo>
                    <a:pt x="88" y="643"/>
                  </a:lnTo>
                  <a:lnTo>
                    <a:pt x="88" y="650"/>
                  </a:lnTo>
                  <a:lnTo>
                    <a:pt x="89" y="658"/>
                  </a:lnTo>
                  <a:lnTo>
                    <a:pt x="93" y="667"/>
                  </a:lnTo>
                  <a:lnTo>
                    <a:pt x="157" y="649"/>
                  </a:lnTo>
                  <a:lnTo>
                    <a:pt x="154" y="652"/>
                  </a:lnTo>
                  <a:lnTo>
                    <a:pt x="150" y="657"/>
                  </a:lnTo>
                  <a:lnTo>
                    <a:pt x="146" y="661"/>
                  </a:lnTo>
                  <a:lnTo>
                    <a:pt x="142" y="669"/>
                  </a:lnTo>
                  <a:lnTo>
                    <a:pt x="137" y="675"/>
                  </a:lnTo>
                  <a:lnTo>
                    <a:pt x="131" y="684"/>
                  </a:lnTo>
                  <a:lnTo>
                    <a:pt x="126" y="692"/>
                  </a:lnTo>
                  <a:lnTo>
                    <a:pt x="122" y="701"/>
                  </a:lnTo>
                  <a:lnTo>
                    <a:pt x="118" y="708"/>
                  </a:lnTo>
                  <a:lnTo>
                    <a:pt x="115" y="717"/>
                  </a:lnTo>
                  <a:lnTo>
                    <a:pt x="113" y="725"/>
                  </a:lnTo>
                  <a:lnTo>
                    <a:pt x="112" y="732"/>
                  </a:lnTo>
                  <a:lnTo>
                    <a:pt x="112" y="739"/>
                  </a:lnTo>
                  <a:lnTo>
                    <a:pt x="114" y="745"/>
                  </a:lnTo>
                  <a:lnTo>
                    <a:pt x="117" y="750"/>
                  </a:lnTo>
                  <a:lnTo>
                    <a:pt x="122" y="754"/>
                  </a:lnTo>
                  <a:lnTo>
                    <a:pt x="158" y="740"/>
                  </a:lnTo>
                  <a:lnTo>
                    <a:pt x="140" y="789"/>
                  </a:lnTo>
                  <a:lnTo>
                    <a:pt x="149" y="804"/>
                  </a:lnTo>
                  <a:lnTo>
                    <a:pt x="197" y="778"/>
                  </a:lnTo>
                  <a:lnTo>
                    <a:pt x="186" y="838"/>
                  </a:lnTo>
                  <a:lnTo>
                    <a:pt x="191" y="840"/>
                  </a:lnTo>
                  <a:lnTo>
                    <a:pt x="196" y="842"/>
                  </a:lnTo>
                  <a:lnTo>
                    <a:pt x="198" y="842"/>
                  </a:lnTo>
                  <a:lnTo>
                    <a:pt x="201" y="844"/>
                  </a:lnTo>
                  <a:lnTo>
                    <a:pt x="204" y="844"/>
                  </a:lnTo>
                  <a:lnTo>
                    <a:pt x="206" y="844"/>
                  </a:lnTo>
                  <a:lnTo>
                    <a:pt x="211" y="841"/>
                  </a:lnTo>
                  <a:lnTo>
                    <a:pt x="216" y="840"/>
                  </a:lnTo>
                  <a:lnTo>
                    <a:pt x="221" y="837"/>
                  </a:lnTo>
                  <a:lnTo>
                    <a:pt x="225" y="833"/>
                  </a:lnTo>
                  <a:lnTo>
                    <a:pt x="217" y="872"/>
                  </a:lnTo>
                  <a:lnTo>
                    <a:pt x="270" y="909"/>
                  </a:lnTo>
                  <a:lnTo>
                    <a:pt x="270" y="914"/>
                  </a:lnTo>
                  <a:lnTo>
                    <a:pt x="269" y="921"/>
                  </a:lnTo>
                  <a:lnTo>
                    <a:pt x="268" y="926"/>
                  </a:lnTo>
                  <a:lnTo>
                    <a:pt x="267" y="932"/>
                  </a:lnTo>
                  <a:lnTo>
                    <a:pt x="266" y="938"/>
                  </a:lnTo>
                  <a:lnTo>
                    <a:pt x="265" y="945"/>
                  </a:lnTo>
                  <a:lnTo>
                    <a:pt x="263" y="952"/>
                  </a:lnTo>
                  <a:lnTo>
                    <a:pt x="261" y="957"/>
                  </a:lnTo>
                  <a:lnTo>
                    <a:pt x="258" y="964"/>
                  </a:lnTo>
                  <a:lnTo>
                    <a:pt x="256" y="969"/>
                  </a:lnTo>
                  <a:lnTo>
                    <a:pt x="253" y="975"/>
                  </a:lnTo>
                  <a:lnTo>
                    <a:pt x="250" y="980"/>
                  </a:lnTo>
                  <a:lnTo>
                    <a:pt x="246" y="984"/>
                  </a:lnTo>
                  <a:lnTo>
                    <a:pt x="242" y="989"/>
                  </a:lnTo>
                  <a:lnTo>
                    <a:pt x="238" y="993"/>
                  </a:lnTo>
                  <a:lnTo>
                    <a:pt x="234" y="997"/>
                  </a:lnTo>
                  <a:lnTo>
                    <a:pt x="234" y="997"/>
                  </a:lnTo>
                  <a:close/>
                </a:path>
              </a:pathLst>
            </a:custGeom>
            <a:solidFill>
              <a:srgbClr val="000000"/>
            </a:solidFill>
            <a:ln w="9525">
              <a:noFill/>
              <a:round/>
              <a:headEnd/>
              <a:tailEnd/>
            </a:ln>
          </p:spPr>
          <p:txBody>
            <a:bodyPr/>
            <a:lstStyle/>
            <a:p>
              <a:endParaRPr lang="zh-CN" altLang="en-US"/>
            </a:p>
          </p:txBody>
        </p:sp>
        <p:sp>
          <p:nvSpPr>
            <p:cNvPr id="153620" name="Freeform 20"/>
            <p:cNvSpPr>
              <a:spLocks/>
            </p:cNvSpPr>
            <p:nvPr/>
          </p:nvSpPr>
          <p:spPr bwMode="auto">
            <a:xfrm>
              <a:off x="4830" y="2735"/>
              <a:ext cx="18" cy="30"/>
            </a:xfrm>
            <a:custGeom>
              <a:avLst/>
              <a:gdLst/>
              <a:ahLst/>
              <a:cxnLst>
                <a:cxn ang="0">
                  <a:pos x="0" y="123"/>
                </a:cxn>
                <a:cxn ang="0">
                  <a:pos x="0" y="113"/>
                </a:cxn>
                <a:cxn ang="0">
                  <a:pos x="0" y="103"/>
                </a:cxn>
                <a:cxn ang="0">
                  <a:pos x="0" y="93"/>
                </a:cxn>
                <a:cxn ang="0">
                  <a:pos x="0" y="86"/>
                </a:cxn>
                <a:cxn ang="0">
                  <a:pos x="0" y="76"/>
                </a:cxn>
                <a:cxn ang="0">
                  <a:pos x="0" y="67"/>
                </a:cxn>
                <a:cxn ang="0">
                  <a:pos x="3" y="59"/>
                </a:cxn>
                <a:cxn ang="0">
                  <a:pos x="7" y="52"/>
                </a:cxn>
                <a:cxn ang="0">
                  <a:pos x="10" y="44"/>
                </a:cxn>
                <a:cxn ang="0">
                  <a:pos x="15" y="36"/>
                </a:cxn>
                <a:cxn ang="0">
                  <a:pos x="20" y="30"/>
                </a:cxn>
                <a:cxn ang="0">
                  <a:pos x="26" y="24"/>
                </a:cxn>
                <a:cxn ang="0">
                  <a:pos x="32" y="17"/>
                </a:cxn>
                <a:cxn ang="0">
                  <a:pos x="39" y="11"/>
                </a:cxn>
                <a:cxn ang="0">
                  <a:pos x="46" y="5"/>
                </a:cxn>
                <a:cxn ang="0">
                  <a:pos x="54" y="0"/>
                </a:cxn>
                <a:cxn ang="0">
                  <a:pos x="0" y="123"/>
                </a:cxn>
                <a:cxn ang="0">
                  <a:pos x="0" y="123"/>
                </a:cxn>
              </a:cxnLst>
              <a:rect l="0" t="0" r="r" b="b"/>
              <a:pathLst>
                <a:path w="54" h="123">
                  <a:moveTo>
                    <a:pt x="0" y="123"/>
                  </a:moveTo>
                  <a:lnTo>
                    <a:pt x="0" y="113"/>
                  </a:lnTo>
                  <a:lnTo>
                    <a:pt x="0" y="103"/>
                  </a:lnTo>
                  <a:lnTo>
                    <a:pt x="0" y="93"/>
                  </a:lnTo>
                  <a:lnTo>
                    <a:pt x="0" y="86"/>
                  </a:lnTo>
                  <a:lnTo>
                    <a:pt x="0" y="76"/>
                  </a:lnTo>
                  <a:lnTo>
                    <a:pt x="0" y="67"/>
                  </a:lnTo>
                  <a:lnTo>
                    <a:pt x="3" y="59"/>
                  </a:lnTo>
                  <a:lnTo>
                    <a:pt x="7" y="52"/>
                  </a:lnTo>
                  <a:lnTo>
                    <a:pt x="10" y="44"/>
                  </a:lnTo>
                  <a:lnTo>
                    <a:pt x="15" y="36"/>
                  </a:lnTo>
                  <a:lnTo>
                    <a:pt x="20" y="30"/>
                  </a:lnTo>
                  <a:lnTo>
                    <a:pt x="26" y="24"/>
                  </a:lnTo>
                  <a:lnTo>
                    <a:pt x="32" y="17"/>
                  </a:lnTo>
                  <a:lnTo>
                    <a:pt x="39" y="11"/>
                  </a:lnTo>
                  <a:lnTo>
                    <a:pt x="46" y="5"/>
                  </a:lnTo>
                  <a:lnTo>
                    <a:pt x="54" y="0"/>
                  </a:lnTo>
                  <a:lnTo>
                    <a:pt x="0" y="123"/>
                  </a:lnTo>
                  <a:lnTo>
                    <a:pt x="0" y="123"/>
                  </a:lnTo>
                  <a:close/>
                </a:path>
              </a:pathLst>
            </a:custGeom>
            <a:solidFill>
              <a:srgbClr val="000000"/>
            </a:solidFill>
            <a:ln w="9525">
              <a:noFill/>
              <a:round/>
              <a:headEnd/>
              <a:tailEnd/>
            </a:ln>
          </p:spPr>
          <p:txBody>
            <a:bodyPr/>
            <a:lstStyle/>
            <a:p>
              <a:endParaRPr lang="zh-CN" altLang="en-US"/>
            </a:p>
          </p:txBody>
        </p:sp>
        <p:sp>
          <p:nvSpPr>
            <p:cNvPr id="153621" name="Freeform 21"/>
            <p:cNvSpPr>
              <a:spLocks/>
            </p:cNvSpPr>
            <p:nvPr/>
          </p:nvSpPr>
          <p:spPr bwMode="auto">
            <a:xfrm>
              <a:off x="5116" y="2698"/>
              <a:ext cx="24" cy="6"/>
            </a:xfrm>
            <a:custGeom>
              <a:avLst/>
              <a:gdLst/>
              <a:ahLst/>
              <a:cxnLst>
                <a:cxn ang="0">
                  <a:pos x="0" y="17"/>
                </a:cxn>
                <a:cxn ang="0">
                  <a:pos x="4" y="14"/>
                </a:cxn>
                <a:cxn ang="0">
                  <a:pos x="8" y="13"/>
                </a:cxn>
                <a:cxn ang="0">
                  <a:pos x="12" y="11"/>
                </a:cxn>
                <a:cxn ang="0">
                  <a:pos x="16" y="10"/>
                </a:cxn>
                <a:cxn ang="0">
                  <a:pos x="20" y="9"/>
                </a:cxn>
                <a:cxn ang="0">
                  <a:pos x="24" y="9"/>
                </a:cxn>
                <a:cxn ang="0">
                  <a:pos x="28" y="8"/>
                </a:cxn>
                <a:cxn ang="0">
                  <a:pos x="33" y="6"/>
                </a:cxn>
                <a:cxn ang="0">
                  <a:pos x="37" y="5"/>
                </a:cxn>
                <a:cxn ang="0">
                  <a:pos x="42" y="5"/>
                </a:cxn>
                <a:cxn ang="0">
                  <a:pos x="46" y="4"/>
                </a:cxn>
                <a:cxn ang="0">
                  <a:pos x="51" y="4"/>
                </a:cxn>
                <a:cxn ang="0">
                  <a:pos x="56" y="3"/>
                </a:cxn>
                <a:cxn ang="0">
                  <a:pos x="61" y="2"/>
                </a:cxn>
                <a:cxn ang="0">
                  <a:pos x="66" y="1"/>
                </a:cxn>
                <a:cxn ang="0">
                  <a:pos x="71" y="0"/>
                </a:cxn>
                <a:cxn ang="0">
                  <a:pos x="70" y="2"/>
                </a:cxn>
                <a:cxn ang="0">
                  <a:pos x="69" y="5"/>
                </a:cxn>
                <a:cxn ang="0">
                  <a:pos x="68" y="8"/>
                </a:cxn>
                <a:cxn ang="0">
                  <a:pos x="66" y="10"/>
                </a:cxn>
                <a:cxn ang="0">
                  <a:pos x="65" y="12"/>
                </a:cxn>
                <a:cxn ang="0">
                  <a:pos x="63" y="15"/>
                </a:cxn>
                <a:cxn ang="0">
                  <a:pos x="61" y="18"/>
                </a:cxn>
                <a:cxn ang="0">
                  <a:pos x="60" y="23"/>
                </a:cxn>
                <a:cxn ang="0">
                  <a:pos x="56" y="23"/>
                </a:cxn>
                <a:cxn ang="0">
                  <a:pos x="54" y="24"/>
                </a:cxn>
                <a:cxn ang="0">
                  <a:pos x="50" y="24"/>
                </a:cxn>
                <a:cxn ang="0">
                  <a:pos x="47" y="24"/>
                </a:cxn>
                <a:cxn ang="0">
                  <a:pos x="42" y="24"/>
                </a:cxn>
                <a:cxn ang="0">
                  <a:pos x="38" y="24"/>
                </a:cxn>
                <a:cxn ang="0">
                  <a:pos x="33" y="23"/>
                </a:cxn>
                <a:cxn ang="0">
                  <a:pos x="29" y="23"/>
                </a:cxn>
                <a:cxn ang="0">
                  <a:pos x="24" y="22"/>
                </a:cxn>
                <a:cxn ang="0">
                  <a:pos x="19" y="22"/>
                </a:cxn>
                <a:cxn ang="0">
                  <a:pos x="15" y="21"/>
                </a:cxn>
                <a:cxn ang="0">
                  <a:pos x="11" y="20"/>
                </a:cxn>
                <a:cxn ang="0">
                  <a:pos x="7" y="18"/>
                </a:cxn>
                <a:cxn ang="0">
                  <a:pos x="5" y="18"/>
                </a:cxn>
                <a:cxn ang="0">
                  <a:pos x="2" y="17"/>
                </a:cxn>
                <a:cxn ang="0">
                  <a:pos x="0" y="17"/>
                </a:cxn>
                <a:cxn ang="0">
                  <a:pos x="0" y="17"/>
                </a:cxn>
              </a:cxnLst>
              <a:rect l="0" t="0" r="r" b="b"/>
              <a:pathLst>
                <a:path w="71" h="24">
                  <a:moveTo>
                    <a:pt x="0" y="17"/>
                  </a:moveTo>
                  <a:lnTo>
                    <a:pt x="4" y="14"/>
                  </a:lnTo>
                  <a:lnTo>
                    <a:pt x="8" y="13"/>
                  </a:lnTo>
                  <a:lnTo>
                    <a:pt x="12" y="11"/>
                  </a:lnTo>
                  <a:lnTo>
                    <a:pt x="16" y="10"/>
                  </a:lnTo>
                  <a:lnTo>
                    <a:pt x="20" y="9"/>
                  </a:lnTo>
                  <a:lnTo>
                    <a:pt x="24" y="9"/>
                  </a:lnTo>
                  <a:lnTo>
                    <a:pt x="28" y="8"/>
                  </a:lnTo>
                  <a:lnTo>
                    <a:pt x="33" y="6"/>
                  </a:lnTo>
                  <a:lnTo>
                    <a:pt x="37" y="5"/>
                  </a:lnTo>
                  <a:lnTo>
                    <a:pt x="42" y="5"/>
                  </a:lnTo>
                  <a:lnTo>
                    <a:pt x="46" y="4"/>
                  </a:lnTo>
                  <a:lnTo>
                    <a:pt x="51" y="4"/>
                  </a:lnTo>
                  <a:lnTo>
                    <a:pt x="56" y="3"/>
                  </a:lnTo>
                  <a:lnTo>
                    <a:pt x="61" y="2"/>
                  </a:lnTo>
                  <a:lnTo>
                    <a:pt x="66" y="1"/>
                  </a:lnTo>
                  <a:lnTo>
                    <a:pt x="71" y="0"/>
                  </a:lnTo>
                  <a:lnTo>
                    <a:pt x="70" y="2"/>
                  </a:lnTo>
                  <a:lnTo>
                    <a:pt x="69" y="5"/>
                  </a:lnTo>
                  <a:lnTo>
                    <a:pt x="68" y="8"/>
                  </a:lnTo>
                  <a:lnTo>
                    <a:pt x="66" y="10"/>
                  </a:lnTo>
                  <a:lnTo>
                    <a:pt x="65" y="12"/>
                  </a:lnTo>
                  <a:lnTo>
                    <a:pt x="63" y="15"/>
                  </a:lnTo>
                  <a:lnTo>
                    <a:pt x="61" y="18"/>
                  </a:lnTo>
                  <a:lnTo>
                    <a:pt x="60" y="23"/>
                  </a:lnTo>
                  <a:lnTo>
                    <a:pt x="56" y="23"/>
                  </a:lnTo>
                  <a:lnTo>
                    <a:pt x="54" y="24"/>
                  </a:lnTo>
                  <a:lnTo>
                    <a:pt x="50" y="24"/>
                  </a:lnTo>
                  <a:lnTo>
                    <a:pt x="47" y="24"/>
                  </a:lnTo>
                  <a:lnTo>
                    <a:pt x="42" y="24"/>
                  </a:lnTo>
                  <a:lnTo>
                    <a:pt x="38" y="24"/>
                  </a:lnTo>
                  <a:lnTo>
                    <a:pt x="33" y="23"/>
                  </a:lnTo>
                  <a:lnTo>
                    <a:pt x="29" y="23"/>
                  </a:lnTo>
                  <a:lnTo>
                    <a:pt x="24" y="22"/>
                  </a:lnTo>
                  <a:lnTo>
                    <a:pt x="19" y="22"/>
                  </a:lnTo>
                  <a:lnTo>
                    <a:pt x="15" y="21"/>
                  </a:lnTo>
                  <a:lnTo>
                    <a:pt x="11" y="20"/>
                  </a:lnTo>
                  <a:lnTo>
                    <a:pt x="7" y="18"/>
                  </a:lnTo>
                  <a:lnTo>
                    <a:pt x="5" y="18"/>
                  </a:lnTo>
                  <a:lnTo>
                    <a:pt x="2" y="17"/>
                  </a:lnTo>
                  <a:lnTo>
                    <a:pt x="0" y="17"/>
                  </a:lnTo>
                  <a:lnTo>
                    <a:pt x="0" y="17"/>
                  </a:lnTo>
                  <a:close/>
                </a:path>
              </a:pathLst>
            </a:custGeom>
            <a:solidFill>
              <a:srgbClr val="000000"/>
            </a:solidFill>
            <a:ln w="9525">
              <a:noFill/>
              <a:round/>
              <a:headEnd/>
              <a:tailEnd/>
            </a:ln>
          </p:spPr>
          <p:txBody>
            <a:bodyPr/>
            <a:lstStyle/>
            <a:p>
              <a:endParaRPr lang="zh-CN" altLang="en-US"/>
            </a:p>
          </p:txBody>
        </p:sp>
        <p:sp>
          <p:nvSpPr>
            <p:cNvPr id="153622" name="Freeform 22"/>
            <p:cNvSpPr>
              <a:spLocks/>
            </p:cNvSpPr>
            <p:nvPr/>
          </p:nvSpPr>
          <p:spPr bwMode="auto">
            <a:xfrm>
              <a:off x="5044" y="2653"/>
              <a:ext cx="13" cy="49"/>
            </a:xfrm>
            <a:custGeom>
              <a:avLst/>
              <a:gdLst/>
              <a:ahLst/>
              <a:cxnLst>
                <a:cxn ang="0">
                  <a:pos x="22" y="195"/>
                </a:cxn>
                <a:cxn ang="0">
                  <a:pos x="19" y="182"/>
                </a:cxn>
                <a:cxn ang="0">
                  <a:pos x="17" y="170"/>
                </a:cxn>
                <a:cxn ang="0">
                  <a:pos x="15" y="157"/>
                </a:cxn>
                <a:cxn ang="0">
                  <a:pos x="13" y="145"/>
                </a:cxn>
                <a:cxn ang="0">
                  <a:pos x="10" y="133"/>
                </a:cxn>
                <a:cxn ang="0">
                  <a:pos x="8" y="121"/>
                </a:cxn>
                <a:cxn ang="0">
                  <a:pos x="6" y="109"/>
                </a:cxn>
                <a:cxn ang="0">
                  <a:pos x="5" y="97"/>
                </a:cxn>
                <a:cxn ang="0">
                  <a:pos x="3" y="84"/>
                </a:cxn>
                <a:cxn ang="0">
                  <a:pos x="2" y="72"/>
                </a:cxn>
                <a:cxn ang="0">
                  <a:pos x="1" y="60"/>
                </a:cxn>
                <a:cxn ang="0">
                  <a:pos x="1" y="48"/>
                </a:cxn>
                <a:cxn ang="0">
                  <a:pos x="0" y="36"/>
                </a:cxn>
                <a:cxn ang="0">
                  <a:pos x="1" y="24"/>
                </a:cxn>
                <a:cxn ang="0">
                  <a:pos x="2" y="12"/>
                </a:cxn>
                <a:cxn ang="0">
                  <a:pos x="4" y="0"/>
                </a:cxn>
                <a:cxn ang="0">
                  <a:pos x="38" y="111"/>
                </a:cxn>
                <a:cxn ang="0">
                  <a:pos x="22" y="195"/>
                </a:cxn>
                <a:cxn ang="0">
                  <a:pos x="22" y="195"/>
                </a:cxn>
              </a:cxnLst>
              <a:rect l="0" t="0" r="r" b="b"/>
              <a:pathLst>
                <a:path w="38" h="195">
                  <a:moveTo>
                    <a:pt x="22" y="195"/>
                  </a:moveTo>
                  <a:lnTo>
                    <a:pt x="19" y="182"/>
                  </a:lnTo>
                  <a:lnTo>
                    <a:pt x="17" y="170"/>
                  </a:lnTo>
                  <a:lnTo>
                    <a:pt x="15" y="157"/>
                  </a:lnTo>
                  <a:lnTo>
                    <a:pt x="13" y="145"/>
                  </a:lnTo>
                  <a:lnTo>
                    <a:pt x="10" y="133"/>
                  </a:lnTo>
                  <a:lnTo>
                    <a:pt x="8" y="121"/>
                  </a:lnTo>
                  <a:lnTo>
                    <a:pt x="6" y="109"/>
                  </a:lnTo>
                  <a:lnTo>
                    <a:pt x="5" y="97"/>
                  </a:lnTo>
                  <a:lnTo>
                    <a:pt x="3" y="84"/>
                  </a:lnTo>
                  <a:lnTo>
                    <a:pt x="2" y="72"/>
                  </a:lnTo>
                  <a:lnTo>
                    <a:pt x="1" y="60"/>
                  </a:lnTo>
                  <a:lnTo>
                    <a:pt x="1" y="48"/>
                  </a:lnTo>
                  <a:lnTo>
                    <a:pt x="0" y="36"/>
                  </a:lnTo>
                  <a:lnTo>
                    <a:pt x="1" y="24"/>
                  </a:lnTo>
                  <a:lnTo>
                    <a:pt x="2" y="12"/>
                  </a:lnTo>
                  <a:lnTo>
                    <a:pt x="4" y="0"/>
                  </a:lnTo>
                  <a:lnTo>
                    <a:pt x="38" y="111"/>
                  </a:lnTo>
                  <a:lnTo>
                    <a:pt x="22" y="195"/>
                  </a:lnTo>
                  <a:lnTo>
                    <a:pt x="22" y="195"/>
                  </a:lnTo>
                  <a:close/>
                </a:path>
              </a:pathLst>
            </a:custGeom>
            <a:solidFill>
              <a:srgbClr val="000000"/>
            </a:solidFill>
            <a:ln w="9525">
              <a:noFill/>
              <a:round/>
              <a:headEnd/>
              <a:tailEnd/>
            </a:ln>
          </p:spPr>
          <p:txBody>
            <a:bodyPr/>
            <a:lstStyle/>
            <a:p>
              <a:endParaRPr lang="zh-CN" altLang="en-US"/>
            </a:p>
          </p:txBody>
        </p:sp>
        <p:sp>
          <p:nvSpPr>
            <p:cNvPr id="153623" name="Freeform 23"/>
            <p:cNvSpPr>
              <a:spLocks/>
            </p:cNvSpPr>
            <p:nvPr/>
          </p:nvSpPr>
          <p:spPr bwMode="auto">
            <a:xfrm>
              <a:off x="4992" y="2593"/>
              <a:ext cx="53" cy="104"/>
            </a:xfrm>
            <a:custGeom>
              <a:avLst/>
              <a:gdLst/>
              <a:ahLst/>
              <a:cxnLst>
                <a:cxn ang="0">
                  <a:pos x="39" y="131"/>
                </a:cxn>
                <a:cxn ang="0">
                  <a:pos x="29" y="121"/>
                </a:cxn>
                <a:cxn ang="0">
                  <a:pos x="22" y="108"/>
                </a:cxn>
                <a:cxn ang="0">
                  <a:pos x="18" y="93"/>
                </a:cxn>
                <a:cxn ang="0">
                  <a:pos x="17" y="74"/>
                </a:cxn>
                <a:cxn ang="0">
                  <a:pos x="18" y="57"/>
                </a:cxn>
                <a:cxn ang="0">
                  <a:pos x="22" y="40"/>
                </a:cxn>
                <a:cxn ang="0">
                  <a:pos x="28" y="27"/>
                </a:cxn>
                <a:cxn ang="0">
                  <a:pos x="47" y="10"/>
                </a:cxn>
                <a:cxn ang="0">
                  <a:pos x="76" y="0"/>
                </a:cxn>
                <a:cxn ang="0">
                  <a:pos x="106" y="7"/>
                </a:cxn>
                <a:cxn ang="0">
                  <a:pos x="131" y="27"/>
                </a:cxn>
                <a:cxn ang="0">
                  <a:pos x="150" y="53"/>
                </a:cxn>
                <a:cxn ang="0">
                  <a:pos x="158" y="83"/>
                </a:cxn>
                <a:cxn ang="0">
                  <a:pos x="153" y="111"/>
                </a:cxn>
                <a:cxn ang="0">
                  <a:pos x="130" y="134"/>
                </a:cxn>
                <a:cxn ang="0">
                  <a:pos x="112" y="158"/>
                </a:cxn>
                <a:cxn ang="0">
                  <a:pos x="115" y="192"/>
                </a:cxn>
                <a:cxn ang="0">
                  <a:pos x="118" y="226"/>
                </a:cxn>
                <a:cxn ang="0">
                  <a:pos x="121" y="261"/>
                </a:cxn>
                <a:cxn ang="0">
                  <a:pos x="125" y="295"/>
                </a:cxn>
                <a:cxn ang="0">
                  <a:pos x="129" y="328"/>
                </a:cxn>
                <a:cxn ang="0">
                  <a:pos x="133" y="362"/>
                </a:cxn>
                <a:cxn ang="0">
                  <a:pos x="138" y="396"/>
                </a:cxn>
                <a:cxn ang="0">
                  <a:pos x="135" y="414"/>
                </a:cxn>
                <a:cxn ang="0">
                  <a:pos x="120" y="416"/>
                </a:cxn>
                <a:cxn ang="0">
                  <a:pos x="98" y="416"/>
                </a:cxn>
                <a:cxn ang="0">
                  <a:pos x="73" y="415"/>
                </a:cxn>
                <a:cxn ang="0">
                  <a:pos x="49" y="410"/>
                </a:cxn>
                <a:cxn ang="0">
                  <a:pos x="26" y="406"/>
                </a:cxn>
                <a:cxn ang="0">
                  <a:pos x="10" y="399"/>
                </a:cxn>
                <a:cxn ang="0">
                  <a:pos x="1" y="392"/>
                </a:cxn>
                <a:cxn ang="0">
                  <a:pos x="2" y="371"/>
                </a:cxn>
                <a:cxn ang="0">
                  <a:pos x="5" y="339"/>
                </a:cxn>
                <a:cxn ang="0">
                  <a:pos x="10" y="307"/>
                </a:cxn>
                <a:cxn ang="0">
                  <a:pos x="15" y="275"/>
                </a:cxn>
                <a:cxn ang="0">
                  <a:pos x="22" y="242"/>
                </a:cxn>
                <a:cxn ang="0">
                  <a:pos x="28" y="210"/>
                </a:cxn>
                <a:cxn ang="0">
                  <a:pos x="35" y="179"/>
                </a:cxn>
                <a:cxn ang="0">
                  <a:pos x="44" y="147"/>
                </a:cxn>
                <a:cxn ang="0">
                  <a:pos x="48" y="133"/>
                </a:cxn>
              </a:cxnLst>
              <a:rect l="0" t="0" r="r" b="b"/>
              <a:pathLst>
                <a:path w="158" h="416">
                  <a:moveTo>
                    <a:pt x="48" y="133"/>
                  </a:moveTo>
                  <a:lnTo>
                    <a:pt x="39" y="131"/>
                  </a:lnTo>
                  <a:lnTo>
                    <a:pt x="34" y="126"/>
                  </a:lnTo>
                  <a:lnTo>
                    <a:pt x="29" y="121"/>
                  </a:lnTo>
                  <a:lnTo>
                    <a:pt x="25" y="116"/>
                  </a:lnTo>
                  <a:lnTo>
                    <a:pt x="22" y="108"/>
                  </a:lnTo>
                  <a:lnTo>
                    <a:pt x="19" y="100"/>
                  </a:lnTo>
                  <a:lnTo>
                    <a:pt x="18" y="93"/>
                  </a:lnTo>
                  <a:lnTo>
                    <a:pt x="17" y="84"/>
                  </a:lnTo>
                  <a:lnTo>
                    <a:pt x="17" y="74"/>
                  </a:lnTo>
                  <a:lnTo>
                    <a:pt x="17" y="65"/>
                  </a:lnTo>
                  <a:lnTo>
                    <a:pt x="18" y="57"/>
                  </a:lnTo>
                  <a:lnTo>
                    <a:pt x="20" y="49"/>
                  </a:lnTo>
                  <a:lnTo>
                    <a:pt x="22" y="40"/>
                  </a:lnTo>
                  <a:lnTo>
                    <a:pt x="25" y="34"/>
                  </a:lnTo>
                  <a:lnTo>
                    <a:pt x="28" y="27"/>
                  </a:lnTo>
                  <a:lnTo>
                    <a:pt x="33" y="22"/>
                  </a:lnTo>
                  <a:lnTo>
                    <a:pt x="47" y="10"/>
                  </a:lnTo>
                  <a:lnTo>
                    <a:pt x="62" y="3"/>
                  </a:lnTo>
                  <a:lnTo>
                    <a:pt x="76" y="0"/>
                  </a:lnTo>
                  <a:lnTo>
                    <a:pt x="91" y="3"/>
                  </a:lnTo>
                  <a:lnTo>
                    <a:pt x="106" y="7"/>
                  </a:lnTo>
                  <a:lnTo>
                    <a:pt x="120" y="16"/>
                  </a:lnTo>
                  <a:lnTo>
                    <a:pt x="131" y="27"/>
                  </a:lnTo>
                  <a:lnTo>
                    <a:pt x="142" y="39"/>
                  </a:lnTo>
                  <a:lnTo>
                    <a:pt x="150" y="53"/>
                  </a:lnTo>
                  <a:lnTo>
                    <a:pt x="156" y="67"/>
                  </a:lnTo>
                  <a:lnTo>
                    <a:pt x="158" y="83"/>
                  </a:lnTo>
                  <a:lnTo>
                    <a:pt x="158" y="98"/>
                  </a:lnTo>
                  <a:lnTo>
                    <a:pt x="153" y="111"/>
                  </a:lnTo>
                  <a:lnTo>
                    <a:pt x="143" y="123"/>
                  </a:lnTo>
                  <a:lnTo>
                    <a:pt x="130" y="134"/>
                  </a:lnTo>
                  <a:lnTo>
                    <a:pt x="112" y="142"/>
                  </a:lnTo>
                  <a:lnTo>
                    <a:pt x="112" y="158"/>
                  </a:lnTo>
                  <a:lnTo>
                    <a:pt x="113" y="176"/>
                  </a:lnTo>
                  <a:lnTo>
                    <a:pt x="115" y="192"/>
                  </a:lnTo>
                  <a:lnTo>
                    <a:pt x="116" y="209"/>
                  </a:lnTo>
                  <a:lnTo>
                    <a:pt x="118" y="226"/>
                  </a:lnTo>
                  <a:lnTo>
                    <a:pt x="119" y="243"/>
                  </a:lnTo>
                  <a:lnTo>
                    <a:pt x="121" y="261"/>
                  </a:lnTo>
                  <a:lnTo>
                    <a:pt x="123" y="278"/>
                  </a:lnTo>
                  <a:lnTo>
                    <a:pt x="125" y="295"/>
                  </a:lnTo>
                  <a:lnTo>
                    <a:pt x="127" y="311"/>
                  </a:lnTo>
                  <a:lnTo>
                    <a:pt x="129" y="328"/>
                  </a:lnTo>
                  <a:lnTo>
                    <a:pt x="131" y="345"/>
                  </a:lnTo>
                  <a:lnTo>
                    <a:pt x="133" y="362"/>
                  </a:lnTo>
                  <a:lnTo>
                    <a:pt x="136" y="379"/>
                  </a:lnTo>
                  <a:lnTo>
                    <a:pt x="138" y="396"/>
                  </a:lnTo>
                  <a:lnTo>
                    <a:pt x="141" y="412"/>
                  </a:lnTo>
                  <a:lnTo>
                    <a:pt x="135" y="414"/>
                  </a:lnTo>
                  <a:lnTo>
                    <a:pt x="128" y="415"/>
                  </a:lnTo>
                  <a:lnTo>
                    <a:pt x="120" y="416"/>
                  </a:lnTo>
                  <a:lnTo>
                    <a:pt x="110" y="416"/>
                  </a:lnTo>
                  <a:lnTo>
                    <a:pt x="98" y="416"/>
                  </a:lnTo>
                  <a:lnTo>
                    <a:pt x="86" y="416"/>
                  </a:lnTo>
                  <a:lnTo>
                    <a:pt x="73" y="415"/>
                  </a:lnTo>
                  <a:lnTo>
                    <a:pt x="62" y="414"/>
                  </a:lnTo>
                  <a:lnTo>
                    <a:pt x="49" y="410"/>
                  </a:lnTo>
                  <a:lnTo>
                    <a:pt x="37" y="408"/>
                  </a:lnTo>
                  <a:lnTo>
                    <a:pt x="26" y="406"/>
                  </a:lnTo>
                  <a:lnTo>
                    <a:pt x="17" y="403"/>
                  </a:lnTo>
                  <a:lnTo>
                    <a:pt x="10" y="399"/>
                  </a:lnTo>
                  <a:lnTo>
                    <a:pt x="4" y="396"/>
                  </a:lnTo>
                  <a:lnTo>
                    <a:pt x="1" y="392"/>
                  </a:lnTo>
                  <a:lnTo>
                    <a:pt x="0" y="387"/>
                  </a:lnTo>
                  <a:lnTo>
                    <a:pt x="2" y="371"/>
                  </a:lnTo>
                  <a:lnTo>
                    <a:pt x="3" y="356"/>
                  </a:lnTo>
                  <a:lnTo>
                    <a:pt x="5" y="339"/>
                  </a:lnTo>
                  <a:lnTo>
                    <a:pt x="8" y="323"/>
                  </a:lnTo>
                  <a:lnTo>
                    <a:pt x="10" y="307"/>
                  </a:lnTo>
                  <a:lnTo>
                    <a:pt x="13" y="291"/>
                  </a:lnTo>
                  <a:lnTo>
                    <a:pt x="15" y="275"/>
                  </a:lnTo>
                  <a:lnTo>
                    <a:pt x="19" y="259"/>
                  </a:lnTo>
                  <a:lnTo>
                    <a:pt x="22" y="242"/>
                  </a:lnTo>
                  <a:lnTo>
                    <a:pt x="24" y="226"/>
                  </a:lnTo>
                  <a:lnTo>
                    <a:pt x="28" y="210"/>
                  </a:lnTo>
                  <a:lnTo>
                    <a:pt x="32" y="194"/>
                  </a:lnTo>
                  <a:lnTo>
                    <a:pt x="35" y="179"/>
                  </a:lnTo>
                  <a:lnTo>
                    <a:pt x="39" y="164"/>
                  </a:lnTo>
                  <a:lnTo>
                    <a:pt x="44" y="147"/>
                  </a:lnTo>
                  <a:lnTo>
                    <a:pt x="48" y="133"/>
                  </a:lnTo>
                  <a:lnTo>
                    <a:pt x="48" y="133"/>
                  </a:lnTo>
                  <a:close/>
                </a:path>
              </a:pathLst>
            </a:custGeom>
            <a:solidFill>
              <a:srgbClr val="000000"/>
            </a:solidFill>
            <a:ln w="9525">
              <a:noFill/>
              <a:round/>
              <a:headEnd/>
              <a:tailEnd/>
            </a:ln>
          </p:spPr>
          <p:txBody>
            <a:bodyPr/>
            <a:lstStyle/>
            <a:p>
              <a:endParaRPr lang="zh-CN" altLang="en-US"/>
            </a:p>
          </p:txBody>
        </p:sp>
        <p:sp>
          <p:nvSpPr>
            <p:cNvPr id="153624" name="Freeform 24"/>
            <p:cNvSpPr>
              <a:spLocks/>
            </p:cNvSpPr>
            <p:nvPr/>
          </p:nvSpPr>
          <p:spPr bwMode="auto">
            <a:xfrm>
              <a:off x="5114" y="2682"/>
              <a:ext cx="34" cy="7"/>
            </a:xfrm>
            <a:custGeom>
              <a:avLst/>
              <a:gdLst/>
              <a:ahLst/>
              <a:cxnLst>
                <a:cxn ang="0">
                  <a:pos x="0" y="20"/>
                </a:cxn>
                <a:cxn ang="0">
                  <a:pos x="5" y="17"/>
                </a:cxn>
                <a:cxn ang="0">
                  <a:pos x="13" y="16"/>
                </a:cxn>
                <a:cxn ang="0">
                  <a:pos x="19" y="14"/>
                </a:cxn>
                <a:cxn ang="0">
                  <a:pos x="25" y="12"/>
                </a:cxn>
                <a:cxn ang="0">
                  <a:pos x="31" y="11"/>
                </a:cxn>
                <a:cxn ang="0">
                  <a:pos x="37" y="9"/>
                </a:cxn>
                <a:cxn ang="0">
                  <a:pos x="43" y="9"/>
                </a:cxn>
                <a:cxn ang="0">
                  <a:pos x="50" y="8"/>
                </a:cxn>
                <a:cxn ang="0">
                  <a:pos x="56" y="7"/>
                </a:cxn>
                <a:cxn ang="0">
                  <a:pos x="62" y="7"/>
                </a:cxn>
                <a:cxn ang="0">
                  <a:pos x="70" y="6"/>
                </a:cxn>
                <a:cxn ang="0">
                  <a:pos x="76" y="5"/>
                </a:cxn>
                <a:cxn ang="0">
                  <a:pos x="82" y="4"/>
                </a:cxn>
                <a:cxn ang="0">
                  <a:pos x="89" y="3"/>
                </a:cxn>
                <a:cxn ang="0">
                  <a:pos x="94" y="2"/>
                </a:cxn>
                <a:cxn ang="0">
                  <a:pos x="101" y="0"/>
                </a:cxn>
                <a:cxn ang="0">
                  <a:pos x="95" y="8"/>
                </a:cxn>
                <a:cxn ang="0">
                  <a:pos x="90" y="14"/>
                </a:cxn>
                <a:cxn ang="0">
                  <a:pos x="85" y="18"/>
                </a:cxn>
                <a:cxn ang="0">
                  <a:pos x="80" y="22"/>
                </a:cxn>
                <a:cxn ang="0">
                  <a:pos x="74" y="24"/>
                </a:cxn>
                <a:cxn ang="0">
                  <a:pos x="68" y="27"/>
                </a:cxn>
                <a:cxn ang="0">
                  <a:pos x="62" y="28"/>
                </a:cxn>
                <a:cxn ang="0">
                  <a:pos x="56" y="29"/>
                </a:cxn>
                <a:cxn ang="0">
                  <a:pos x="50" y="29"/>
                </a:cxn>
                <a:cxn ang="0">
                  <a:pos x="43" y="28"/>
                </a:cxn>
                <a:cxn ang="0">
                  <a:pos x="37" y="27"/>
                </a:cxn>
                <a:cxn ang="0">
                  <a:pos x="31" y="26"/>
                </a:cxn>
                <a:cxn ang="0">
                  <a:pos x="23" y="24"/>
                </a:cxn>
                <a:cxn ang="0">
                  <a:pos x="16" y="22"/>
                </a:cxn>
                <a:cxn ang="0">
                  <a:pos x="8" y="21"/>
                </a:cxn>
                <a:cxn ang="0">
                  <a:pos x="0" y="20"/>
                </a:cxn>
                <a:cxn ang="0">
                  <a:pos x="0" y="20"/>
                </a:cxn>
              </a:cxnLst>
              <a:rect l="0" t="0" r="r" b="b"/>
              <a:pathLst>
                <a:path w="101" h="29">
                  <a:moveTo>
                    <a:pt x="0" y="20"/>
                  </a:moveTo>
                  <a:lnTo>
                    <a:pt x="5" y="17"/>
                  </a:lnTo>
                  <a:lnTo>
                    <a:pt x="13" y="16"/>
                  </a:lnTo>
                  <a:lnTo>
                    <a:pt x="19" y="14"/>
                  </a:lnTo>
                  <a:lnTo>
                    <a:pt x="25" y="12"/>
                  </a:lnTo>
                  <a:lnTo>
                    <a:pt x="31" y="11"/>
                  </a:lnTo>
                  <a:lnTo>
                    <a:pt x="37" y="9"/>
                  </a:lnTo>
                  <a:lnTo>
                    <a:pt x="43" y="9"/>
                  </a:lnTo>
                  <a:lnTo>
                    <a:pt x="50" y="8"/>
                  </a:lnTo>
                  <a:lnTo>
                    <a:pt x="56" y="7"/>
                  </a:lnTo>
                  <a:lnTo>
                    <a:pt x="62" y="7"/>
                  </a:lnTo>
                  <a:lnTo>
                    <a:pt x="70" y="6"/>
                  </a:lnTo>
                  <a:lnTo>
                    <a:pt x="76" y="5"/>
                  </a:lnTo>
                  <a:lnTo>
                    <a:pt x="82" y="4"/>
                  </a:lnTo>
                  <a:lnTo>
                    <a:pt x="89" y="3"/>
                  </a:lnTo>
                  <a:lnTo>
                    <a:pt x="94" y="2"/>
                  </a:lnTo>
                  <a:lnTo>
                    <a:pt x="101" y="0"/>
                  </a:lnTo>
                  <a:lnTo>
                    <a:pt x="95" y="8"/>
                  </a:lnTo>
                  <a:lnTo>
                    <a:pt x="90" y="14"/>
                  </a:lnTo>
                  <a:lnTo>
                    <a:pt x="85" y="18"/>
                  </a:lnTo>
                  <a:lnTo>
                    <a:pt x="80" y="22"/>
                  </a:lnTo>
                  <a:lnTo>
                    <a:pt x="74" y="24"/>
                  </a:lnTo>
                  <a:lnTo>
                    <a:pt x="68" y="27"/>
                  </a:lnTo>
                  <a:lnTo>
                    <a:pt x="62" y="28"/>
                  </a:lnTo>
                  <a:lnTo>
                    <a:pt x="56" y="29"/>
                  </a:lnTo>
                  <a:lnTo>
                    <a:pt x="50" y="29"/>
                  </a:lnTo>
                  <a:lnTo>
                    <a:pt x="43" y="28"/>
                  </a:lnTo>
                  <a:lnTo>
                    <a:pt x="37" y="27"/>
                  </a:lnTo>
                  <a:lnTo>
                    <a:pt x="31" y="26"/>
                  </a:lnTo>
                  <a:lnTo>
                    <a:pt x="23" y="24"/>
                  </a:lnTo>
                  <a:lnTo>
                    <a:pt x="16" y="22"/>
                  </a:lnTo>
                  <a:lnTo>
                    <a:pt x="8" y="21"/>
                  </a:lnTo>
                  <a:lnTo>
                    <a:pt x="0" y="20"/>
                  </a:lnTo>
                  <a:lnTo>
                    <a:pt x="0" y="20"/>
                  </a:lnTo>
                  <a:close/>
                </a:path>
              </a:pathLst>
            </a:custGeom>
            <a:solidFill>
              <a:srgbClr val="000000"/>
            </a:solidFill>
            <a:ln w="9525">
              <a:noFill/>
              <a:round/>
              <a:headEnd/>
              <a:tailEnd/>
            </a:ln>
          </p:spPr>
          <p:txBody>
            <a:bodyPr/>
            <a:lstStyle/>
            <a:p>
              <a:endParaRPr lang="zh-CN" altLang="en-US"/>
            </a:p>
          </p:txBody>
        </p:sp>
        <p:sp>
          <p:nvSpPr>
            <p:cNvPr id="153625" name="Freeform 25"/>
            <p:cNvSpPr>
              <a:spLocks/>
            </p:cNvSpPr>
            <p:nvPr/>
          </p:nvSpPr>
          <p:spPr bwMode="auto">
            <a:xfrm>
              <a:off x="5109" y="2667"/>
              <a:ext cx="35" cy="5"/>
            </a:xfrm>
            <a:custGeom>
              <a:avLst/>
              <a:gdLst/>
              <a:ahLst/>
              <a:cxnLst>
                <a:cxn ang="0">
                  <a:pos x="0" y="5"/>
                </a:cxn>
                <a:cxn ang="0">
                  <a:pos x="105" y="0"/>
                </a:cxn>
                <a:cxn ang="0">
                  <a:pos x="102" y="2"/>
                </a:cxn>
                <a:cxn ang="0">
                  <a:pos x="99" y="5"/>
                </a:cxn>
                <a:cxn ang="0">
                  <a:pos x="96" y="8"/>
                </a:cxn>
                <a:cxn ang="0">
                  <a:pos x="94" y="13"/>
                </a:cxn>
                <a:cxn ang="0">
                  <a:pos x="90" y="15"/>
                </a:cxn>
                <a:cxn ang="0">
                  <a:pos x="86" y="18"/>
                </a:cxn>
                <a:cxn ang="0">
                  <a:pos x="82" y="19"/>
                </a:cxn>
                <a:cxn ang="0">
                  <a:pos x="77" y="20"/>
                </a:cxn>
                <a:cxn ang="0">
                  <a:pos x="0" y="5"/>
                </a:cxn>
                <a:cxn ang="0">
                  <a:pos x="0" y="5"/>
                </a:cxn>
              </a:cxnLst>
              <a:rect l="0" t="0" r="r" b="b"/>
              <a:pathLst>
                <a:path w="105" h="20">
                  <a:moveTo>
                    <a:pt x="0" y="5"/>
                  </a:moveTo>
                  <a:lnTo>
                    <a:pt x="105" y="0"/>
                  </a:lnTo>
                  <a:lnTo>
                    <a:pt x="102" y="2"/>
                  </a:lnTo>
                  <a:lnTo>
                    <a:pt x="99" y="5"/>
                  </a:lnTo>
                  <a:lnTo>
                    <a:pt x="96" y="8"/>
                  </a:lnTo>
                  <a:lnTo>
                    <a:pt x="94" y="13"/>
                  </a:lnTo>
                  <a:lnTo>
                    <a:pt x="90" y="15"/>
                  </a:lnTo>
                  <a:lnTo>
                    <a:pt x="86" y="18"/>
                  </a:lnTo>
                  <a:lnTo>
                    <a:pt x="82" y="19"/>
                  </a:lnTo>
                  <a:lnTo>
                    <a:pt x="77" y="20"/>
                  </a:lnTo>
                  <a:lnTo>
                    <a:pt x="0" y="5"/>
                  </a:lnTo>
                  <a:lnTo>
                    <a:pt x="0" y="5"/>
                  </a:lnTo>
                  <a:close/>
                </a:path>
              </a:pathLst>
            </a:custGeom>
            <a:solidFill>
              <a:srgbClr val="000000"/>
            </a:solidFill>
            <a:ln w="9525">
              <a:noFill/>
              <a:round/>
              <a:headEnd/>
              <a:tailEnd/>
            </a:ln>
          </p:spPr>
          <p:txBody>
            <a:bodyPr/>
            <a:lstStyle/>
            <a:p>
              <a:endParaRPr lang="zh-CN" altLang="en-US"/>
            </a:p>
          </p:txBody>
        </p:sp>
        <p:sp>
          <p:nvSpPr>
            <p:cNvPr id="153626" name="Freeform 26"/>
            <p:cNvSpPr>
              <a:spLocks/>
            </p:cNvSpPr>
            <p:nvPr/>
          </p:nvSpPr>
          <p:spPr bwMode="auto">
            <a:xfrm>
              <a:off x="5106" y="2651"/>
              <a:ext cx="36" cy="6"/>
            </a:xfrm>
            <a:custGeom>
              <a:avLst/>
              <a:gdLst/>
              <a:ahLst/>
              <a:cxnLst>
                <a:cxn ang="0">
                  <a:pos x="0" y="9"/>
                </a:cxn>
                <a:cxn ang="0">
                  <a:pos x="108" y="0"/>
                </a:cxn>
                <a:cxn ang="0">
                  <a:pos x="107" y="3"/>
                </a:cxn>
                <a:cxn ang="0">
                  <a:pos x="105" y="6"/>
                </a:cxn>
                <a:cxn ang="0">
                  <a:pos x="103" y="9"/>
                </a:cxn>
                <a:cxn ang="0">
                  <a:pos x="101" y="12"/>
                </a:cxn>
                <a:cxn ang="0">
                  <a:pos x="98" y="14"/>
                </a:cxn>
                <a:cxn ang="0">
                  <a:pos x="95" y="17"/>
                </a:cxn>
                <a:cxn ang="0">
                  <a:pos x="93" y="20"/>
                </a:cxn>
                <a:cxn ang="0">
                  <a:pos x="90" y="23"/>
                </a:cxn>
                <a:cxn ang="0">
                  <a:pos x="0" y="9"/>
                </a:cxn>
                <a:cxn ang="0">
                  <a:pos x="0" y="9"/>
                </a:cxn>
              </a:cxnLst>
              <a:rect l="0" t="0" r="r" b="b"/>
              <a:pathLst>
                <a:path w="108" h="23">
                  <a:moveTo>
                    <a:pt x="0" y="9"/>
                  </a:moveTo>
                  <a:lnTo>
                    <a:pt x="108" y="0"/>
                  </a:lnTo>
                  <a:lnTo>
                    <a:pt x="107" y="3"/>
                  </a:lnTo>
                  <a:lnTo>
                    <a:pt x="105" y="6"/>
                  </a:lnTo>
                  <a:lnTo>
                    <a:pt x="103" y="9"/>
                  </a:lnTo>
                  <a:lnTo>
                    <a:pt x="101" y="12"/>
                  </a:lnTo>
                  <a:lnTo>
                    <a:pt x="98" y="14"/>
                  </a:lnTo>
                  <a:lnTo>
                    <a:pt x="95" y="17"/>
                  </a:lnTo>
                  <a:lnTo>
                    <a:pt x="93" y="20"/>
                  </a:lnTo>
                  <a:lnTo>
                    <a:pt x="90" y="23"/>
                  </a:lnTo>
                  <a:lnTo>
                    <a:pt x="0" y="9"/>
                  </a:lnTo>
                  <a:lnTo>
                    <a:pt x="0" y="9"/>
                  </a:lnTo>
                  <a:close/>
                </a:path>
              </a:pathLst>
            </a:custGeom>
            <a:solidFill>
              <a:srgbClr val="000000"/>
            </a:solidFill>
            <a:ln w="9525">
              <a:noFill/>
              <a:round/>
              <a:headEnd/>
              <a:tailEnd/>
            </a:ln>
          </p:spPr>
          <p:txBody>
            <a:bodyPr/>
            <a:lstStyle/>
            <a:p>
              <a:endParaRPr lang="zh-CN" altLang="en-US"/>
            </a:p>
          </p:txBody>
        </p:sp>
        <p:sp>
          <p:nvSpPr>
            <p:cNvPr id="153627" name="Freeform 27"/>
            <p:cNvSpPr>
              <a:spLocks/>
            </p:cNvSpPr>
            <p:nvPr/>
          </p:nvSpPr>
          <p:spPr bwMode="auto">
            <a:xfrm>
              <a:off x="5103" y="2633"/>
              <a:ext cx="39" cy="7"/>
            </a:xfrm>
            <a:custGeom>
              <a:avLst/>
              <a:gdLst/>
              <a:ahLst/>
              <a:cxnLst>
                <a:cxn ang="0">
                  <a:pos x="80" y="28"/>
                </a:cxn>
                <a:cxn ang="0">
                  <a:pos x="0" y="12"/>
                </a:cxn>
                <a:cxn ang="0">
                  <a:pos x="7" y="11"/>
                </a:cxn>
                <a:cxn ang="0">
                  <a:pos x="14" y="10"/>
                </a:cxn>
                <a:cxn ang="0">
                  <a:pos x="21" y="9"/>
                </a:cxn>
                <a:cxn ang="0">
                  <a:pos x="28" y="8"/>
                </a:cxn>
                <a:cxn ang="0">
                  <a:pos x="35" y="7"/>
                </a:cxn>
                <a:cxn ang="0">
                  <a:pos x="44" y="6"/>
                </a:cxn>
                <a:cxn ang="0">
                  <a:pos x="51" y="3"/>
                </a:cxn>
                <a:cxn ang="0">
                  <a:pos x="58" y="3"/>
                </a:cxn>
                <a:cxn ang="0">
                  <a:pos x="66" y="1"/>
                </a:cxn>
                <a:cxn ang="0">
                  <a:pos x="73" y="0"/>
                </a:cxn>
                <a:cxn ang="0">
                  <a:pos x="81" y="0"/>
                </a:cxn>
                <a:cxn ang="0">
                  <a:pos x="88" y="0"/>
                </a:cxn>
                <a:cxn ang="0">
                  <a:pos x="95" y="0"/>
                </a:cxn>
                <a:cxn ang="0">
                  <a:pos x="104" y="0"/>
                </a:cxn>
                <a:cxn ang="0">
                  <a:pos x="112" y="0"/>
                </a:cxn>
                <a:cxn ang="0">
                  <a:pos x="119" y="2"/>
                </a:cxn>
                <a:cxn ang="0">
                  <a:pos x="115" y="6"/>
                </a:cxn>
                <a:cxn ang="0">
                  <a:pos x="111" y="10"/>
                </a:cxn>
                <a:cxn ang="0">
                  <a:pos x="107" y="14"/>
                </a:cxn>
                <a:cxn ang="0">
                  <a:pos x="103" y="20"/>
                </a:cxn>
                <a:cxn ang="0">
                  <a:pos x="97" y="23"/>
                </a:cxn>
                <a:cxn ang="0">
                  <a:pos x="92" y="26"/>
                </a:cxn>
                <a:cxn ang="0">
                  <a:pos x="89" y="27"/>
                </a:cxn>
                <a:cxn ang="0">
                  <a:pos x="86" y="28"/>
                </a:cxn>
                <a:cxn ang="0">
                  <a:pos x="83" y="28"/>
                </a:cxn>
                <a:cxn ang="0">
                  <a:pos x="80" y="28"/>
                </a:cxn>
                <a:cxn ang="0">
                  <a:pos x="80" y="28"/>
                </a:cxn>
              </a:cxnLst>
              <a:rect l="0" t="0" r="r" b="b"/>
              <a:pathLst>
                <a:path w="119" h="28">
                  <a:moveTo>
                    <a:pt x="80" y="28"/>
                  </a:moveTo>
                  <a:lnTo>
                    <a:pt x="0" y="12"/>
                  </a:lnTo>
                  <a:lnTo>
                    <a:pt x="7" y="11"/>
                  </a:lnTo>
                  <a:lnTo>
                    <a:pt x="14" y="10"/>
                  </a:lnTo>
                  <a:lnTo>
                    <a:pt x="21" y="9"/>
                  </a:lnTo>
                  <a:lnTo>
                    <a:pt x="28" y="8"/>
                  </a:lnTo>
                  <a:lnTo>
                    <a:pt x="35" y="7"/>
                  </a:lnTo>
                  <a:lnTo>
                    <a:pt x="44" y="6"/>
                  </a:lnTo>
                  <a:lnTo>
                    <a:pt x="51" y="3"/>
                  </a:lnTo>
                  <a:lnTo>
                    <a:pt x="58" y="3"/>
                  </a:lnTo>
                  <a:lnTo>
                    <a:pt x="66" y="1"/>
                  </a:lnTo>
                  <a:lnTo>
                    <a:pt x="73" y="0"/>
                  </a:lnTo>
                  <a:lnTo>
                    <a:pt x="81" y="0"/>
                  </a:lnTo>
                  <a:lnTo>
                    <a:pt x="88" y="0"/>
                  </a:lnTo>
                  <a:lnTo>
                    <a:pt x="95" y="0"/>
                  </a:lnTo>
                  <a:lnTo>
                    <a:pt x="104" y="0"/>
                  </a:lnTo>
                  <a:lnTo>
                    <a:pt x="112" y="0"/>
                  </a:lnTo>
                  <a:lnTo>
                    <a:pt x="119" y="2"/>
                  </a:lnTo>
                  <a:lnTo>
                    <a:pt x="115" y="6"/>
                  </a:lnTo>
                  <a:lnTo>
                    <a:pt x="111" y="10"/>
                  </a:lnTo>
                  <a:lnTo>
                    <a:pt x="107" y="14"/>
                  </a:lnTo>
                  <a:lnTo>
                    <a:pt x="103" y="20"/>
                  </a:lnTo>
                  <a:lnTo>
                    <a:pt x="97" y="23"/>
                  </a:lnTo>
                  <a:lnTo>
                    <a:pt x="92" y="26"/>
                  </a:lnTo>
                  <a:lnTo>
                    <a:pt x="89" y="27"/>
                  </a:lnTo>
                  <a:lnTo>
                    <a:pt x="86" y="28"/>
                  </a:lnTo>
                  <a:lnTo>
                    <a:pt x="83" y="28"/>
                  </a:lnTo>
                  <a:lnTo>
                    <a:pt x="80" y="28"/>
                  </a:lnTo>
                  <a:lnTo>
                    <a:pt x="80" y="28"/>
                  </a:lnTo>
                  <a:close/>
                </a:path>
              </a:pathLst>
            </a:custGeom>
            <a:solidFill>
              <a:srgbClr val="000000"/>
            </a:solidFill>
            <a:ln w="9525">
              <a:noFill/>
              <a:round/>
              <a:headEnd/>
              <a:tailEnd/>
            </a:ln>
          </p:spPr>
          <p:txBody>
            <a:bodyPr/>
            <a:lstStyle/>
            <a:p>
              <a:endParaRPr lang="zh-CN" altLang="en-US"/>
            </a:p>
          </p:txBody>
        </p:sp>
        <p:sp>
          <p:nvSpPr>
            <p:cNvPr id="153628" name="Freeform 28"/>
            <p:cNvSpPr>
              <a:spLocks/>
            </p:cNvSpPr>
            <p:nvPr/>
          </p:nvSpPr>
          <p:spPr bwMode="auto">
            <a:xfrm>
              <a:off x="5093" y="2619"/>
              <a:ext cx="39" cy="4"/>
            </a:xfrm>
            <a:custGeom>
              <a:avLst/>
              <a:gdLst/>
              <a:ahLst/>
              <a:cxnLst>
                <a:cxn ang="0">
                  <a:pos x="0" y="7"/>
                </a:cxn>
                <a:cxn ang="0">
                  <a:pos x="6" y="5"/>
                </a:cxn>
                <a:cxn ang="0">
                  <a:pos x="14" y="4"/>
                </a:cxn>
                <a:cxn ang="0">
                  <a:pos x="22" y="2"/>
                </a:cxn>
                <a:cxn ang="0">
                  <a:pos x="29" y="2"/>
                </a:cxn>
                <a:cxn ang="0">
                  <a:pos x="36" y="1"/>
                </a:cxn>
                <a:cxn ang="0">
                  <a:pos x="44" y="1"/>
                </a:cxn>
                <a:cxn ang="0">
                  <a:pos x="52" y="0"/>
                </a:cxn>
                <a:cxn ang="0">
                  <a:pos x="59" y="0"/>
                </a:cxn>
                <a:cxn ang="0">
                  <a:pos x="66" y="0"/>
                </a:cxn>
                <a:cxn ang="0">
                  <a:pos x="75" y="0"/>
                </a:cxn>
                <a:cxn ang="0">
                  <a:pos x="82" y="0"/>
                </a:cxn>
                <a:cxn ang="0">
                  <a:pos x="89" y="0"/>
                </a:cxn>
                <a:cxn ang="0">
                  <a:pos x="96" y="0"/>
                </a:cxn>
                <a:cxn ang="0">
                  <a:pos x="103" y="0"/>
                </a:cxn>
                <a:cxn ang="0">
                  <a:pos x="110" y="0"/>
                </a:cxn>
                <a:cxn ang="0">
                  <a:pos x="117" y="1"/>
                </a:cxn>
                <a:cxn ang="0">
                  <a:pos x="115" y="4"/>
                </a:cxn>
                <a:cxn ang="0">
                  <a:pos x="112" y="7"/>
                </a:cxn>
                <a:cxn ang="0">
                  <a:pos x="109" y="10"/>
                </a:cxn>
                <a:cxn ang="0">
                  <a:pos x="107" y="13"/>
                </a:cxn>
                <a:cxn ang="0">
                  <a:pos x="104" y="16"/>
                </a:cxn>
                <a:cxn ang="0">
                  <a:pos x="100" y="17"/>
                </a:cxn>
                <a:cxn ang="0">
                  <a:pos x="96" y="18"/>
                </a:cxn>
                <a:cxn ang="0">
                  <a:pos x="91" y="18"/>
                </a:cxn>
                <a:cxn ang="0">
                  <a:pos x="0" y="7"/>
                </a:cxn>
                <a:cxn ang="0">
                  <a:pos x="0" y="7"/>
                </a:cxn>
              </a:cxnLst>
              <a:rect l="0" t="0" r="r" b="b"/>
              <a:pathLst>
                <a:path w="117" h="18">
                  <a:moveTo>
                    <a:pt x="0" y="7"/>
                  </a:moveTo>
                  <a:lnTo>
                    <a:pt x="6" y="5"/>
                  </a:lnTo>
                  <a:lnTo>
                    <a:pt x="14" y="4"/>
                  </a:lnTo>
                  <a:lnTo>
                    <a:pt x="22" y="2"/>
                  </a:lnTo>
                  <a:lnTo>
                    <a:pt x="29" y="2"/>
                  </a:lnTo>
                  <a:lnTo>
                    <a:pt x="36" y="1"/>
                  </a:lnTo>
                  <a:lnTo>
                    <a:pt x="44" y="1"/>
                  </a:lnTo>
                  <a:lnTo>
                    <a:pt x="52" y="0"/>
                  </a:lnTo>
                  <a:lnTo>
                    <a:pt x="59" y="0"/>
                  </a:lnTo>
                  <a:lnTo>
                    <a:pt x="66" y="0"/>
                  </a:lnTo>
                  <a:lnTo>
                    <a:pt x="75" y="0"/>
                  </a:lnTo>
                  <a:lnTo>
                    <a:pt x="82" y="0"/>
                  </a:lnTo>
                  <a:lnTo>
                    <a:pt x="89" y="0"/>
                  </a:lnTo>
                  <a:lnTo>
                    <a:pt x="96" y="0"/>
                  </a:lnTo>
                  <a:lnTo>
                    <a:pt x="103" y="0"/>
                  </a:lnTo>
                  <a:lnTo>
                    <a:pt x="110" y="0"/>
                  </a:lnTo>
                  <a:lnTo>
                    <a:pt x="117" y="1"/>
                  </a:lnTo>
                  <a:lnTo>
                    <a:pt x="115" y="4"/>
                  </a:lnTo>
                  <a:lnTo>
                    <a:pt x="112" y="7"/>
                  </a:lnTo>
                  <a:lnTo>
                    <a:pt x="109" y="10"/>
                  </a:lnTo>
                  <a:lnTo>
                    <a:pt x="107" y="13"/>
                  </a:lnTo>
                  <a:lnTo>
                    <a:pt x="104" y="16"/>
                  </a:lnTo>
                  <a:lnTo>
                    <a:pt x="100" y="17"/>
                  </a:lnTo>
                  <a:lnTo>
                    <a:pt x="96" y="18"/>
                  </a:lnTo>
                  <a:lnTo>
                    <a:pt x="91" y="18"/>
                  </a:lnTo>
                  <a:lnTo>
                    <a:pt x="0" y="7"/>
                  </a:lnTo>
                  <a:lnTo>
                    <a:pt x="0" y="7"/>
                  </a:lnTo>
                  <a:close/>
                </a:path>
              </a:pathLst>
            </a:custGeom>
            <a:solidFill>
              <a:srgbClr val="000000"/>
            </a:solidFill>
            <a:ln w="9525">
              <a:noFill/>
              <a:round/>
              <a:headEnd/>
              <a:tailEnd/>
            </a:ln>
          </p:spPr>
          <p:txBody>
            <a:bodyPr/>
            <a:lstStyle/>
            <a:p>
              <a:endParaRPr lang="zh-CN" altLang="en-US"/>
            </a:p>
          </p:txBody>
        </p:sp>
        <p:sp>
          <p:nvSpPr>
            <p:cNvPr id="153629" name="Freeform 29"/>
            <p:cNvSpPr>
              <a:spLocks/>
            </p:cNvSpPr>
            <p:nvPr/>
          </p:nvSpPr>
          <p:spPr bwMode="auto">
            <a:xfrm>
              <a:off x="4842" y="2565"/>
              <a:ext cx="14" cy="55"/>
            </a:xfrm>
            <a:custGeom>
              <a:avLst/>
              <a:gdLst/>
              <a:ahLst/>
              <a:cxnLst>
                <a:cxn ang="0">
                  <a:pos x="40" y="220"/>
                </a:cxn>
                <a:cxn ang="0">
                  <a:pos x="36" y="210"/>
                </a:cxn>
                <a:cxn ang="0">
                  <a:pos x="32" y="199"/>
                </a:cxn>
                <a:cxn ang="0">
                  <a:pos x="29" y="187"/>
                </a:cxn>
                <a:cxn ang="0">
                  <a:pos x="26" y="174"/>
                </a:cxn>
                <a:cxn ang="0">
                  <a:pos x="22" y="160"/>
                </a:cxn>
                <a:cxn ang="0">
                  <a:pos x="19" y="145"/>
                </a:cxn>
                <a:cxn ang="0">
                  <a:pos x="16" y="129"/>
                </a:cxn>
                <a:cxn ang="0">
                  <a:pos x="13" y="114"/>
                </a:cxn>
                <a:cxn ang="0">
                  <a:pos x="10" y="98"/>
                </a:cxn>
                <a:cxn ang="0">
                  <a:pos x="7" y="82"/>
                </a:cxn>
                <a:cxn ang="0">
                  <a:pos x="5" y="66"/>
                </a:cxn>
                <a:cxn ang="0">
                  <a:pos x="3" y="52"/>
                </a:cxn>
                <a:cxn ang="0">
                  <a:pos x="2" y="36"/>
                </a:cxn>
                <a:cxn ang="0">
                  <a:pos x="1" y="23"/>
                </a:cxn>
                <a:cxn ang="0">
                  <a:pos x="0" y="11"/>
                </a:cxn>
                <a:cxn ang="0">
                  <a:pos x="0" y="0"/>
                </a:cxn>
                <a:cxn ang="0">
                  <a:pos x="4" y="20"/>
                </a:cxn>
                <a:cxn ang="0">
                  <a:pos x="8" y="35"/>
                </a:cxn>
                <a:cxn ang="0">
                  <a:pos x="13" y="50"/>
                </a:cxn>
                <a:cxn ang="0">
                  <a:pos x="17" y="62"/>
                </a:cxn>
                <a:cxn ang="0">
                  <a:pos x="21" y="72"/>
                </a:cxn>
                <a:cxn ang="0">
                  <a:pos x="25" y="82"/>
                </a:cxn>
                <a:cxn ang="0">
                  <a:pos x="28" y="92"/>
                </a:cxn>
                <a:cxn ang="0">
                  <a:pos x="32" y="101"/>
                </a:cxn>
                <a:cxn ang="0">
                  <a:pos x="34" y="110"/>
                </a:cxn>
                <a:cxn ang="0">
                  <a:pos x="37" y="121"/>
                </a:cxn>
                <a:cxn ang="0">
                  <a:pos x="39" y="131"/>
                </a:cxn>
                <a:cxn ang="0">
                  <a:pos x="41" y="145"/>
                </a:cxn>
                <a:cxn ang="0">
                  <a:pos x="41" y="159"/>
                </a:cxn>
                <a:cxn ang="0">
                  <a:pos x="42" y="176"/>
                </a:cxn>
                <a:cxn ang="0">
                  <a:pos x="41" y="196"/>
                </a:cxn>
                <a:cxn ang="0">
                  <a:pos x="40" y="220"/>
                </a:cxn>
                <a:cxn ang="0">
                  <a:pos x="40" y="220"/>
                </a:cxn>
              </a:cxnLst>
              <a:rect l="0" t="0" r="r" b="b"/>
              <a:pathLst>
                <a:path w="42" h="220">
                  <a:moveTo>
                    <a:pt x="40" y="220"/>
                  </a:moveTo>
                  <a:lnTo>
                    <a:pt x="36" y="210"/>
                  </a:lnTo>
                  <a:lnTo>
                    <a:pt x="32" y="199"/>
                  </a:lnTo>
                  <a:lnTo>
                    <a:pt x="29" y="187"/>
                  </a:lnTo>
                  <a:lnTo>
                    <a:pt x="26" y="174"/>
                  </a:lnTo>
                  <a:lnTo>
                    <a:pt x="22" y="160"/>
                  </a:lnTo>
                  <a:lnTo>
                    <a:pt x="19" y="145"/>
                  </a:lnTo>
                  <a:lnTo>
                    <a:pt x="16" y="129"/>
                  </a:lnTo>
                  <a:lnTo>
                    <a:pt x="13" y="114"/>
                  </a:lnTo>
                  <a:lnTo>
                    <a:pt x="10" y="98"/>
                  </a:lnTo>
                  <a:lnTo>
                    <a:pt x="7" y="82"/>
                  </a:lnTo>
                  <a:lnTo>
                    <a:pt x="5" y="66"/>
                  </a:lnTo>
                  <a:lnTo>
                    <a:pt x="3" y="52"/>
                  </a:lnTo>
                  <a:lnTo>
                    <a:pt x="2" y="36"/>
                  </a:lnTo>
                  <a:lnTo>
                    <a:pt x="1" y="23"/>
                  </a:lnTo>
                  <a:lnTo>
                    <a:pt x="0" y="11"/>
                  </a:lnTo>
                  <a:lnTo>
                    <a:pt x="0" y="0"/>
                  </a:lnTo>
                  <a:lnTo>
                    <a:pt x="4" y="20"/>
                  </a:lnTo>
                  <a:lnTo>
                    <a:pt x="8" y="35"/>
                  </a:lnTo>
                  <a:lnTo>
                    <a:pt x="13" y="50"/>
                  </a:lnTo>
                  <a:lnTo>
                    <a:pt x="17" y="62"/>
                  </a:lnTo>
                  <a:lnTo>
                    <a:pt x="21" y="72"/>
                  </a:lnTo>
                  <a:lnTo>
                    <a:pt x="25" y="82"/>
                  </a:lnTo>
                  <a:lnTo>
                    <a:pt x="28" y="92"/>
                  </a:lnTo>
                  <a:lnTo>
                    <a:pt x="32" y="101"/>
                  </a:lnTo>
                  <a:lnTo>
                    <a:pt x="34" y="110"/>
                  </a:lnTo>
                  <a:lnTo>
                    <a:pt x="37" y="121"/>
                  </a:lnTo>
                  <a:lnTo>
                    <a:pt x="39" y="131"/>
                  </a:lnTo>
                  <a:lnTo>
                    <a:pt x="41" y="145"/>
                  </a:lnTo>
                  <a:lnTo>
                    <a:pt x="41" y="159"/>
                  </a:lnTo>
                  <a:lnTo>
                    <a:pt x="42" y="176"/>
                  </a:lnTo>
                  <a:lnTo>
                    <a:pt x="41" y="196"/>
                  </a:lnTo>
                  <a:lnTo>
                    <a:pt x="40" y="220"/>
                  </a:lnTo>
                  <a:lnTo>
                    <a:pt x="40" y="220"/>
                  </a:lnTo>
                  <a:close/>
                </a:path>
              </a:pathLst>
            </a:custGeom>
            <a:solidFill>
              <a:srgbClr val="000000"/>
            </a:solidFill>
            <a:ln w="9525">
              <a:noFill/>
              <a:round/>
              <a:headEnd/>
              <a:tailEnd/>
            </a:ln>
          </p:spPr>
          <p:txBody>
            <a:bodyPr/>
            <a:lstStyle/>
            <a:p>
              <a:endParaRPr lang="zh-CN" altLang="en-US"/>
            </a:p>
          </p:txBody>
        </p:sp>
        <p:sp>
          <p:nvSpPr>
            <p:cNvPr id="153630" name="Freeform 30"/>
            <p:cNvSpPr>
              <a:spLocks/>
            </p:cNvSpPr>
            <p:nvPr/>
          </p:nvSpPr>
          <p:spPr bwMode="auto">
            <a:xfrm>
              <a:off x="4977" y="2595"/>
              <a:ext cx="5" cy="23"/>
            </a:xfrm>
            <a:custGeom>
              <a:avLst/>
              <a:gdLst/>
              <a:ahLst/>
              <a:cxnLst>
                <a:cxn ang="0">
                  <a:pos x="13" y="91"/>
                </a:cxn>
                <a:cxn ang="0">
                  <a:pos x="10" y="83"/>
                </a:cxn>
                <a:cxn ang="0">
                  <a:pos x="7" y="77"/>
                </a:cxn>
                <a:cxn ang="0">
                  <a:pos x="4" y="70"/>
                </a:cxn>
                <a:cxn ang="0">
                  <a:pos x="3" y="65"/>
                </a:cxn>
                <a:cxn ang="0">
                  <a:pos x="2" y="59"/>
                </a:cxn>
                <a:cxn ang="0">
                  <a:pos x="1" y="54"/>
                </a:cxn>
                <a:cxn ang="0">
                  <a:pos x="0" y="48"/>
                </a:cxn>
                <a:cxn ang="0">
                  <a:pos x="0" y="44"/>
                </a:cxn>
                <a:cxn ang="0">
                  <a:pos x="0" y="39"/>
                </a:cxn>
                <a:cxn ang="0">
                  <a:pos x="1" y="33"/>
                </a:cxn>
                <a:cxn ang="0">
                  <a:pos x="2" y="29"/>
                </a:cxn>
                <a:cxn ang="0">
                  <a:pos x="3" y="23"/>
                </a:cxn>
                <a:cxn ang="0">
                  <a:pos x="5" y="18"/>
                </a:cxn>
                <a:cxn ang="0">
                  <a:pos x="8" y="12"/>
                </a:cxn>
                <a:cxn ang="0">
                  <a:pos x="10" y="6"/>
                </a:cxn>
                <a:cxn ang="0">
                  <a:pos x="14" y="0"/>
                </a:cxn>
                <a:cxn ang="0">
                  <a:pos x="14" y="3"/>
                </a:cxn>
                <a:cxn ang="0">
                  <a:pos x="14" y="8"/>
                </a:cxn>
                <a:cxn ang="0">
                  <a:pos x="14" y="12"/>
                </a:cxn>
                <a:cxn ang="0">
                  <a:pos x="14" y="19"/>
                </a:cxn>
                <a:cxn ang="0">
                  <a:pos x="14" y="24"/>
                </a:cxn>
                <a:cxn ang="0">
                  <a:pos x="15" y="31"/>
                </a:cxn>
                <a:cxn ang="0">
                  <a:pos x="15" y="39"/>
                </a:cxn>
                <a:cxn ang="0">
                  <a:pos x="16" y="46"/>
                </a:cxn>
                <a:cxn ang="0">
                  <a:pos x="16" y="53"/>
                </a:cxn>
                <a:cxn ang="0">
                  <a:pos x="16" y="60"/>
                </a:cxn>
                <a:cxn ang="0">
                  <a:pos x="16" y="66"/>
                </a:cxn>
                <a:cxn ang="0">
                  <a:pos x="16" y="74"/>
                </a:cxn>
                <a:cxn ang="0">
                  <a:pos x="15" y="78"/>
                </a:cxn>
                <a:cxn ang="0">
                  <a:pos x="15" y="83"/>
                </a:cxn>
                <a:cxn ang="0">
                  <a:pos x="14" y="88"/>
                </a:cxn>
                <a:cxn ang="0">
                  <a:pos x="13" y="91"/>
                </a:cxn>
                <a:cxn ang="0">
                  <a:pos x="13" y="91"/>
                </a:cxn>
              </a:cxnLst>
              <a:rect l="0" t="0" r="r" b="b"/>
              <a:pathLst>
                <a:path w="16" h="91">
                  <a:moveTo>
                    <a:pt x="13" y="91"/>
                  </a:moveTo>
                  <a:lnTo>
                    <a:pt x="10" y="83"/>
                  </a:lnTo>
                  <a:lnTo>
                    <a:pt x="7" y="77"/>
                  </a:lnTo>
                  <a:lnTo>
                    <a:pt x="4" y="70"/>
                  </a:lnTo>
                  <a:lnTo>
                    <a:pt x="3" y="65"/>
                  </a:lnTo>
                  <a:lnTo>
                    <a:pt x="2" y="59"/>
                  </a:lnTo>
                  <a:lnTo>
                    <a:pt x="1" y="54"/>
                  </a:lnTo>
                  <a:lnTo>
                    <a:pt x="0" y="48"/>
                  </a:lnTo>
                  <a:lnTo>
                    <a:pt x="0" y="44"/>
                  </a:lnTo>
                  <a:lnTo>
                    <a:pt x="0" y="39"/>
                  </a:lnTo>
                  <a:lnTo>
                    <a:pt x="1" y="33"/>
                  </a:lnTo>
                  <a:lnTo>
                    <a:pt x="2" y="29"/>
                  </a:lnTo>
                  <a:lnTo>
                    <a:pt x="3" y="23"/>
                  </a:lnTo>
                  <a:lnTo>
                    <a:pt x="5" y="18"/>
                  </a:lnTo>
                  <a:lnTo>
                    <a:pt x="8" y="12"/>
                  </a:lnTo>
                  <a:lnTo>
                    <a:pt x="10" y="6"/>
                  </a:lnTo>
                  <a:lnTo>
                    <a:pt x="14" y="0"/>
                  </a:lnTo>
                  <a:lnTo>
                    <a:pt x="14" y="3"/>
                  </a:lnTo>
                  <a:lnTo>
                    <a:pt x="14" y="8"/>
                  </a:lnTo>
                  <a:lnTo>
                    <a:pt x="14" y="12"/>
                  </a:lnTo>
                  <a:lnTo>
                    <a:pt x="14" y="19"/>
                  </a:lnTo>
                  <a:lnTo>
                    <a:pt x="14" y="24"/>
                  </a:lnTo>
                  <a:lnTo>
                    <a:pt x="15" y="31"/>
                  </a:lnTo>
                  <a:lnTo>
                    <a:pt x="15" y="39"/>
                  </a:lnTo>
                  <a:lnTo>
                    <a:pt x="16" y="46"/>
                  </a:lnTo>
                  <a:lnTo>
                    <a:pt x="16" y="53"/>
                  </a:lnTo>
                  <a:lnTo>
                    <a:pt x="16" y="60"/>
                  </a:lnTo>
                  <a:lnTo>
                    <a:pt x="16" y="66"/>
                  </a:lnTo>
                  <a:lnTo>
                    <a:pt x="16" y="74"/>
                  </a:lnTo>
                  <a:lnTo>
                    <a:pt x="15" y="78"/>
                  </a:lnTo>
                  <a:lnTo>
                    <a:pt x="15" y="83"/>
                  </a:lnTo>
                  <a:lnTo>
                    <a:pt x="14" y="88"/>
                  </a:lnTo>
                  <a:lnTo>
                    <a:pt x="13" y="91"/>
                  </a:lnTo>
                  <a:lnTo>
                    <a:pt x="13" y="91"/>
                  </a:lnTo>
                  <a:close/>
                </a:path>
              </a:pathLst>
            </a:custGeom>
            <a:solidFill>
              <a:srgbClr val="000000"/>
            </a:solidFill>
            <a:ln w="9525">
              <a:noFill/>
              <a:round/>
              <a:headEnd/>
              <a:tailEnd/>
            </a:ln>
          </p:spPr>
          <p:txBody>
            <a:bodyPr/>
            <a:lstStyle/>
            <a:p>
              <a:endParaRPr lang="zh-CN" altLang="en-US"/>
            </a:p>
          </p:txBody>
        </p:sp>
        <p:sp>
          <p:nvSpPr>
            <p:cNvPr id="153631" name="Freeform 31"/>
            <p:cNvSpPr>
              <a:spLocks/>
            </p:cNvSpPr>
            <p:nvPr/>
          </p:nvSpPr>
          <p:spPr bwMode="auto">
            <a:xfrm>
              <a:off x="4989" y="2585"/>
              <a:ext cx="9" cy="27"/>
            </a:xfrm>
            <a:custGeom>
              <a:avLst/>
              <a:gdLst/>
              <a:ahLst/>
              <a:cxnLst>
                <a:cxn ang="0">
                  <a:pos x="5" y="11"/>
                </a:cxn>
                <a:cxn ang="0">
                  <a:pos x="21" y="0"/>
                </a:cxn>
                <a:cxn ang="0">
                  <a:pos x="24" y="7"/>
                </a:cxn>
                <a:cxn ang="0">
                  <a:pos x="25" y="12"/>
                </a:cxn>
                <a:cxn ang="0">
                  <a:pos x="26" y="19"/>
                </a:cxn>
                <a:cxn ang="0">
                  <a:pos x="26" y="26"/>
                </a:cxn>
                <a:cxn ang="0">
                  <a:pos x="25" y="33"/>
                </a:cxn>
                <a:cxn ang="0">
                  <a:pos x="23" y="40"/>
                </a:cxn>
                <a:cxn ang="0">
                  <a:pos x="21" y="47"/>
                </a:cxn>
                <a:cxn ang="0">
                  <a:pos x="19" y="55"/>
                </a:cxn>
                <a:cxn ang="0">
                  <a:pos x="15" y="61"/>
                </a:cxn>
                <a:cxn ang="0">
                  <a:pos x="13" y="69"/>
                </a:cxn>
                <a:cxn ang="0">
                  <a:pos x="10" y="75"/>
                </a:cxn>
                <a:cxn ang="0">
                  <a:pos x="7" y="83"/>
                </a:cxn>
                <a:cxn ang="0">
                  <a:pos x="4" y="90"/>
                </a:cxn>
                <a:cxn ang="0">
                  <a:pos x="2" y="96"/>
                </a:cxn>
                <a:cxn ang="0">
                  <a:pos x="1" y="103"/>
                </a:cxn>
                <a:cxn ang="0">
                  <a:pos x="0" y="109"/>
                </a:cxn>
                <a:cxn ang="0">
                  <a:pos x="5" y="11"/>
                </a:cxn>
                <a:cxn ang="0">
                  <a:pos x="5" y="11"/>
                </a:cxn>
              </a:cxnLst>
              <a:rect l="0" t="0" r="r" b="b"/>
              <a:pathLst>
                <a:path w="26" h="109">
                  <a:moveTo>
                    <a:pt x="5" y="11"/>
                  </a:moveTo>
                  <a:lnTo>
                    <a:pt x="21" y="0"/>
                  </a:lnTo>
                  <a:lnTo>
                    <a:pt x="24" y="7"/>
                  </a:lnTo>
                  <a:lnTo>
                    <a:pt x="25" y="12"/>
                  </a:lnTo>
                  <a:lnTo>
                    <a:pt x="26" y="19"/>
                  </a:lnTo>
                  <a:lnTo>
                    <a:pt x="26" y="26"/>
                  </a:lnTo>
                  <a:lnTo>
                    <a:pt x="25" y="33"/>
                  </a:lnTo>
                  <a:lnTo>
                    <a:pt x="23" y="40"/>
                  </a:lnTo>
                  <a:lnTo>
                    <a:pt x="21" y="47"/>
                  </a:lnTo>
                  <a:lnTo>
                    <a:pt x="19" y="55"/>
                  </a:lnTo>
                  <a:lnTo>
                    <a:pt x="15" y="61"/>
                  </a:lnTo>
                  <a:lnTo>
                    <a:pt x="13" y="69"/>
                  </a:lnTo>
                  <a:lnTo>
                    <a:pt x="10" y="75"/>
                  </a:lnTo>
                  <a:lnTo>
                    <a:pt x="7" y="83"/>
                  </a:lnTo>
                  <a:lnTo>
                    <a:pt x="4" y="90"/>
                  </a:lnTo>
                  <a:lnTo>
                    <a:pt x="2" y="96"/>
                  </a:lnTo>
                  <a:lnTo>
                    <a:pt x="1" y="103"/>
                  </a:lnTo>
                  <a:lnTo>
                    <a:pt x="0" y="109"/>
                  </a:lnTo>
                  <a:lnTo>
                    <a:pt x="5" y="11"/>
                  </a:lnTo>
                  <a:lnTo>
                    <a:pt x="5" y="11"/>
                  </a:lnTo>
                  <a:close/>
                </a:path>
              </a:pathLst>
            </a:custGeom>
            <a:solidFill>
              <a:srgbClr val="000000"/>
            </a:solidFill>
            <a:ln w="9525">
              <a:noFill/>
              <a:round/>
              <a:headEnd/>
              <a:tailEnd/>
            </a:ln>
          </p:spPr>
          <p:txBody>
            <a:bodyPr/>
            <a:lstStyle/>
            <a:p>
              <a:endParaRPr lang="zh-CN" altLang="en-US"/>
            </a:p>
          </p:txBody>
        </p:sp>
        <p:sp>
          <p:nvSpPr>
            <p:cNvPr id="153632" name="Freeform 32"/>
            <p:cNvSpPr>
              <a:spLocks/>
            </p:cNvSpPr>
            <p:nvPr/>
          </p:nvSpPr>
          <p:spPr bwMode="auto">
            <a:xfrm>
              <a:off x="5092" y="2601"/>
              <a:ext cx="44" cy="6"/>
            </a:xfrm>
            <a:custGeom>
              <a:avLst/>
              <a:gdLst/>
              <a:ahLst/>
              <a:cxnLst>
                <a:cxn ang="0">
                  <a:pos x="0" y="10"/>
                </a:cxn>
                <a:cxn ang="0">
                  <a:pos x="7" y="8"/>
                </a:cxn>
                <a:cxn ang="0">
                  <a:pos x="15" y="7"/>
                </a:cxn>
                <a:cxn ang="0">
                  <a:pos x="23" y="6"/>
                </a:cxn>
                <a:cxn ang="0">
                  <a:pos x="32" y="5"/>
                </a:cxn>
                <a:cxn ang="0">
                  <a:pos x="39" y="4"/>
                </a:cxn>
                <a:cxn ang="0">
                  <a:pos x="48" y="3"/>
                </a:cxn>
                <a:cxn ang="0">
                  <a:pos x="56" y="1"/>
                </a:cxn>
                <a:cxn ang="0">
                  <a:pos x="64" y="1"/>
                </a:cxn>
                <a:cxn ang="0">
                  <a:pos x="72" y="0"/>
                </a:cxn>
                <a:cxn ang="0">
                  <a:pos x="81" y="0"/>
                </a:cxn>
                <a:cxn ang="0">
                  <a:pos x="89" y="0"/>
                </a:cxn>
                <a:cxn ang="0">
                  <a:pos x="98" y="0"/>
                </a:cxn>
                <a:cxn ang="0">
                  <a:pos x="106" y="0"/>
                </a:cxn>
                <a:cxn ang="0">
                  <a:pos x="115" y="0"/>
                </a:cxn>
                <a:cxn ang="0">
                  <a:pos x="123" y="0"/>
                </a:cxn>
                <a:cxn ang="0">
                  <a:pos x="132" y="0"/>
                </a:cxn>
                <a:cxn ang="0">
                  <a:pos x="131" y="3"/>
                </a:cxn>
                <a:cxn ang="0">
                  <a:pos x="130" y="6"/>
                </a:cxn>
                <a:cxn ang="0">
                  <a:pos x="126" y="8"/>
                </a:cxn>
                <a:cxn ang="0">
                  <a:pos x="125" y="10"/>
                </a:cxn>
                <a:cxn ang="0">
                  <a:pos x="122" y="12"/>
                </a:cxn>
                <a:cxn ang="0">
                  <a:pos x="119" y="16"/>
                </a:cxn>
                <a:cxn ang="0">
                  <a:pos x="118" y="18"/>
                </a:cxn>
                <a:cxn ang="0">
                  <a:pos x="117" y="21"/>
                </a:cxn>
                <a:cxn ang="0">
                  <a:pos x="113" y="22"/>
                </a:cxn>
                <a:cxn ang="0">
                  <a:pos x="108" y="23"/>
                </a:cxn>
                <a:cxn ang="0">
                  <a:pos x="101" y="23"/>
                </a:cxn>
                <a:cxn ang="0">
                  <a:pos x="95" y="24"/>
                </a:cxn>
                <a:cxn ang="0">
                  <a:pos x="86" y="23"/>
                </a:cxn>
                <a:cxn ang="0">
                  <a:pos x="78" y="22"/>
                </a:cxn>
                <a:cxn ang="0">
                  <a:pos x="68" y="21"/>
                </a:cxn>
                <a:cxn ang="0">
                  <a:pos x="59" y="20"/>
                </a:cxn>
                <a:cxn ang="0">
                  <a:pos x="49" y="19"/>
                </a:cxn>
                <a:cxn ang="0">
                  <a:pos x="40" y="17"/>
                </a:cxn>
                <a:cxn ang="0">
                  <a:pos x="31" y="16"/>
                </a:cxn>
                <a:cxn ang="0">
                  <a:pos x="23" y="13"/>
                </a:cxn>
                <a:cxn ang="0">
                  <a:pos x="15" y="12"/>
                </a:cxn>
                <a:cxn ang="0">
                  <a:pos x="9" y="11"/>
                </a:cxn>
                <a:cxn ang="0">
                  <a:pos x="3" y="10"/>
                </a:cxn>
                <a:cxn ang="0">
                  <a:pos x="0" y="10"/>
                </a:cxn>
                <a:cxn ang="0">
                  <a:pos x="0" y="10"/>
                </a:cxn>
              </a:cxnLst>
              <a:rect l="0" t="0" r="r" b="b"/>
              <a:pathLst>
                <a:path w="132" h="24">
                  <a:moveTo>
                    <a:pt x="0" y="10"/>
                  </a:moveTo>
                  <a:lnTo>
                    <a:pt x="7" y="8"/>
                  </a:lnTo>
                  <a:lnTo>
                    <a:pt x="15" y="7"/>
                  </a:lnTo>
                  <a:lnTo>
                    <a:pt x="23" y="6"/>
                  </a:lnTo>
                  <a:lnTo>
                    <a:pt x="32" y="5"/>
                  </a:lnTo>
                  <a:lnTo>
                    <a:pt x="39" y="4"/>
                  </a:lnTo>
                  <a:lnTo>
                    <a:pt x="48" y="3"/>
                  </a:lnTo>
                  <a:lnTo>
                    <a:pt x="56" y="1"/>
                  </a:lnTo>
                  <a:lnTo>
                    <a:pt x="64" y="1"/>
                  </a:lnTo>
                  <a:lnTo>
                    <a:pt x="72" y="0"/>
                  </a:lnTo>
                  <a:lnTo>
                    <a:pt x="81" y="0"/>
                  </a:lnTo>
                  <a:lnTo>
                    <a:pt x="89" y="0"/>
                  </a:lnTo>
                  <a:lnTo>
                    <a:pt x="98" y="0"/>
                  </a:lnTo>
                  <a:lnTo>
                    <a:pt x="106" y="0"/>
                  </a:lnTo>
                  <a:lnTo>
                    <a:pt x="115" y="0"/>
                  </a:lnTo>
                  <a:lnTo>
                    <a:pt x="123" y="0"/>
                  </a:lnTo>
                  <a:lnTo>
                    <a:pt x="132" y="0"/>
                  </a:lnTo>
                  <a:lnTo>
                    <a:pt x="131" y="3"/>
                  </a:lnTo>
                  <a:lnTo>
                    <a:pt x="130" y="6"/>
                  </a:lnTo>
                  <a:lnTo>
                    <a:pt x="126" y="8"/>
                  </a:lnTo>
                  <a:lnTo>
                    <a:pt x="125" y="10"/>
                  </a:lnTo>
                  <a:lnTo>
                    <a:pt x="122" y="12"/>
                  </a:lnTo>
                  <a:lnTo>
                    <a:pt x="119" y="16"/>
                  </a:lnTo>
                  <a:lnTo>
                    <a:pt x="118" y="18"/>
                  </a:lnTo>
                  <a:lnTo>
                    <a:pt x="117" y="21"/>
                  </a:lnTo>
                  <a:lnTo>
                    <a:pt x="113" y="22"/>
                  </a:lnTo>
                  <a:lnTo>
                    <a:pt x="108" y="23"/>
                  </a:lnTo>
                  <a:lnTo>
                    <a:pt x="101" y="23"/>
                  </a:lnTo>
                  <a:lnTo>
                    <a:pt x="95" y="24"/>
                  </a:lnTo>
                  <a:lnTo>
                    <a:pt x="86" y="23"/>
                  </a:lnTo>
                  <a:lnTo>
                    <a:pt x="78" y="22"/>
                  </a:lnTo>
                  <a:lnTo>
                    <a:pt x="68" y="21"/>
                  </a:lnTo>
                  <a:lnTo>
                    <a:pt x="59" y="20"/>
                  </a:lnTo>
                  <a:lnTo>
                    <a:pt x="49" y="19"/>
                  </a:lnTo>
                  <a:lnTo>
                    <a:pt x="40" y="17"/>
                  </a:lnTo>
                  <a:lnTo>
                    <a:pt x="31" y="16"/>
                  </a:lnTo>
                  <a:lnTo>
                    <a:pt x="23" y="13"/>
                  </a:lnTo>
                  <a:lnTo>
                    <a:pt x="15" y="12"/>
                  </a:lnTo>
                  <a:lnTo>
                    <a:pt x="9" y="11"/>
                  </a:lnTo>
                  <a:lnTo>
                    <a:pt x="3" y="10"/>
                  </a:lnTo>
                  <a:lnTo>
                    <a:pt x="0" y="10"/>
                  </a:lnTo>
                  <a:lnTo>
                    <a:pt x="0" y="10"/>
                  </a:lnTo>
                  <a:close/>
                </a:path>
              </a:pathLst>
            </a:custGeom>
            <a:solidFill>
              <a:srgbClr val="000000"/>
            </a:solidFill>
            <a:ln w="9525">
              <a:noFill/>
              <a:round/>
              <a:headEnd/>
              <a:tailEnd/>
            </a:ln>
          </p:spPr>
          <p:txBody>
            <a:bodyPr/>
            <a:lstStyle/>
            <a:p>
              <a:endParaRPr lang="zh-CN" altLang="en-US"/>
            </a:p>
          </p:txBody>
        </p:sp>
        <p:sp>
          <p:nvSpPr>
            <p:cNvPr id="153633" name="Freeform 33"/>
            <p:cNvSpPr>
              <a:spLocks/>
            </p:cNvSpPr>
            <p:nvPr/>
          </p:nvSpPr>
          <p:spPr bwMode="auto">
            <a:xfrm>
              <a:off x="5109" y="2584"/>
              <a:ext cx="41" cy="8"/>
            </a:xfrm>
            <a:custGeom>
              <a:avLst/>
              <a:gdLst/>
              <a:ahLst/>
              <a:cxnLst>
                <a:cxn ang="0">
                  <a:pos x="78" y="28"/>
                </a:cxn>
                <a:cxn ang="0">
                  <a:pos x="0" y="18"/>
                </a:cxn>
                <a:cxn ang="0">
                  <a:pos x="6" y="15"/>
                </a:cxn>
                <a:cxn ang="0">
                  <a:pos x="13" y="12"/>
                </a:cxn>
                <a:cxn ang="0">
                  <a:pos x="20" y="10"/>
                </a:cxn>
                <a:cxn ang="0">
                  <a:pos x="29" y="9"/>
                </a:cxn>
                <a:cxn ang="0">
                  <a:pos x="36" y="6"/>
                </a:cxn>
                <a:cxn ang="0">
                  <a:pos x="44" y="4"/>
                </a:cxn>
                <a:cxn ang="0">
                  <a:pos x="52" y="3"/>
                </a:cxn>
                <a:cxn ang="0">
                  <a:pos x="60" y="2"/>
                </a:cxn>
                <a:cxn ang="0">
                  <a:pos x="68" y="1"/>
                </a:cxn>
                <a:cxn ang="0">
                  <a:pos x="76" y="0"/>
                </a:cxn>
                <a:cxn ang="0">
                  <a:pos x="85" y="0"/>
                </a:cxn>
                <a:cxn ang="0">
                  <a:pos x="93" y="0"/>
                </a:cxn>
                <a:cxn ang="0">
                  <a:pos x="101" y="0"/>
                </a:cxn>
                <a:cxn ang="0">
                  <a:pos x="108" y="0"/>
                </a:cxn>
                <a:cxn ang="0">
                  <a:pos x="116" y="1"/>
                </a:cxn>
                <a:cxn ang="0">
                  <a:pos x="124" y="2"/>
                </a:cxn>
                <a:cxn ang="0">
                  <a:pos x="78" y="28"/>
                </a:cxn>
                <a:cxn ang="0">
                  <a:pos x="78" y="28"/>
                </a:cxn>
              </a:cxnLst>
              <a:rect l="0" t="0" r="r" b="b"/>
              <a:pathLst>
                <a:path w="124" h="28">
                  <a:moveTo>
                    <a:pt x="78" y="28"/>
                  </a:moveTo>
                  <a:lnTo>
                    <a:pt x="0" y="18"/>
                  </a:lnTo>
                  <a:lnTo>
                    <a:pt x="6" y="15"/>
                  </a:lnTo>
                  <a:lnTo>
                    <a:pt x="13" y="12"/>
                  </a:lnTo>
                  <a:lnTo>
                    <a:pt x="20" y="10"/>
                  </a:lnTo>
                  <a:lnTo>
                    <a:pt x="29" y="9"/>
                  </a:lnTo>
                  <a:lnTo>
                    <a:pt x="36" y="6"/>
                  </a:lnTo>
                  <a:lnTo>
                    <a:pt x="44" y="4"/>
                  </a:lnTo>
                  <a:lnTo>
                    <a:pt x="52" y="3"/>
                  </a:lnTo>
                  <a:lnTo>
                    <a:pt x="60" y="2"/>
                  </a:lnTo>
                  <a:lnTo>
                    <a:pt x="68" y="1"/>
                  </a:lnTo>
                  <a:lnTo>
                    <a:pt x="76" y="0"/>
                  </a:lnTo>
                  <a:lnTo>
                    <a:pt x="85" y="0"/>
                  </a:lnTo>
                  <a:lnTo>
                    <a:pt x="93" y="0"/>
                  </a:lnTo>
                  <a:lnTo>
                    <a:pt x="101" y="0"/>
                  </a:lnTo>
                  <a:lnTo>
                    <a:pt x="108" y="0"/>
                  </a:lnTo>
                  <a:lnTo>
                    <a:pt x="116" y="1"/>
                  </a:lnTo>
                  <a:lnTo>
                    <a:pt x="124" y="2"/>
                  </a:lnTo>
                  <a:lnTo>
                    <a:pt x="78" y="28"/>
                  </a:lnTo>
                  <a:lnTo>
                    <a:pt x="78" y="28"/>
                  </a:lnTo>
                  <a:close/>
                </a:path>
              </a:pathLst>
            </a:custGeom>
            <a:solidFill>
              <a:srgbClr val="000000"/>
            </a:solidFill>
            <a:ln w="9525">
              <a:noFill/>
              <a:round/>
              <a:headEnd/>
              <a:tailEnd/>
            </a:ln>
          </p:spPr>
          <p:txBody>
            <a:bodyPr/>
            <a:lstStyle/>
            <a:p>
              <a:endParaRPr lang="zh-CN" altLang="en-US"/>
            </a:p>
          </p:txBody>
        </p:sp>
        <p:sp>
          <p:nvSpPr>
            <p:cNvPr id="153634" name="Freeform 34"/>
            <p:cNvSpPr>
              <a:spLocks/>
            </p:cNvSpPr>
            <p:nvPr/>
          </p:nvSpPr>
          <p:spPr bwMode="auto">
            <a:xfrm>
              <a:off x="4847" y="2533"/>
              <a:ext cx="9" cy="49"/>
            </a:xfrm>
            <a:custGeom>
              <a:avLst/>
              <a:gdLst/>
              <a:ahLst/>
              <a:cxnLst>
                <a:cxn ang="0">
                  <a:pos x="26" y="194"/>
                </a:cxn>
                <a:cxn ang="0">
                  <a:pos x="24" y="186"/>
                </a:cxn>
                <a:cxn ang="0">
                  <a:pos x="22" y="177"/>
                </a:cxn>
                <a:cxn ang="0">
                  <a:pos x="19" y="166"/>
                </a:cxn>
                <a:cxn ang="0">
                  <a:pos x="16" y="154"/>
                </a:cxn>
                <a:cxn ang="0">
                  <a:pos x="13" y="139"/>
                </a:cxn>
                <a:cxn ang="0">
                  <a:pos x="10" y="125"/>
                </a:cxn>
                <a:cxn ang="0">
                  <a:pos x="7" y="110"/>
                </a:cxn>
                <a:cxn ang="0">
                  <a:pos x="6" y="96"/>
                </a:cxn>
                <a:cxn ang="0">
                  <a:pos x="3" y="81"/>
                </a:cxn>
                <a:cxn ang="0">
                  <a:pos x="1" y="65"/>
                </a:cxn>
                <a:cxn ang="0">
                  <a:pos x="0" y="51"/>
                </a:cxn>
                <a:cxn ang="0">
                  <a:pos x="0" y="39"/>
                </a:cxn>
                <a:cxn ang="0">
                  <a:pos x="0" y="26"/>
                </a:cxn>
                <a:cxn ang="0">
                  <a:pos x="2" y="15"/>
                </a:cxn>
                <a:cxn ang="0">
                  <a:pos x="4" y="6"/>
                </a:cxn>
                <a:cxn ang="0">
                  <a:pos x="8" y="0"/>
                </a:cxn>
                <a:cxn ang="0">
                  <a:pos x="13" y="11"/>
                </a:cxn>
                <a:cxn ang="0">
                  <a:pos x="17" y="22"/>
                </a:cxn>
                <a:cxn ang="0">
                  <a:pos x="20" y="32"/>
                </a:cxn>
                <a:cxn ang="0">
                  <a:pos x="22" y="46"/>
                </a:cxn>
                <a:cxn ang="0">
                  <a:pos x="23" y="58"/>
                </a:cxn>
                <a:cxn ang="0">
                  <a:pos x="24" y="70"/>
                </a:cxn>
                <a:cxn ang="0">
                  <a:pos x="25" y="82"/>
                </a:cxn>
                <a:cxn ang="0">
                  <a:pos x="25" y="95"/>
                </a:cxn>
                <a:cxn ang="0">
                  <a:pos x="24" y="107"/>
                </a:cxn>
                <a:cxn ang="0">
                  <a:pos x="24" y="120"/>
                </a:cxn>
                <a:cxn ang="0">
                  <a:pos x="24" y="132"/>
                </a:cxn>
                <a:cxn ang="0">
                  <a:pos x="24" y="145"/>
                </a:cxn>
                <a:cxn ang="0">
                  <a:pos x="24" y="157"/>
                </a:cxn>
                <a:cxn ang="0">
                  <a:pos x="24" y="170"/>
                </a:cxn>
                <a:cxn ang="0">
                  <a:pos x="25" y="182"/>
                </a:cxn>
                <a:cxn ang="0">
                  <a:pos x="26" y="194"/>
                </a:cxn>
                <a:cxn ang="0">
                  <a:pos x="26" y="194"/>
                </a:cxn>
              </a:cxnLst>
              <a:rect l="0" t="0" r="r" b="b"/>
              <a:pathLst>
                <a:path w="26" h="194">
                  <a:moveTo>
                    <a:pt x="26" y="194"/>
                  </a:moveTo>
                  <a:lnTo>
                    <a:pt x="24" y="186"/>
                  </a:lnTo>
                  <a:lnTo>
                    <a:pt x="22" y="177"/>
                  </a:lnTo>
                  <a:lnTo>
                    <a:pt x="19" y="166"/>
                  </a:lnTo>
                  <a:lnTo>
                    <a:pt x="16" y="154"/>
                  </a:lnTo>
                  <a:lnTo>
                    <a:pt x="13" y="139"/>
                  </a:lnTo>
                  <a:lnTo>
                    <a:pt x="10" y="125"/>
                  </a:lnTo>
                  <a:lnTo>
                    <a:pt x="7" y="110"/>
                  </a:lnTo>
                  <a:lnTo>
                    <a:pt x="6" y="96"/>
                  </a:lnTo>
                  <a:lnTo>
                    <a:pt x="3" y="81"/>
                  </a:lnTo>
                  <a:lnTo>
                    <a:pt x="1" y="65"/>
                  </a:lnTo>
                  <a:lnTo>
                    <a:pt x="0" y="51"/>
                  </a:lnTo>
                  <a:lnTo>
                    <a:pt x="0" y="39"/>
                  </a:lnTo>
                  <a:lnTo>
                    <a:pt x="0" y="26"/>
                  </a:lnTo>
                  <a:lnTo>
                    <a:pt x="2" y="15"/>
                  </a:lnTo>
                  <a:lnTo>
                    <a:pt x="4" y="6"/>
                  </a:lnTo>
                  <a:lnTo>
                    <a:pt x="8" y="0"/>
                  </a:lnTo>
                  <a:lnTo>
                    <a:pt x="13" y="11"/>
                  </a:lnTo>
                  <a:lnTo>
                    <a:pt x="17" y="22"/>
                  </a:lnTo>
                  <a:lnTo>
                    <a:pt x="20" y="32"/>
                  </a:lnTo>
                  <a:lnTo>
                    <a:pt x="22" y="46"/>
                  </a:lnTo>
                  <a:lnTo>
                    <a:pt x="23" y="58"/>
                  </a:lnTo>
                  <a:lnTo>
                    <a:pt x="24" y="70"/>
                  </a:lnTo>
                  <a:lnTo>
                    <a:pt x="25" y="82"/>
                  </a:lnTo>
                  <a:lnTo>
                    <a:pt x="25" y="95"/>
                  </a:lnTo>
                  <a:lnTo>
                    <a:pt x="24" y="107"/>
                  </a:lnTo>
                  <a:lnTo>
                    <a:pt x="24" y="120"/>
                  </a:lnTo>
                  <a:lnTo>
                    <a:pt x="24" y="132"/>
                  </a:lnTo>
                  <a:lnTo>
                    <a:pt x="24" y="145"/>
                  </a:lnTo>
                  <a:lnTo>
                    <a:pt x="24" y="157"/>
                  </a:lnTo>
                  <a:lnTo>
                    <a:pt x="24" y="170"/>
                  </a:lnTo>
                  <a:lnTo>
                    <a:pt x="25" y="182"/>
                  </a:lnTo>
                  <a:lnTo>
                    <a:pt x="26" y="194"/>
                  </a:lnTo>
                  <a:lnTo>
                    <a:pt x="26" y="194"/>
                  </a:lnTo>
                  <a:close/>
                </a:path>
              </a:pathLst>
            </a:custGeom>
            <a:solidFill>
              <a:srgbClr val="000000"/>
            </a:solidFill>
            <a:ln w="9525">
              <a:noFill/>
              <a:round/>
              <a:headEnd/>
              <a:tailEnd/>
            </a:ln>
          </p:spPr>
          <p:txBody>
            <a:bodyPr/>
            <a:lstStyle/>
            <a:p>
              <a:endParaRPr lang="zh-CN" altLang="en-US"/>
            </a:p>
          </p:txBody>
        </p:sp>
        <p:sp>
          <p:nvSpPr>
            <p:cNvPr id="153635" name="Freeform 35"/>
            <p:cNvSpPr>
              <a:spLocks/>
            </p:cNvSpPr>
            <p:nvPr/>
          </p:nvSpPr>
          <p:spPr bwMode="auto">
            <a:xfrm>
              <a:off x="5097" y="2566"/>
              <a:ext cx="50" cy="7"/>
            </a:xfrm>
            <a:custGeom>
              <a:avLst/>
              <a:gdLst/>
              <a:ahLst/>
              <a:cxnLst>
                <a:cxn ang="0">
                  <a:pos x="110" y="27"/>
                </a:cxn>
                <a:cxn ang="0">
                  <a:pos x="0" y="16"/>
                </a:cxn>
                <a:cxn ang="0">
                  <a:pos x="151" y="0"/>
                </a:cxn>
                <a:cxn ang="0">
                  <a:pos x="150" y="3"/>
                </a:cxn>
                <a:cxn ang="0">
                  <a:pos x="149" y="5"/>
                </a:cxn>
                <a:cxn ang="0">
                  <a:pos x="147" y="7"/>
                </a:cxn>
                <a:cxn ang="0">
                  <a:pos x="145" y="11"/>
                </a:cxn>
                <a:cxn ang="0">
                  <a:pos x="142" y="13"/>
                </a:cxn>
                <a:cxn ang="0">
                  <a:pos x="140" y="15"/>
                </a:cxn>
                <a:cxn ang="0">
                  <a:pos x="137" y="16"/>
                </a:cxn>
                <a:cxn ang="0">
                  <a:pos x="134" y="18"/>
                </a:cxn>
                <a:cxn ang="0">
                  <a:pos x="131" y="19"/>
                </a:cxn>
                <a:cxn ang="0">
                  <a:pos x="128" y="20"/>
                </a:cxn>
                <a:cxn ang="0">
                  <a:pos x="124" y="22"/>
                </a:cxn>
                <a:cxn ang="0">
                  <a:pos x="121" y="23"/>
                </a:cxn>
                <a:cxn ang="0">
                  <a:pos x="118" y="24"/>
                </a:cxn>
                <a:cxn ang="0">
                  <a:pos x="114" y="25"/>
                </a:cxn>
                <a:cxn ang="0">
                  <a:pos x="111" y="26"/>
                </a:cxn>
                <a:cxn ang="0">
                  <a:pos x="110" y="27"/>
                </a:cxn>
                <a:cxn ang="0">
                  <a:pos x="110" y="27"/>
                </a:cxn>
              </a:cxnLst>
              <a:rect l="0" t="0" r="r" b="b"/>
              <a:pathLst>
                <a:path w="151" h="27">
                  <a:moveTo>
                    <a:pt x="110" y="27"/>
                  </a:moveTo>
                  <a:lnTo>
                    <a:pt x="0" y="16"/>
                  </a:lnTo>
                  <a:lnTo>
                    <a:pt x="151" y="0"/>
                  </a:lnTo>
                  <a:lnTo>
                    <a:pt x="150" y="3"/>
                  </a:lnTo>
                  <a:lnTo>
                    <a:pt x="149" y="5"/>
                  </a:lnTo>
                  <a:lnTo>
                    <a:pt x="147" y="7"/>
                  </a:lnTo>
                  <a:lnTo>
                    <a:pt x="145" y="11"/>
                  </a:lnTo>
                  <a:lnTo>
                    <a:pt x="142" y="13"/>
                  </a:lnTo>
                  <a:lnTo>
                    <a:pt x="140" y="15"/>
                  </a:lnTo>
                  <a:lnTo>
                    <a:pt x="137" y="16"/>
                  </a:lnTo>
                  <a:lnTo>
                    <a:pt x="134" y="18"/>
                  </a:lnTo>
                  <a:lnTo>
                    <a:pt x="131" y="19"/>
                  </a:lnTo>
                  <a:lnTo>
                    <a:pt x="128" y="20"/>
                  </a:lnTo>
                  <a:lnTo>
                    <a:pt x="124" y="22"/>
                  </a:lnTo>
                  <a:lnTo>
                    <a:pt x="121" y="23"/>
                  </a:lnTo>
                  <a:lnTo>
                    <a:pt x="118" y="24"/>
                  </a:lnTo>
                  <a:lnTo>
                    <a:pt x="114" y="25"/>
                  </a:lnTo>
                  <a:lnTo>
                    <a:pt x="111" y="26"/>
                  </a:lnTo>
                  <a:lnTo>
                    <a:pt x="110" y="27"/>
                  </a:lnTo>
                  <a:lnTo>
                    <a:pt x="110" y="27"/>
                  </a:lnTo>
                  <a:close/>
                </a:path>
              </a:pathLst>
            </a:custGeom>
            <a:solidFill>
              <a:srgbClr val="000000"/>
            </a:solidFill>
            <a:ln w="9525">
              <a:noFill/>
              <a:round/>
              <a:headEnd/>
              <a:tailEnd/>
            </a:ln>
          </p:spPr>
          <p:txBody>
            <a:bodyPr/>
            <a:lstStyle/>
            <a:p>
              <a:endParaRPr lang="zh-CN" altLang="en-US"/>
            </a:p>
          </p:txBody>
        </p:sp>
        <p:sp>
          <p:nvSpPr>
            <p:cNvPr id="153636" name="Freeform 36"/>
            <p:cNvSpPr>
              <a:spLocks/>
            </p:cNvSpPr>
            <p:nvPr/>
          </p:nvSpPr>
          <p:spPr bwMode="auto">
            <a:xfrm>
              <a:off x="5091" y="2554"/>
              <a:ext cx="30" cy="4"/>
            </a:xfrm>
            <a:custGeom>
              <a:avLst/>
              <a:gdLst/>
              <a:ahLst/>
              <a:cxnLst>
                <a:cxn ang="0">
                  <a:pos x="0" y="1"/>
                </a:cxn>
                <a:cxn ang="0">
                  <a:pos x="79" y="0"/>
                </a:cxn>
                <a:cxn ang="0">
                  <a:pos x="92" y="0"/>
                </a:cxn>
                <a:cxn ang="0">
                  <a:pos x="92" y="1"/>
                </a:cxn>
                <a:cxn ang="0">
                  <a:pos x="92" y="3"/>
                </a:cxn>
                <a:cxn ang="0">
                  <a:pos x="92" y="6"/>
                </a:cxn>
                <a:cxn ang="0">
                  <a:pos x="91" y="9"/>
                </a:cxn>
                <a:cxn ang="0">
                  <a:pos x="91" y="12"/>
                </a:cxn>
                <a:cxn ang="0">
                  <a:pos x="91" y="14"/>
                </a:cxn>
                <a:cxn ang="0">
                  <a:pos x="91" y="16"/>
                </a:cxn>
                <a:cxn ang="0">
                  <a:pos x="88" y="17"/>
                </a:cxn>
                <a:cxn ang="0">
                  <a:pos x="83" y="18"/>
                </a:cxn>
                <a:cxn ang="0">
                  <a:pos x="77" y="18"/>
                </a:cxn>
                <a:cxn ang="0">
                  <a:pos x="70" y="18"/>
                </a:cxn>
                <a:cxn ang="0">
                  <a:pos x="63" y="18"/>
                </a:cxn>
                <a:cxn ang="0">
                  <a:pos x="56" y="18"/>
                </a:cxn>
                <a:cxn ang="0">
                  <a:pos x="48" y="17"/>
                </a:cxn>
                <a:cxn ang="0">
                  <a:pos x="41" y="17"/>
                </a:cxn>
                <a:cxn ang="0">
                  <a:pos x="33" y="15"/>
                </a:cxn>
                <a:cxn ang="0">
                  <a:pos x="25" y="14"/>
                </a:cxn>
                <a:cxn ang="0">
                  <a:pos x="17" y="12"/>
                </a:cxn>
                <a:cxn ang="0">
                  <a:pos x="12" y="10"/>
                </a:cxn>
                <a:cxn ang="0">
                  <a:pos x="6" y="7"/>
                </a:cxn>
                <a:cxn ang="0">
                  <a:pos x="3" y="5"/>
                </a:cxn>
                <a:cxn ang="0">
                  <a:pos x="0" y="3"/>
                </a:cxn>
                <a:cxn ang="0">
                  <a:pos x="0" y="1"/>
                </a:cxn>
                <a:cxn ang="0">
                  <a:pos x="0" y="1"/>
                </a:cxn>
              </a:cxnLst>
              <a:rect l="0" t="0" r="r" b="b"/>
              <a:pathLst>
                <a:path w="92" h="18">
                  <a:moveTo>
                    <a:pt x="0" y="1"/>
                  </a:moveTo>
                  <a:lnTo>
                    <a:pt x="79" y="0"/>
                  </a:lnTo>
                  <a:lnTo>
                    <a:pt x="92" y="0"/>
                  </a:lnTo>
                  <a:lnTo>
                    <a:pt x="92" y="1"/>
                  </a:lnTo>
                  <a:lnTo>
                    <a:pt x="92" y="3"/>
                  </a:lnTo>
                  <a:lnTo>
                    <a:pt x="92" y="6"/>
                  </a:lnTo>
                  <a:lnTo>
                    <a:pt x="91" y="9"/>
                  </a:lnTo>
                  <a:lnTo>
                    <a:pt x="91" y="12"/>
                  </a:lnTo>
                  <a:lnTo>
                    <a:pt x="91" y="14"/>
                  </a:lnTo>
                  <a:lnTo>
                    <a:pt x="91" y="16"/>
                  </a:lnTo>
                  <a:lnTo>
                    <a:pt x="88" y="17"/>
                  </a:lnTo>
                  <a:lnTo>
                    <a:pt x="83" y="18"/>
                  </a:lnTo>
                  <a:lnTo>
                    <a:pt x="77" y="18"/>
                  </a:lnTo>
                  <a:lnTo>
                    <a:pt x="70" y="18"/>
                  </a:lnTo>
                  <a:lnTo>
                    <a:pt x="63" y="18"/>
                  </a:lnTo>
                  <a:lnTo>
                    <a:pt x="56" y="18"/>
                  </a:lnTo>
                  <a:lnTo>
                    <a:pt x="48" y="17"/>
                  </a:lnTo>
                  <a:lnTo>
                    <a:pt x="41" y="17"/>
                  </a:lnTo>
                  <a:lnTo>
                    <a:pt x="33" y="15"/>
                  </a:lnTo>
                  <a:lnTo>
                    <a:pt x="25" y="14"/>
                  </a:lnTo>
                  <a:lnTo>
                    <a:pt x="17" y="12"/>
                  </a:lnTo>
                  <a:lnTo>
                    <a:pt x="12" y="10"/>
                  </a:lnTo>
                  <a:lnTo>
                    <a:pt x="6" y="7"/>
                  </a:lnTo>
                  <a:lnTo>
                    <a:pt x="3" y="5"/>
                  </a:lnTo>
                  <a:lnTo>
                    <a:pt x="0" y="3"/>
                  </a:lnTo>
                  <a:lnTo>
                    <a:pt x="0" y="1"/>
                  </a:lnTo>
                  <a:lnTo>
                    <a:pt x="0" y="1"/>
                  </a:lnTo>
                  <a:close/>
                </a:path>
              </a:pathLst>
            </a:custGeom>
            <a:solidFill>
              <a:srgbClr val="000000"/>
            </a:solidFill>
            <a:ln w="9525">
              <a:noFill/>
              <a:round/>
              <a:headEnd/>
              <a:tailEnd/>
            </a:ln>
          </p:spPr>
          <p:txBody>
            <a:bodyPr/>
            <a:lstStyle/>
            <a:p>
              <a:endParaRPr lang="zh-CN" altLang="en-US"/>
            </a:p>
          </p:txBody>
        </p:sp>
        <p:sp>
          <p:nvSpPr>
            <p:cNvPr id="153637" name="Freeform 37"/>
            <p:cNvSpPr>
              <a:spLocks/>
            </p:cNvSpPr>
            <p:nvPr/>
          </p:nvSpPr>
          <p:spPr bwMode="auto">
            <a:xfrm>
              <a:off x="5069" y="2539"/>
              <a:ext cx="59" cy="5"/>
            </a:xfrm>
            <a:custGeom>
              <a:avLst/>
              <a:gdLst/>
              <a:ahLst/>
              <a:cxnLst>
                <a:cxn ang="0">
                  <a:pos x="0" y="20"/>
                </a:cxn>
                <a:cxn ang="0">
                  <a:pos x="178" y="0"/>
                </a:cxn>
                <a:cxn ang="0">
                  <a:pos x="174" y="4"/>
                </a:cxn>
                <a:cxn ang="0">
                  <a:pos x="171" y="7"/>
                </a:cxn>
                <a:cxn ang="0">
                  <a:pos x="168" y="11"/>
                </a:cxn>
                <a:cxn ang="0">
                  <a:pos x="166" y="17"/>
                </a:cxn>
                <a:cxn ang="0">
                  <a:pos x="0" y="20"/>
                </a:cxn>
                <a:cxn ang="0">
                  <a:pos x="0" y="20"/>
                </a:cxn>
              </a:cxnLst>
              <a:rect l="0" t="0" r="r" b="b"/>
              <a:pathLst>
                <a:path w="178" h="20">
                  <a:moveTo>
                    <a:pt x="0" y="20"/>
                  </a:moveTo>
                  <a:lnTo>
                    <a:pt x="178" y="0"/>
                  </a:lnTo>
                  <a:lnTo>
                    <a:pt x="174" y="4"/>
                  </a:lnTo>
                  <a:lnTo>
                    <a:pt x="171" y="7"/>
                  </a:lnTo>
                  <a:lnTo>
                    <a:pt x="168" y="11"/>
                  </a:lnTo>
                  <a:lnTo>
                    <a:pt x="166" y="17"/>
                  </a:lnTo>
                  <a:lnTo>
                    <a:pt x="0" y="20"/>
                  </a:lnTo>
                  <a:lnTo>
                    <a:pt x="0" y="20"/>
                  </a:lnTo>
                  <a:close/>
                </a:path>
              </a:pathLst>
            </a:custGeom>
            <a:solidFill>
              <a:srgbClr val="000000"/>
            </a:solidFill>
            <a:ln w="9525">
              <a:noFill/>
              <a:round/>
              <a:headEnd/>
              <a:tailEnd/>
            </a:ln>
          </p:spPr>
          <p:txBody>
            <a:bodyPr/>
            <a:lstStyle/>
            <a:p>
              <a:endParaRPr lang="zh-CN" altLang="en-US"/>
            </a:p>
          </p:txBody>
        </p:sp>
        <p:sp>
          <p:nvSpPr>
            <p:cNvPr id="153638" name="Freeform 38"/>
            <p:cNvSpPr>
              <a:spLocks/>
            </p:cNvSpPr>
            <p:nvPr/>
          </p:nvSpPr>
          <p:spPr bwMode="auto">
            <a:xfrm>
              <a:off x="5266" y="2512"/>
              <a:ext cx="31" cy="29"/>
            </a:xfrm>
            <a:custGeom>
              <a:avLst/>
              <a:gdLst/>
              <a:ahLst/>
              <a:cxnLst>
                <a:cxn ang="0">
                  <a:pos x="0" y="0"/>
                </a:cxn>
                <a:cxn ang="0">
                  <a:pos x="4" y="1"/>
                </a:cxn>
                <a:cxn ang="0">
                  <a:pos x="9" y="2"/>
                </a:cxn>
                <a:cxn ang="0">
                  <a:pos x="14" y="4"/>
                </a:cxn>
                <a:cxn ang="0">
                  <a:pos x="19" y="6"/>
                </a:cxn>
                <a:cxn ang="0">
                  <a:pos x="24" y="7"/>
                </a:cxn>
                <a:cxn ang="0">
                  <a:pos x="29" y="10"/>
                </a:cxn>
                <a:cxn ang="0">
                  <a:pos x="33" y="13"/>
                </a:cxn>
                <a:cxn ang="0">
                  <a:pos x="37" y="16"/>
                </a:cxn>
                <a:cxn ang="0">
                  <a:pos x="94" y="114"/>
                </a:cxn>
                <a:cxn ang="0">
                  <a:pos x="92" y="113"/>
                </a:cxn>
                <a:cxn ang="0">
                  <a:pos x="89" y="110"/>
                </a:cxn>
                <a:cxn ang="0">
                  <a:pos x="84" y="105"/>
                </a:cxn>
                <a:cxn ang="0">
                  <a:pos x="79" y="99"/>
                </a:cxn>
                <a:cxn ang="0">
                  <a:pos x="72" y="91"/>
                </a:cxn>
                <a:cxn ang="0">
                  <a:pos x="64" y="81"/>
                </a:cxn>
                <a:cxn ang="0">
                  <a:pos x="56" y="72"/>
                </a:cxn>
                <a:cxn ang="0">
                  <a:pos x="48" y="62"/>
                </a:cxn>
                <a:cxn ang="0">
                  <a:pos x="39" y="51"/>
                </a:cxn>
                <a:cxn ang="0">
                  <a:pos x="31" y="41"/>
                </a:cxn>
                <a:cxn ang="0">
                  <a:pos x="23" y="31"/>
                </a:cxn>
                <a:cxn ang="0">
                  <a:pos x="17" y="23"/>
                </a:cxn>
                <a:cxn ang="0">
                  <a:pos x="10" y="15"/>
                </a:cxn>
                <a:cxn ang="0">
                  <a:pos x="5" y="7"/>
                </a:cxn>
                <a:cxn ang="0">
                  <a:pos x="1" y="3"/>
                </a:cxn>
                <a:cxn ang="0">
                  <a:pos x="0" y="0"/>
                </a:cxn>
                <a:cxn ang="0">
                  <a:pos x="0" y="0"/>
                </a:cxn>
              </a:cxnLst>
              <a:rect l="0" t="0" r="r" b="b"/>
              <a:pathLst>
                <a:path w="94" h="114">
                  <a:moveTo>
                    <a:pt x="0" y="0"/>
                  </a:moveTo>
                  <a:lnTo>
                    <a:pt x="4" y="1"/>
                  </a:lnTo>
                  <a:lnTo>
                    <a:pt x="9" y="2"/>
                  </a:lnTo>
                  <a:lnTo>
                    <a:pt x="14" y="4"/>
                  </a:lnTo>
                  <a:lnTo>
                    <a:pt x="19" y="6"/>
                  </a:lnTo>
                  <a:lnTo>
                    <a:pt x="24" y="7"/>
                  </a:lnTo>
                  <a:lnTo>
                    <a:pt x="29" y="10"/>
                  </a:lnTo>
                  <a:lnTo>
                    <a:pt x="33" y="13"/>
                  </a:lnTo>
                  <a:lnTo>
                    <a:pt x="37" y="16"/>
                  </a:lnTo>
                  <a:lnTo>
                    <a:pt x="94" y="114"/>
                  </a:lnTo>
                  <a:lnTo>
                    <a:pt x="92" y="113"/>
                  </a:lnTo>
                  <a:lnTo>
                    <a:pt x="89" y="110"/>
                  </a:lnTo>
                  <a:lnTo>
                    <a:pt x="84" y="105"/>
                  </a:lnTo>
                  <a:lnTo>
                    <a:pt x="79" y="99"/>
                  </a:lnTo>
                  <a:lnTo>
                    <a:pt x="72" y="91"/>
                  </a:lnTo>
                  <a:lnTo>
                    <a:pt x="64" y="81"/>
                  </a:lnTo>
                  <a:lnTo>
                    <a:pt x="56" y="72"/>
                  </a:lnTo>
                  <a:lnTo>
                    <a:pt x="48" y="62"/>
                  </a:lnTo>
                  <a:lnTo>
                    <a:pt x="39" y="51"/>
                  </a:lnTo>
                  <a:lnTo>
                    <a:pt x="31" y="41"/>
                  </a:lnTo>
                  <a:lnTo>
                    <a:pt x="23" y="31"/>
                  </a:lnTo>
                  <a:lnTo>
                    <a:pt x="17" y="23"/>
                  </a:lnTo>
                  <a:lnTo>
                    <a:pt x="10" y="15"/>
                  </a:lnTo>
                  <a:lnTo>
                    <a:pt x="5" y="7"/>
                  </a:lnTo>
                  <a:lnTo>
                    <a:pt x="1" y="3"/>
                  </a:lnTo>
                  <a:lnTo>
                    <a:pt x="0" y="0"/>
                  </a:lnTo>
                  <a:lnTo>
                    <a:pt x="0" y="0"/>
                  </a:lnTo>
                  <a:close/>
                </a:path>
              </a:pathLst>
            </a:custGeom>
            <a:solidFill>
              <a:srgbClr val="000000"/>
            </a:solidFill>
            <a:ln w="9525">
              <a:noFill/>
              <a:round/>
              <a:headEnd/>
              <a:tailEnd/>
            </a:ln>
          </p:spPr>
          <p:txBody>
            <a:bodyPr/>
            <a:lstStyle/>
            <a:p>
              <a:endParaRPr lang="zh-CN" altLang="en-US"/>
            </a:p>
          </p:txBody>
        </p:sp>
        <p:sp>
          <p:nvSpPr>
            <p:cNvPr id="153639" name="Freeform 39"/>
            <p:cNvSpPr>
              <a:spLocks/>
            </p:cNvSpPr>
            <p:nvPr/>
          </p:nvSpPr>
          <p:spPr bwMode="auto">
            <a:xfrm>
              <a:off x="4908" y="2304"/>
              <a:ext cx="336" cy="222"/>
            </a:xfrm>
            <a:custGeom>
              <a:avLst/>
              <a:gdLst/>
              <a:ahLst/>
              <a:cxnLst>
                <a:cxn ang="0">
                  <a:pos x="938" y="516"/>
                </a:cxn>
                <a:cxn ang="0">
                  <a:pos x="746" y="131"/>
                </a:cxn>
                <a:cxn ang="0">
                  <a:pos x="446" y="75"/>
                </a:cxn>
                <a:cxn ang="0">
                  <a:pos x="200" y="218"/>
                </a:cxn>
                <a:cxn ang="0">
                  <a:pos x="211" y="253"/>
                </a:cxn>
                <a:cxn ang="0">
                  <a:pos x="193" y="314"/>
                </a:cxn>
                <a:cxn ang="0">
                  <a:pos x="170" y="393"/>
                </a:cxn>
                <a:cxn ang="0">
                  <a:pos x="142" y="464"/>
                </a:cxn>
                <a:cxn ang="0">
                  <a:pos x="108" y="505"/>
                </a:cxn>
                <a:cxn ang="0">
                  <a:pos x="95" y="411"/>
                </a:cxn>
                <a:cxn ang="0">
                  <a:pos x="72" y="493"/>
                </a:cxn>
                <a:cxn ang="0">
                  <a:pos x="56" y="578"/>
                </a:cxn>
                <a:cxn ang="0">
                  <a:pos x="50" y="663"/>
                </a:cxn>
                <a:cxn ang="0">
                  <a:pos x="170" y="695"/>
                </a:cxn>
                <a:cxn ang="0">
                  <a:pos x="168" y="672"/>
                </a:cxn>
                <a:cxn ang="0">
                  <a:pos x="144" y="662"/>
                </a:cxn>
                <a:cxn ang="0">
                  <a:pos x="113" y="660"/>
                </a:cxn>
                <a:cxn ang="0">
                  <a:pos x="95" y="656"/>
                </a:cxn>
                <a:cxn ang="0">
                  <a:pos x="89" y="632"/>
                </a:cxn>
                <a:cxn ang="0">
                  <a:pos x="89" y="605"/>
                </a:cxn>
                <a:cxn ang="0">
                  <a:pos x="91" y="580"/>
                </a:cxn>
                <a:cxn ang="0">
                  <a:pos x="180" y="537"/>
                </a:cxn>
                <a:cxn ang="0">
                  <a:pos x="211" y="354"/>
                </a:cxn>
                <a:cxn ang="0">
                  <a:pos x="298" y="230"/>
                </a:cxn>
                <a:cxn ang="0">
                  <a:pos x="430" y="168"/>
                </a:cxn>
                <a:cxn ang="0">
                  <a:pos x="601" y="176"/>
                </a:cxn>
                <a:cxn ang="0">
                  <a:pos x="594" y="155"/>
                </a:cxn>
                <a:cxn ang="0">
                  <a:pos x="552" y="146"/>
                </a:cxn>
                <a:cxn ang="0">
                  <a:pos x="505" y="141"/>
                </a:cxn>
                <a:cxn ang="0">
                  <a:pos x="463" y="140"/>
                </a:cxn>
                <a:cxn ang="0">
                  <a:pos x="479" y="126"/>
                </a:cxn>
                <a:cxn ang="0">
                  <a:pos x="526" y="120"/>
                </a:cxn>
                <a:cxn ang="0">
                  <a:pos x="576" y="123"/>
                </a:cxn>
                <a:cxn ang="0">
                  <a:pos x="619" y="131"/>
                </a:cxn>
                <a:cxn ang="0">
                  <a:pos x="753" y="207"/>
                </a:cxn>
                <a:cxn ang="0">
                  <a:pos x="842" y="386"/>
                </a:cxn>
                <a:cxn ang="0">
                  <a:pos x="876" y="608"/>
                </a:cxn>
                <a:cxn ang="0">
                  <a:pos x="885" y="822"/>
                </a:cxn>
                <a:cxn ang="0">
                  <a:pos x="796" y="804"/>
                </a:cxn>
                <a:cxn ang="0">
                  <a:pos x="803" y="669"/>
                </a:cxn>
                <a:cxn ang="0">
                  <a:pos x="803" y="529"/>
                </a:cxn>
                <a:cxn ang="0">
                  <a:pos x="780" y="399"/>
                </a:cxn>
                <a:cxn ang="0">
                  <a:pos x="698" y="267"/>
                </a:cxn>
                <a:cxn ang="0">
                  <a:pos x="538" y="195"/>
                </a:cxn>
                <a:cxn ang="0">
                  <a:pos x="368" y="245"/>
                </a:cxn>
                <a:cxn ang="0">
                  <a:pos x="244" y="433"/>
                </a:cxn>
                <a:cxn ang="0">
                  <a:pos x="203" y="588"/>
                </a:cxn>
                <a:cxn ang="0">
                  <a:pos x="180" y="593"/>
                </a:cxn>
                <a:cxn ang="0">
                  <a:pos x="157" y="597"/>
                </a:cxn>
                <a:cxn ang="0">
                  <a:pos x="134" y="601"/>
                </a:cxn>
                <a:cxn ang="0">
                  <a:pos x="215" y="636"/>
                </a:cxn>
                <a:cxn ang="0">
                  <a:pos x="172" y="732"/>
                </a:cxn>
                <a:cxn ang="0">
                  <a:pos x="112" y="739"/>
                </a:cxn>
                <a:cxn ang="0">
                  <a:pos x="49" y="742"/>
                </a:cxn>
                <a:cxn ang="0">
                  <a:pos x="5" y="736"/>
                </a:cxn>
                <a:cxn ang="0">
                  <a:pos x="84" y="288"/>
                </a:cxn>
                <a:cxn ang="0">
                  <a:pos x="423" y="9"/>
                </a:cxn>
                <a:cxn ang="0">
                  <a:pos x="809" y="125"/>
                </a:cxn>
                <a:cxn ang="0">
                  <a:pos x="1007" y="677"/>
                </a:cxn>
              </a:cxnLst>
              <a:rect l="0" t="0" r="r" b="b"/>
              <a:pathLst>
                <a:path w="1007" h="889">
                  <a:moveTo>
                    <a:pt x="1001" y="889"/>
                  </a:moveTo>
                  <a:lnTo>
                    <a:pt x="945" y="873"/>
                  </a:lnTo>
                  <a:lnTo>
                    <a:pt x="951" y="679"/>
                  </a:lnTo>
                  <a:lnTo>
                    <a:pt x="938" y="516"/>
                  </a:lnTo>
                  <a:lnTo>
                    <a:pt x="908" y="382"/>
                  </a:lnTo>
                  <a:lnTo>
                    <a:pt x="865" y="275"/>
                  </a:lnTo>
                  <a:lnTo>
                    <a:pt x="809" y="191"/>
                  </a:lnTo>
                  <a:lnTo>
                    <a:pt x="746" y="131"/>
                  </a:lnTo>
                  <a:lnTo>
                    <a:pt x="674" y="91"/>
                  </a:lnTo>
                  <a:lnTo>
                    <a:pt x="600" y="71"/>
                  </a:lnTo>
                  <a:lnTo>
                    <a:pt x="523" y="65"/>
                  </a:lnTo>
                  <a:lnTo>
                    <a:pt x="446" y="75"/>
                  </a:lnTo>
                  <a:lnTo>
                    <a:pt x="374" y="97"/>
                  </a:lnTo>
                  <a:lnTo>
                    <a:pt x="307" y="131"/>
                  </a:lnTo>
                  <a:lnTo>
                    <a:pt x="248" y="171"/>
                  </a:lnTo>
                  <a:lnTo>
                    <a:pt x="200" y="218"/>
                  </a:lnTo>
                  <a:lnTo>
                    <a:pt x="165" y="269"/>
                  </a:lnTo>
                  <a:lnTo>
                    <a:pt x="147" y="324"/>
                  </a:lnTo>
                  <a:lnTo>
                    <a:pt x="154" y="328"/>
                  </a:lnTo>
                  <a:lnTo>
                    <a:pt x="211" y="253"/>
                  </a:lnTo>
                  <a:lnTo>
                    <a:pt x="207" y="265"/>
                  </a:lnTo>
                  <a:lnTo>
                    <a:pt x="202" y="279"/>
                  </a:lnTo>
                  <a:lnTo>
                    <a:pt x="198" y="295"/>
                  </a:lnTo>
                  <a:lnTo>
                    <a:pt x="193" y="314"/>
                  </a:lnTo>
                  <a:lnTo>
                    <a:pt x="188" y="331"/>
                  </a:lnTo>
                  <a:lnTo>
                    <a:pt x="181" y="352"/>
                  </a:lnTo>
                  <a:lnTo>
                    <a:pt x="176" y="372"/>
                  </a:lnTo>
                  <a:lnTo>
                    <a:pt x="170" y="393"/>
                  </a:lnTo>
                  <a:lnTo>
                    <a:pt x="163" y="411"/>
                  </a:lnTo>
                  <a:lnTo>
                    <a:pt x="157" y="430"/>
                  </a:lnTo>
                  <a:lnTo>
                    <a:pt x="149" y="447"/>
                  </a:lnTo>
                  <a:lnTo>
                    <a:pt x="142" y="464"/>
                  </a:lnTo>
                  <a:lnTo>
                    <a:pt x="134" y="478"/>
                  </a:lnTo>
                  <a:lnTo>
                    <a:pt x="125" y="490"/>
                  </a:lnTo>
                  <a:lnTo>
                    <a:pt x="117" y="498"/>
                  </a:lnTo>
                  <a:lnTo>
                    <a:pt x="108" y="505"/>
                  </a:lnTo>
                  <a:lnTo>
                    <a:pt x="125" y="379"/>
                  </a:lnTo>
                  <a:lnTo>
                    <a:pt x="107" y="373"/>
                  </a:lnTo>
                  <a:lnTo>
                    <a:pt x="101" y="391"/>
                  </a:lnTo>
                  <a:lnTo>
                    <a:pt x="95" y="411"/>
                  </a:lnTo>
                  <a:lnTo>
                    <a:pt x="89" y="431"/>
                  </a:lnTo>
                  <a:lnTo>
                    <a:pt x="83" y="452"/>
                  </a:lnTo>
                  <a:lnTo>
                    <a:pt x="78" y="472"/>
                  </a:lnTo>
                  <a:lnTo>
                    <a:pt x="72" y="493"/>
                  </a:lnTo>
                  <a:lnTo>
                    <a:pt x="67" y="515"/>
                  </a:lnTo>
                  <a:lnTo>
                    <a:pt x="63" y="537"/>
                  </a:lnTo>
                  <a:lnTo>
                    <a:pt x="59" y="557"/>
                  </a:lnTo>
                  <a:lnTo>
                    <a:pt x="56" y="578"/>
                  </a:lnTo>
                  <a:lnTo>
                    <a:pt x="53" y="600"/>
                  </a:lnTo>
                  <a:lnTo>
                    <a:pt x="51" y="622"/>
                  </a:lnTo>
                  <a:lnTo>
                    <a:pt x="50" y="643"/>
                  </a:lnTo>
                  <a:lnTo>
                    <a:pt x="50" y="663"/>
                  </a:lnTo>
                  <a:lnTo>
                    <a:pt x="51" y="684"/>
                  </a:lnTo>
                  <a:lnTo>
                    <a:pt x="53" y="706"/>
                  </a:lnTo>
                  <a:lnTo>
                    <a:pt x="165" y="703"/>
                  </a:lnTo>
                  <a:lnTo>
                    <a:pt x="170" y="695"/>
                  </a:lnTo>
                  <a:lnTo>
                    <a:pt x="173" y="687"/>
                  </a:lnTo>
                  <a:lnTo>
                    <a:pt x="173" y="682"/>
                  </a:lnTo>
                  <a:lnTo>
                    <a:pt x="172" y="677"/>
                  </a:lnTo>
                  <a:lnTo>
                    <a:pt x="168" y="672"/>
                  </a:lnTo>
                  <a:lnTo>
                    <a:pt x="164" y="669"/>
                  </a:lnTo>
                  <a:lnTo>
                    <a:pt x="158" y="667"/>
                  </a:lnTo>
                  <a:lnTo>
                    <a:pt x="151" y="664"/>
                  </a:lnTo>
                  <a:lnTo>
                    <a:pt x="144" y="662"/>
                  </a:lnTo>
                  <a:lnTo>
                    <a:pt x="136" y="661"/>
                  </a:lnTo>
                  <a:lnTo>
                    <a:pt x="128" y="661"/>
                  </a:lnTo>
                  <a:lnTo>
                    <a:pt x="120" y="661"/>
                  </a:lnTo>
                  <a:lnTo>
                    <a:pt x="113" y="660"/>
                  </a:lnTo>
                  <a:lnTo>
                    <a:pt x="107" y="660"/>
                  </a:lnTo>
                  <a:lnTo>
                    <a:pt x="101" y="660"/>
                  </a:lnTo>
                  <a:lnTo>
                    <a:pt x="98" y="661"/>
                  </a:lnTo>
                  <a:lnTo>
                    <a:pt x="95" y="656"/>
                  </a:lnTo>
                  <a:lnTo>
                    <a:pt x="93" y="649"/>
                  </a:lnTo>
                  <a:lnTo>
                    <a:pt x="91" y="644"/>
                  </a:lnTo>
                  <a:lnTo>
                    <a:pt x="90" y="637"/>
                  </a:lnTo>
                  <a:lnTo>
                    <a:pt x="89" y="632"/>
                  </a:lnTo>
                  <a:lnTo>
                    <a:pt x="89" y="625"/>
                  </a:lnTo>
                  <a:lnTo>
                    <a:pt x="89" y="619"/>
                  </a:lnTo>
                  <a:lnTo>
                    <a:pt x="89" y="612"/>
                  </a:lnTo>
                  <a:lnTo>
                    <a:pt x="89" y="605"/>
                  </a:lnTo>
                  <a:lnTo>
                    <a:pt x="90" y="600"/>
                  </a:lnTo>
                  <a:lnTo>
                    <a:pt x="90" y="592"/>
                  </a:lnTo>
                  <a:lnTo>
                    <a:pt x="91" y="587"/>
                  </a:lnTo>
                  <a:lnTo>
                    <a:pt x="91" y="580"/>
                  </a:lnTo>
                  <a:lnTo>
                    <a:pt x="92" y="574"/>
                  </a:lnTo>
                  <a:lnTo>
                    <a:pt x="91" y="568"/>
                  </a:lnTo>
                  <a:lnTo>
                    <a:pt x="91" y="562"/>
                  </a:lnTo>
                  <a:lnTo>
                    <a:pt x="180" y="537"/>
                  </a:lnTo>
                  <a:lnTo>
                    <a:pt x="183" y="486"/>
                  </a:lnTo>
                  <a:lnTo>
                    <a:pt x="189" y="439"/>
                  </a:lnTo>
                  <a:lnTo>
                    <a:pt x="198" y="396"/>
                  </a:lnTo>
                  <a:lnTo>
                    <a:pt x="211" y="354"/>
                  </a:lnTo>
                  <a:lnTo>
                    <a:pt x="227" y="317"/>
                  </a:lnTo>
                  <a:lnTo>
                    <a:pt x="248" y="284"/>
                  </a:lnTo>
                  <a:lnTo>
                    <a:pt x="271" y="255"/>
                  </a:lnTo>
                  <a:lnTo>
                    <a:pt x="298" y="230"/>
                  </a:lnTo>
                  <a:lnTo>
                    <a:pt x="326" y="207"/>
                  </a:lnTo>
                  <a:lnTo>
                    <a:pt x="358" y="190"/>
                  </a:lnTo>
                  <a:lnTo>
                    <a:pt x="392" y="176"/>
                  </a:lnTo>
                  <a:lnTo>
                    <a:pt x="430" y="168"/>
                  </a:lnTo>
                  <a:lnTo>
                    <a:pt x="469" y="162"/>
                  </a:lnTo>
                  <a:lnTo>
                    <a:pt x="510" y="162"/>
                  </a:lnTo>
                  <a:lnTo>
                    <a:pt x="554" y="167"/>
                  </a:lnTo>
                  <a:lnTo>
                    <a:pt x="601" y="176"/>
                  </a:lnTo>
                  <a:lnTo>
                    <a:pt x="622" y="167"/>
                  </a:lnTo>
                  <a:lnTo>
                    <a:pt x="613" y="162"/>
                  </a:lnTo>
                  <a:lnTo>
                    <a:pt x="604" y="158"/>
                  </a:lnTo>
                  <a:lnTo>
                    <a:pt x="594" y="155"/>
                  </a:lnTo>
                  <a:lnTo>
                    <a:pt x="585" y="152"/>
                  </a:lnTo>
                  <a:lnTo>
                    <a:pt x="574" y="149"/>
                  </a:lnTo>
                  <a:lnTo>
                    <a:pt x="562" y="147"/>
                  </a:lnTo>
                  <a:lnTo>
                    <a:pt x="552" y="146"/>
                  </a:lnTo>
                  <a:lnTo>
                    <a:pt x="541" y="145"/>
                  </a:lnTo>
                  <a:lnTo>
                    <a:pt x="529" y="144"/>
                  </a:lnTo>
                  <a:lnTo>
                    <a:pt x="517" y="143"/>
                  </a:lnTo>
                  <a:lnTo>
                    <a:pt x="505" y="141"/>
                  </a:lnTo>
                  <a:lnTo>
                    <a:pt x="494" y="141"/>
                  </a:lnTo>
                  <a:lnTo>
                    <a:pt x="483" y="140"/>
                  </a:lnTo>
                  <a:lnTo>
                    <a:pt x="473" y="140"/>
                  </a:lnTo>
                  <a:lnTo>
                    <a:pt x="463" y="140"/>
                  </a:lnTo>
                  <a:lnTo>
                    <a:pt x="453" y="140"/>
                  </a:lnTo>
                  <a:lnTo>
                    <a:pt x="461" y="135"/>
                  </a:lnTo>
                  <a:lnTo>
                    <a:pt x="470" y="131"/>
                  </a:lnTo>
                  <a:lnTo>
                    <a:pt x="479" y="126"/>
                  </a:lnTo>
                  <a:lnTo>
                    <a:pt x="490" y="124"/>
                  </a:lnTo>
                  <a:lnTo>
                    <a:pt x="501" y="122"/>
                  </a:lnTo>
                  <a:lnTo>
                    <a:pt x="513" y="121"/>
                  </a:lnTo>
                  <a:lnTo>
                    <a:pt x="526" y="120"/>
                  </a:lnTo>
                  <a:lnTo>
                    <a:pt x="539" y="121"/>
                  </a:lnTo>
                  <a:lnTo>
                    <a:pt x="551" y="121"/>
                  </a:lnTo>
                  <a:lnTo>
                    <a:pt x="563" y="122"/>
                  </a:lnTo>
                  <a:lnTo>
                    <a:pt x="576" y="123"/>
                  </a:lnTo>
                  <a:lnTo>
                    <a:pt x="588" y="124"/>
                  </a:lnTo>
                  <a:lnTo>
                    <a:pt x="599" y="126"/>
                  </a:lnTo>
                  <a:lnTo>
                    <a:pt x="610" y="128"/>
                  </a:lnTo>
                  <a:lnTo>
                    <a:pt x="619" y="131"/>
                  </a:lnTo>
                  <a:lnTo>
                    <a:pt x="629" y="133"/>
                  </a:lnTo>
                  <a:lnTo>
                    <a:pt x="676" y="150"/>
                  </a:lnTo>
                  <a:lnTo>
                    <a:pt x="717" y="175"/>
                  </a:lnTo>
                  <a:lnTo>
                    <a:pt x="753" y="207"/>
                  </a:lnTo>
                  <a:lnTo>
                    <a:pt x="782" y="245"/>
                  </a:lnTo>
                  <a:lnTo>
                    <a:pt x="807" y="288"/>
                  </a:lnTo>
                  <a:lnTo>
                    <a:pt x="826" y="336"/>
                  </a:lnTo>
                  <a:lnTo>
                    <a:pt x="842" y="386"/>
                  </a:lnTo>
                  <a:lnTo>
                    <a:pt x="855" y="439"/>
                  </a:lnTo>
                  <a:lnTo>
                    <a:pt x="864" y="495"/>
                  </a:lnTo>
                  <a:lnTo>
                    <a:pt x="871" y="551"/>
                  </a:lnTo>
                  <a:lnTo>
                    <a:pt x="876" y="608"/>
                  </a:lnTo>
                  <a:lnTo>
                    <a:pt x="879" y="664"/>
                  </a:lnTo>
                  <a:lnTo>
                    <a:pt x="881" y="719"/>
                  </a:lnTo>
                  <a:lnTo>
                    <a:pt x="883" y="772"/>
                  </a:lnTo>
                  <a:lnTo>
                    <a:pt x="885" y="822"/>
                  </a:lnTo>
                  <a:lnTo>
                    <a:pt x="888" y="869"/>
                  </a:lnTo>
                  <a:lnTo>
                    <a:pt x="792" y="865"/>
                  </a:lnTo>
                  <a:lnTo>
                    <a:pt x="794" y="835"/>
                  </a:lnTo>
                  <a:lnTo>
                    <a:pt x="796" y="804"/>
                  </a:lnTo>
                  <a:lnTo>
                    <a:pt x="798" y="771"/>
                  </a:lnTo>
                  <a:lnTo>
                    <a:pt x="800" y="738"/>
                  </a:lnTo>
                  <a:lnTo>
                    <a:pt x="801" y="703"/>
                  </a:lnTo>
                  <a:lnTo>
                    <a:pt x="803" y="669"/>
                  </a:lnTo>
                  <a:lnTo>
                    <a:pt x="804" y="633"/>
                  </a:lnTo>
                  <a:lnTo>
                    <a:pt x="805" y="599"/>
                  </a:lnTo>
                  <a:lnTo>
                    <a:pt x="804" y="563"/>
                  </a:lnTo>
                  <a:lnTo>
                    <a:pt x="803" y="529"/>
                  </a:lnTo>
                  <a:lnTo>
                    <a:pt x="799" y="494"/>
                  </a:lnTo>
                  <a:lnTo>
                    <a:pt x="795" y="461"/>
                  </a:lnTo>
                  <a:lnTo>
                    <a:pt x="788" y="430"/>
                  </a:lnTo>
                  <a:lnTo>
                    <a:pt x="780" y="399"/>
                  </a:lnTo>
                  <a:lnTo>
                    <a:pt x="769" y="371"/>
                  </a:lnTo>
                  <a:lnTo>
                    <a:pt x="758" y="345"/>
                  </a:lnTo>
                  <a:lnTo>
                    <a:pt x="729" y="302"/>
                  </a:lnTo>
                  <a:lnTo>
                    <a:pt x="698" y="267"/>
                  </a:lnTo>
                  <a:lnTo>
                    <a:pt x="661" y="239"/>
                  </a:lnTo>
                  <a:lnTo>
                    <a:pt x="622" y="218"/>
                  </a:lnTo>
                  <a:lnTo>
                    <a:pt x="581" y="203"/>
                  </a:lnTo>
                  <a:lnTo>
                    <a:pt x="538" y="195"/>
                  </a:lnTo>
                  <a:lnTo>
                    <a:pt x="494" y="196"/>
                  </a:lnTo>
                  <a:lnTo>
                    <a:pt x="451" y="205"/>
                  </a:lnTo>
                  <a:lnTo>
                    <a:pt x="408" y="221"/>
                  </a:lnTo>
                  <a:lnTo>
                    <a:pt x="368" y="245"/>
                  </a:lnTo>
                  <a:lnTo>
                    <a:pt x="330" y="278"/>
                  </a:lnTo>
                  <a:lnTo>
                    <a:pt x="297" y="321"/>
                  </a:lnTo>
                  <a:lnTo>
                    <a:pt x="267" y="372"/>
                  </a:lnTo>
                  <a:lnTo>
                    <a:pt x="244" y="433"/>
                  </a:lnTo>
                  <a:lnTo>
                    <a:pt x="225" y="503"/>
                  </a:lnTo>
                  <a:lnTo>
                    <a:pt x="215" y="583"/>
                  </a:lnTo>
                  <a:lnTo>
                    <a:pt x="209" y="586"/>
                  </a:lnTo>
                  <a:lnTo>
                    <a:pt x="203" y="588"/>
                  </a:lnTo>
                  <a:lnTo>
                    <a:pt x="198" y="590"/>
                  </a:lnTo>
                  <a:lnTo>
                    <a:pt x="192" y="592"/>
                  </a:lnTo>
                  <a:lnTo>
                    <a:pt x="187" y="592"/>
                  </a:lnTo>
                  <a:lnTo>
                    <a:pt x="180" y="593"/>
                  </a:lnTo>
                  <a:lnTo>
                    <a:pt x="174" y="595"/>
                  </a:lnTo>
                  <a:lnTo>
                    <a:pt x="169" y="596"/>
                  </a:lnTo>
                  <a:lnTo>
                    <a:pt x="163" y="596"/>
                  </a:lnTo>
                  <a:lnTo>
                    <a:pt x="157" y="597"/>
                  </a:lnTo>
                  <a:lnTo>
                    <a:pt x="151" y="597"/>
                  </a:lnTo>
                  <a:lnTo>
                    <a:pt x="146" y="599"/>
                  </a:lnTo>
                  <a:lnTo>
                    <a:pt x="140" y="599"/>
                  </a:lnTo>
                  <a:lnTo>
                    <a:pt x="134" y="601"/>
                  </a:lnTo>
                  <a:lnTo>
                    <a:pt x="129" y="601"/>
                  </a:lnTo>
                  <a:lnTo>
                    <a:pt x="122" y="604"/>
                  </a:lnTo>
                  <a:lnTo>
                    <a:pt x="130" y="628"/>
                  </a:lnTo>
                  <a:lnTo>
                    <a:pt x="215" y="636"/>
                  </a:lnTo>
                  <a:lnTo>
                    <a:pt x="203" y="729"/>
                  </a:lnTo>
                  <a:lnTo>
                    <a:pt x="195" y="729"/>
                  </a:lnTo>
                  <a:lnTo>
                    <a:pt x="185" y="731"/>
                  </a:lnTo>
                  <a:lnTo>
                    <a:pt x="172" y="732"/>
                  </a:lnTo>
                  <a:lnTo>
                    <a:pt x="159" y="734"/>
                  </a:lnTo>
                  <a:lnTo>
                    <a:pt x="144" y="735"/>
                  </a:lnTo>
                  <a:lnTo>
                    <a:pt x="129" y="738"/>
                  </a:lnTo>
                  <a:lnTo>
                    <a:pt x="112" y="739"/>
                  </a:lnTo>
                  <a:lnTo>
                    <a:pt x="96" y="741"/>
                  </a:lnTo>
                  <a:lnTo>
                    <a:pt x="80" y="741"/>
                  </a:lnTo>
                  <a:lnTo>
                    <a:pt x="64" y="742"/>
                  </a:lnTo>
                  <a:lnTo>
                    <a:pt x="49" y="742"/>
                  </a:lnTo>
                  <a:lnTo>
                    <a:pt x="36" y="742"/>
                  </a:lnTo>
                  <a:lnTo>
                    <a:pt x="24" y="741"/>
                  </a:lnTo>
                  <a:lnTo>
                    <a:pt x="13" y="740"/>
                  </a:lnTo>
                  <a:lnTo>
                    <a:pt x="5" y="736"/>
                  </a:lnTo>
                  <a:lnTo>
                    <a:pt x="0" y="734"/>
                  </a:lnTo>
                  <a:lnTo>
                    <a:pt x="4" y="564"/>
                  </a:lnTo>
                  <a:lnTo>
                    <a:pt x="34" y="415"/>
                  </a:lnTo>
                  <a:lnTo>
                    <a:pt x="84" y="288"/>
                  </a:lnTo>
                  <a:lnTo>
                    <a:pt x="152" y="184"/>
                  </a:lnTo>
                  <a:lnTo>
                    <a:pt x="233" y="102"/>
                  </a:lnTo>
                  <a:lnTo>
                    <a:pt x="325" y="43"/>
                  </a:lnTo>
                  <a:lnTo>
                    <a:pt x="423" y="9"/>
                  </a:lnTo>
                  <a:lnTo>
                    <a:pt x="524" y="0"/>
                  </a:lnTo>
                  <a:lnTo>
                    <a:pt x="624" y="15"/>
                  </a:lnTo>
                  <a:lnTo>
                    <a:pt x="720" y="57"/>
                  </a:lnTo>
                  <a:lnTo>
                    <a:pt x="809" y="125"/>
                  </a:lnTo>
                  <a:lnTo>
                    <a:pt x="885" y="221"/>
                  </a:lnTo>
                  <a:lnTo>
                    <a:pt x="946" y="343"/>
                  </a:lnTo>
                  <a:lnTo>
                    <a:pt x="988" y="496"/>
                  </a:lnTo>
                  <a:lnTo>
                    <a:pt x="1007" y="677"/>
                  </a:lnTo>
                  <a:lnTo>
                    <a:pt x="1002" y="888"/>
                  </a:lnTo>
                  <a:lnTo>
                    <a:pt x="1001" y="889"/>
                  </a:lnTo>
                  <a:lnTo>
                    <a:pt x="1001" y="889"/>
                  </a:lnTo>
                  <a:close/>
                </a:path>
              </a:pathLst>
            </a:custGeom>
            <a:solidFill>
              <a:srgbClr val="000000"/>
            </a:solidFill>
            <a:ln w="9525">
              <a:noFill/>
              <a:round/>
              <a:headEnd/>
              <a:tailEnd/>
            </a:ln>
          </p:spPr>
          <p:txBody>
            <a:bodyPr/>
            <a:lstStyle/>
            <a:p>
              <a:endParaRPr lang="zh-CN" altLang="en-US"/>
            </a:p>
          </p:txBody>
        </p:sp>
        <p:sp>
          <p:nvSpPr>
            <p:cNvPr id="153640" name="Freeform 40"/>
            <p:cNvSpPr>
              <a:spLocks/>
            </p:cNvSpPr>
            <p:nvPr/>
          </p:nvSpPr>
          <p:spPr bwMode="auto">
            <a:xfrm>
              <a:off x="5125" y="2503"/>
              <a:ext cx="39" cy="6"/>
            </a:xfrm>
            <a:custGeom>
              <a:avLst/>
              <a:gdLst/>
              <a:ahLst/>
              <a:cxnLst>
                <a:cxn ang="0">
                  <a:pos x="0" y="22"/>
                </a:cxn>
                <a:cxn ang="0">
                  <a:pos x="4" y="21"/>
                </a:cxn>
                <a:cxn ang="0">
                  <a:pos x="10" y="19"/>
                </a:cxn>
                <a:cxn ang="0">
                  <a:pos x="16" y="17"/>
                </a:cxn>
                <a:cxn ang="0">
                  <a:pos x="23" y="15"/>
                </a:cxn>
                <a:cxn ang="0">
                  <a:pos x="31" y="12"/>
                </a:cxn>
                <a:cxn ang="0">
                  <a:pos x="41" y="10"/>
                </a:cxn>
                <a:cxn ang="0">
                  <a:pos x="50" y="8"/>
                </a:cxn>
                <a:cxn ang="0">
                  <a:pos x="59" y="6"/>
                </a:cxn>
                <a:cxn ang="0">
                  <a:pos x="68" y="4"/>
                </a:cxn>
                <a:cxn ang="0">
                  <a:pos x="77" y="2"/>
                </a:cxn>
                <a:cxn ang="0">
                  <a:pos x="86" y="0"/>
                </a:cxn>
                <a:cxn ang="0">
                  <a:pos x="95" y="0"/>
                </a:cxn>
                <a:cxn ang="0">
                  <a:pos x="102" y="0"/>
                </a:cxn>
                <a:cxn ang="0">
                  <a:pos x="108" y="2"/>
                </a:cxn>
                <a:cxn ang="0">
                  <a:pos x="113" y="3"/>
                </a:cxn>
                <a:cxn ang="0">
                  <a:pos x="117" y="6"/>
                </a:cxn>
                <a:cxn ang="0">
                  <a:pos x="114" y="10"/>
                </a:cxn>
                <a:cxn ang="0">
                  <a:pos x="110" y="15"/>
                </a:cxn>
                <a:cxn ang="0">
                  <a:pos x="105" y="19"/>
                </a:cxn>
                <a:cxn ang="0">
                  <a:pos x="99" y="22"/>
                </a:cxn>
                <a:cxn ang="0">
                  <a:pos x="91" y="23"/>
                </a:cxn>
                <a:cxn ang="0">
                  <a:pos x="82" y="26"/>
                </a:cxn>
                <a:cxn ang="0">
                  <a:pos x="73" y="26"/>
                </a:cxn>
                <a:cxn ang="0">
                  <a:pos x="64" y="27"/>
                </a:cxn>
                <a:cxn ang="0">
                  <a:pos x="54" y="27"/>
                </a:cxn>
                <a:cxn ang="0">
                  <a:pos x="44" y="27"/>
                </a:cxn>
                <a:cxn ang="0">
                  <a:pos x="35" y="26"/>
                </a:cxn>
                <a:cxn ang="0">
                  <a:pos x="26" y="26"/>
                </a:cxn>
                <a:cxn ang="0">
                  <a:pos x="18" y="24"/>
                </a:cxn>
                <a:cxn ang="0">
                  <a:pos x="11" y="23"/>
                </a:cxn>
                <a:cxn ang="0">
                  <a:pos x="5" y="22"/>
                </a:cxn>
                <a:cxn ang="0">
                  <a:pos x="0" y="22"/>
                </a:cxn>
                <a:cxn ang="0">
                  <a:pos x="0" y="22"/>
                </a:cxn>
              </a:cxnLst>
              <a:rect l="0" t="0" r="r" b="b"/>
              <a:pathLst>
                <a:path w="117" h="27">
                  <a:moveTo>
                    <a:pt x="0" y="22"/>
                  </a:moveTo>
                  <a:lnTo>
                    <a:pt x="4" y="21"/>
                  </a:lnTo>
                  <a:lnTo>
                    <a:pt x="10" y="19"/>
                  </a:lnTo>
                  <a:lnTo>
                    <a:pt x="16" y="17"/>
                  </a:lnTo>
                  <a:lnTo>
                    <a:pt x="23" y="15"/>
                  </a:lnTo>
                  <a:lnTo>
                    <a:pt x="31" y="12"/>
                  </a:lnTo>
                  <a:lnTo>
                    <a:pt x="41" y="10"/>
                  </a:lnTo>
                  <a:lnTo>
                    <a:pt x="50" y="8"/>
                  </a:lnTo>
                  <a:lnTo>
                    <a:pt x="59" y="6"/>
                  </a:lnTo>
                  <a:lnTo>
                    <a:pt x="68" y="4"/>
                  </a:lnTo>
                  <a:lnTo>
                    <a:pt x="77" y="2"/>
                  </a:lnTo>
                  <a:lnTo>
                    <a:pt x="86" y="0"/>
                  </a:lnTo>
                  <a:lnTo>
                    <a:pt x="95" y="0"/>
                  </a:lnTo>
                  <a:lnTo>
                    <a:pt x="102" y="0"/>
                  </a:lnTo>
                  <a:lnTo>
                    <a:pt x="108" y="2"/>
                  </a:lnTo>
                  <a:lnTo>
                    <a:pt x="113" y="3"/>
                  </a:lnTo>
                  <a:lnTo>
                    <a:pt x="117" y="6"/>
                  </a:lnTo>
                  <a:lnTo>
                    <a:pt x="114" y="10"/>
                  </a:lnTo>
                  <a:lnTo>
                    <a:pt x="110" y="15"/>
                  </a:lnTo>
                  <a:lnTo>
                    <a:pt x="105" y="19"/>
                  </a:lnTo>
                  <a:lnTo>
                    <a:pt x="99" y="22"/>
                  </a:lnTo>
                  <a:lnTo>
                    <a:pt x="91" y="23"/>
                  </a:lnTo>
                  <a:lnTo>
                    <a:pt x="82" y="26"/>
                  </a:lnTo>
                  <a:lnTo>
                    <a:pt x="73" y="26"/>
                  </a:lnTo>
                  <a:lnTo>
                    <a:pt x="64" y="27"/>
                  </a:lnTo>
                  <a:lnTo>
                    <a:pt x="54" y="27"/>
                  </a:lnTo>
                  <a:lnTo>
                    <a:pt x="44" y="27"/>
                  </a:lnTo>
                  <a:lnTo>
                    <a:pt x="35" y="26"/>
                  </a:lnTo>
                  <a:lnTo>
                    <a:pt x="26" y="26"/>
                  </a:lnTo>
                  <a:lnTo>
                    <a:pt x="18" y="24"/>
                  </a:lnTo>
                  <a:lnTo>
                    <a:pt x="11" y="23"/>
                  </a:lnTo>
                  <a:lnTo>
                    <a:pt x="5" y="22"/>
                  </a:lnTo>
                  <a:lnTo>
                    <a:pt x="0" y="22"/>
                  </a:lnTo>
                  <a:lnTo>
                    <a:pt x="0" y="22"/>
                  </a:lnTo>
                  <a:close/>
                </a:path>
              </a:pathLst>
            </a:custGeom>
            <a:solidFill>
              <a:srgbClr val="000000"/>
            </a:solidFill>
            <a:ln w="9525">
              <a:noFill/>
              <a:round/>
              <a:headEnd/>
              <a:tailEnd/>
            </a:ln>
          </p:spPr>
          <p:txBody>
            <a:bodyPr/>
            <a:lstStyle/>
            <a:p>
              <a:endParaRPr lang="zh-CN" altLang="en-US"/>
            </a:p>
          </p:txBody>
        </p:sp>
        <p:sp>
          <p:nvSpPr>
            <p:cNvPr id="153641" name="Freeform 41"/>
            <p:cNvSpPr>
              <a:spLocks/>
            </p:cNvSpPr>
            <p:nvPr/>
          </p:nvSpPr>
          <p:spPr bwMode="auto">
            <a:xfrm>
              <a:off x="5081" y="2497"/>
              <a:ext cx="50" cy="8"/>
            </a:xfrm>
            <a:custGeom>
              <a:avLst/>
              <a:gdLst/>
              <a:ahLst/>
              <a:cxnLst>
                <a:cxn ang="0">
                  <a:pos x="8" y="31"/>
                </a:cxn>
                <a:cxn ang="0">
                  <a:pos x="2" y="21"/>
                </a:cxn>
                <a:cxn ang="0">
                  <a:pos x="0" y="15"/>
                </a:cxn>
                <a:cxn ang="0">
                  <a:pos x="1" y="9"/>
                </a:cxn>
                <a:cxn ang="0">
                  <a:pos x="7" y="5"/>
                </a:cxn>
                <a:cxn ang="0">
                  <a:pos x="14" y="2"/>
                </a:cxn>
                <a:cxn ang="0">
                  <a:pos x="25" y="1"/>
                </a:cxn>
                <a:cxn ang="0">
                  <a:pos x="38" y="0"/>
                </a:cxn>
                <a:cxn ang="0">
                  <a:pos x="53" y="1"/>
                </a:cxn>
                <a:cxn ang="0">
                  <a:pos x="67" y="1"/>
                </a:cxn>
                <a:cxn ang="0">
                  <a:pos x="83" y="2"/>
                </a:cxn>
                <a:cxn ang="0">
                  <a:pos x="97" y="4"/>
                </a:cxn>
                <a:cxn ang="0">
                  <a:pos x="113" y="6"/>
                </a:cxn>
                <a:cxn ang="0">
                  <a:pos x="125" y="7"/>
                </a:cxn>
                <a:cxn ang="0">
                  <a:pos x="136" y="9"/>
                </a:cxn>
                <a:cxn ang="0">
                  <a:pos x="144" y="9"/>
                </a:cxn>
                <a:cxn ang="0">
                  <a:pos x="151" y="11"/>
                </a:cxn>
                <a:cxn ang="0">
                  <a:pos x="8" y="31"/>
                </a:cxn>
                <a:cxn ang="0">
                  <a:pos x="8" y="31"/>
                </a:cxn>
              </a:cxnLst>
              <a:rect l="0" t="0" r="r" b="b"/>
              <a:pathLst>
                <a:path w="151" h="31">
                  <a:moveTo>
                    <a:pt x="8" y="31"/>
                  </a:moveTo>
                  <a:lnTo>
                    <a:pt x="2" y="21"/>
                  </a:lnTo>
                  <a:lnTo>
                    <a:pt x="0" y="15"/>
                  </a:lnTo>
                  <a:lnTo>
                    <a:pt x="1" y="9"/>
                  </a:lnTo>
                  <a:lnTo>
                    <a:pt x="7" y="5"/>
                  </a:lnTo>
                  <a:lnTo>
                    <a:pt x="14" y="2"/>
                  </a:lnTo>
                  <a:lnTo>
                    <a:pt x="25" y="1"/>
                  </a:lnTo>
                  <a:lnTo>
                    <a:pt x="38" y="0"/>
                  </a:lnTo>
                  <a:lnTo>
                    <a:pt x="53" y="1"/>
                  </a:lnTo>
                  <a:lnTo>
                    <a:pt x="67" y="1"/>
                  </a:lnTo>
                  <a:lnTo>
                    <a:pt x="83" y="2"/>
                  </a:lnTo>
                  <a:lnTo>
                    <a:pt x="97" y="4"/>
                  </a:lnTo>
                  <a:lnTo>
                    <a:pt x="113" y="6"/>
                  </a:lnTo>
                  <a:lnTo>
                    <a:pt x="125" y="7"/>
                  </a:lnTo>
                  <a:lnTo>
                    <a:pt x="136" y="9"/>
                  </a:lnTo>
                  <a:lnTo>
                    <a:pt x="144" y="9"/>
                  </a:lnTo>
                  <a:lnTo>
                    <a:pt x="151" y="11"/>
                  </a:lnTo>
                  <a:lnTo>
                    <a:pt x="8" y="31"/>
                  </a:lnTo>
                  <a:lnTo>
                    <a:pt x="8" y="31"/>
                  </a:lnTo>
                  <a:close/>
                </a:path>
              </a:pathLst>
            </a:custGeom>
            <a:solidFill>
              <a:srgbClr val="000000"/>
            </a:solidFill>
            <a:ln w="9525">
              <a:noFill/>
              <a:round/>
              <a:headEnd/>
              <a:tailEnd/>
            </a:ln>
          </p:spPr>
          <p:txBody>
            <a:bodyPr/>
            <a:lstStyle/>
            <a:p>
              <a:endParaRPr lang="zh-CN" altLang="en-US"/>
            </a:p>
          </p:txBody>
        </p:sp>
        <p:sp>
          <p:nvSpPr>
            <p:cNvPr id="153642" name="Freeform 42"/>
            <p:cNvSpPr>
              <a:spLocks/>
            </p:cNvSpPr>
            <p:nvPr/>
          </p:nvSpPr>
          <p:spPr bwMode="auto">
            <a:xfrm>
              <a:off x="4997" y="2388"/>
              <a:ext cx="23" cy="52"/>
            </a:xfrm>
            <a:custGeom>
              <a:avLst/>
              <a:gdLst/>
              <a:ahLst/>
              <a:cxnLst>
                <a:cxn ang="0">
                  <a:pos x="70" y="0"/>
                </a:cxn>
                <a:cxn ang="0">
                  <a:pos x="64" y="11"/>
                </a:cxn>
                <a:cxn ang="0">
                  <a:pos x="59" y="22"/>
                </a:cxn>
                <a:cxn ang="0">
                  <a:pos x="54" y="34"/>
                </a:cxn>
                <a:cxn ang="0">
                  <a:pos x="49" y="46"/>
                </a:cxn>
                <a:cxn ang="0">
                  <a:pos x="44" y="59"/>
                </a:cxn>
                <a:cxn ang="0">
                  <a:pos x="40" y="71"/>
                </a:cxn>
                <a:cxn ang="0">
                  <a:pos x="35" y="84"/>
                </a:cxn>
                <a:cxn ang="0">
                  <a:pos x="31" y="98"/>
                </a:cxn>
                <a:cxn ang="0">
                  <a:pos x="27" y="111"/>
                </a:cxn>
                <a:cxn ang="0">
                  <a:pos x="23" y="124"/>
                </a:cxn>
                <a:cxn ang="0">
                  <a:pos x="20" y="137"/>
                </a:cxn>
                <a:cxn ang="0">
                  <a:pos x="17" y="152"/>
                </a:cxn>
                <a:cxn ang="0">
                  <a:pos x="15" y="165"/>
                </a:cxn>
                <a:cxn ang="0">
                  <a:pos x="13" y="178"/>
                </a:cxn>
                <a:cxn ang="0">
                  <a:pos x="12" y="190"/>
                </a:cxn>
                <a:cxn ang="0">
                  <a:pos x="12" y="202"/>
                </a:cxn>
                <a:cxn ang="0">
                  <a:pos x="0" y="210"/>
                </a:cxn>
                <a:cxn ang="0">
                  <a:pos x="1" y="193"/>
                </a:cxn>
                <a:cxn ang="0">
                  <a:pos x="2" y="178"/>
                </a:cxn>
                <a:cxn ang="0">
                  <a:pos x="4" y="162"/>
                </a:cxn>
                <a:cxn ang="0">
                  <a:pos x="5" y="148"/>
                </a:cxn>
                <a:cxn ang="0">
                  <a:pos x="7" y="134"/>
                </a:cxn>
                <a:cxn ang="0">
                  <a:pos x="9" y="121"/>
                </a:cxn>
                <a:cxn ang="0">
                  <a:pos x="12" y="108"/>
                </a:cxn>
                <a:cxn ang="0">
                  <a:pos x="15" y="95"/>
                </a:cxn>
                <a:cxn ang="0">
                  <a:pos x="18" y="82"/>
                </a:cxn>
                <a:cxn ang="0">
                  <a:pos x="23" y="70"/>
                </a:cxn>
                <a:cxn ang="0">
                  <a:pos x="29" y="59"/>
                </a:cxn>
                <a:cxn ang="0">
                  <a:pos x="35" y="47"/>
                </a:cxn>
                <a:cxn ang="0">
                  <a:pos x="41" y="35"/>
                </a:cxn>
                <a:cxn ang="0">
                  <a:pos x="50" y="24"/>
                </a:cxn>
                <a:cxn ang="0">
                  <a:pos x="59" y="12"/>
                </a:cxn>
                <a:cxn ang="0">
                  <a:pos x="70" y="0"/>
                </a:cxn>
                <a:cxn ang="0">
                  <a:pos x="70" y="0"/>
                </a:cxn>
              </a:cxnLst>
              <a:rect l="0" t="0" r="r" b="b"/>
              <a:pathLst>
                <a:path w="70" h="210">
                  <a:moveTo>
                    <a:pt x="70" y="0"/>
                  </a:moveTo>
                  <a:lnTo>
                    <a:pt x="64" y="11"/>
                  </a:lnTo>
                  <a:lnTo>
                    <a:pt x="59" y="22"/>
                  </a:lnTo>
                  <a:lnTo>
                    <a:pt x="54" y="34"/>
                  </a:lnTo>
                  <a:lnTo>
                    <a:pt x="49" y="46"/>
                  </a:lnTo>
                  <a:lnTo>
                    <a:pt x="44" y="59"/>
                  </a:lnTo>
                  <a:lnTo>
                    <a:pt x="40" y="71"/>
                  </a:lnTo>
                  <a:lnTo>
                    <a:pt x="35" y="84"/>
                  </a:lnTo>
                  <a:lnTo>
                    <a:pt x="31" y="98"/>
                  </a:lnTo>
                  <a:lnTo>
                    <a:pt x="27" y="111"/>
                  </a:lnTo>
                  <a:lnTo>
                    <a:pt x="23" y="124"/>
                  </a:lnTo>
                  <a:lnTo>
                    <a:pt x="20" y="137"/>
                  </a:lnTo>
                  <a:lnTo>
                    <a:pt x="17" y="152"/>
                  </a:lnTo>
                  <a:lnTo>
                    <a:pt x="15" y="165"/>
                  </a:lnTo>
                  <a:lnTo>
                    <a:pt x="13" y="178"/>
                  </a:lnTo>
                  <a:lnTo>
                    <a:pt x="12" y="190"/>
                  </a:lnTo>
                  <a:lnTo>
                    <a:pt x="12" y="202"/>
                  </a:lnTo>
                  <a:lnTo>
                    <a:pt x="0" y="210"/>
                  </a:lnTo>
                  <a:lnTo>
                    <a:pt x="1" y="193"/>
                  </a:lnTo>
                  <a:lnTo>
                    <a:pt x="2" y="178"/>
                  </a:lnTo>
                  <a:lnTo>
                    <a:pt x="4" y="162"/>
                  </a:lnTo>
                  <a:lnTo>
                    <a:pt x="5" y="148"/>
                  </a:lnTo>
                  <a:lnTo>
                    <a:pt x="7" y="134"/>
                  </a:lnTo>
                  <a:lnTo>
                    <a:pt x="9" y="121"/>
                  </a:lnTo>
                  <a:lnTo>
                    <a:pt x="12" y="108"/>
                  </a:lnTo>
                  <a:lnTo>
                    <a:pt x="15" y="95"/>
                  </a:lnTo>
                  <a:lnTo>
                    <a:pt x="18" y="82"/>
                  </a:lnTo>
                  <a:lnTo>
                    <a:pt x="23" y="70"/>
                  </a:lnTo>
                  <a:lnTo>
                    <a:pt x="29" y="59"/>
                  </a:lnTo>
                  <a:lnTo>
                    <a:pt x="35" y="47"/>
                  </a:lnTo>
                  <a:lnTo>
                    <a:pt x="41" y="35"/>
                  </a:lnTo>
                  <a:lnTo>
                    <a:pt x="50" y="24"/>
                  </a:lnTo>
                  <a:lnTo>
                    <a:pt x="59" y="12"/>
                  </a:lnTo>
                  <a:lnTo>
                    <a:pt x="70" y="0"/>
                  </a:lnTo>
                  <a:lnTo>
                    <a:pt x="70" y="0"/>
                  </a:lnTo>
                  <a:close/>
                </a:path>
              </a:pathLst>
            </a:custGeom>
            <a:solidFill>
              <a:srgbClr val="000000"/>
            </a:solidFill>
            <a:ln w="9525">
              <a:noFill/>
              <a:round/>
              <a:headEnd/>
              <a:tailEnd/>
            </a:ln>
          </p:spPr>
          <p:txBody>
            <a:bodyPr/>
            <a:lstStyle/>
            <a:p>
              <a:endParaRPr lang="zh-CN" altLang="en-US"/>
            </a:p>
          </p:txBody>
        </p:sp>
        <p:sp>
          <p:nvSpPr>
            <p:cNvPr id="153643" name="Freeform 43"/>
            <p:cNvSpPr>
              <a:spLocks/>
            </p:cNvSpPr>
            <p:nvPr/>
          </p:nvSpPr>
          <p:spPr bwMode="auto">
            <a:xfrm>
              <a:off x="5178" y="2363"/>
              <a:ext cx="34" cy="75"/>
            </a:xfrm>
            <a:custGeom>
              <a:avLst/>
              <a:gdLst/>
              <a:ahLst/>
              <a:cxnLst>
                <a:cxn ang="0">
                  <a:pos x="101" y="299"/>
                </a:cxn>
                <a:cxn ang="0">
                  <a:pos x="99" y="283"/>
                </a:cxn>
                <a:cxn ang="0">
                  <a:pos x="96" y="267"/>
                </a:cxn>
                <a:cxn ang="0">
                  <a:pos x="91" y="248"/>
                </a:cxn>
                <a:cxn ang="0">
                  <a:pos x="86" y="230"/>
                </a:cxn>
                <a:cxn ang="0">
                  <a:pos x="80" y="209"/>
                </a:cxn>
                <a:cxn ang="0">
                  <a:pos x="74" y="189"/>
                </a:cxn>
                <a:cxn ang="0">
                  <a:pos x="67" y="168"/>
                </a:cxn>
                <a:cxn ang="0">
                  <a:pos x="60" y="147"/>
                </a:cxn>
                <a:cxn ang="0">
                  <a:pos x="52" y="126"/>
                </a:cxn>
                <a:cxn ang="0">
                  <a:pos x="45" y="104"/>
                </a:cxn>
                <a:cxn ang="0">
                  <a:pos x="36" y="85"/>
                </a:cxn>
                <a:cxn ang="0">
                  <a:pos x="28" y="65"/>
                </a:cxn>
                <a:cxn ang="0">
                  <a:pos x="20" y="46"/>
                </a:cxn>
                <a:cxn ang="0">
                  <a:pos x="13" y="29"/>
                </a:cxn>
                <a:cxn ang="0">
                  <a:pos x="6" y="14"/>
                </a:cxn>
                <a:cxn ang="0">
                  <a:pos x="0" y="0"/>
                </a:cxn>
                <a:cxn ang="0">
                  <a:pos x="12" y="14"/>
                </a:cxn>
                <a:cxn ang="0">
                  <a:pos x="23" y="29"/>
                </a:cxn>
                <a:cxn ang="0">
                  <a:pos x="34" y="45"/>
                </a:cxn>
                <a:cxn ang="0">
                  <a:pos x="45" y="63"/>
                </a:cxn>
                <a:cxn ang="0">
                  <a:pos x="54" y="81"/>
                </a:cxn>
                <a:cxn ang="0">
                  <a:pos x="63" y="100"/>
                </a:cxn>
                <a:cxn ang="0">
                  <a:pos x="71" y="119"/>
                </a:cxn>
                <a:cxn ang="0">
                  <a:pos x="78" y="138"/>
                </a:cxn>
                <a:cxn ang="0">
                  <a:pos x="84" y="158"/>
                </a:cxn>
                <a:cxn ang="0">
                  <a:pos x="89" y="177"/>
                </a:cxn>
                <a:cxn ang="0">
                  <a:pos x="94" y="198"/>
                </a:cxn>
                <a:cxn ang="0">
                  <a:pos x="97" y="218"/>
                </a:cxn>
                <a:cxn ang="0">
                  <a:pos x="99" y="238"/>
                </a:cxn>
                <a:cxn ang="0">
                  <a:pos x="101" y="258"/>
                </a:cxn>
                <a:cxn ang="0">
                  <a:pos x="101" y="278"/>
                </a:cxn>
                <a:cxn ang="0">
                  <a:pos x="101" y="299"/>
                </a:cxn>
                <a:cxn ang="0">
                  <a:pos x="101" y="299"/>
                </a:cxn>
              </a:cxnLst>
              <a:rect l="0" t="0" r="r" b="b"/>
              <a:pathLst>
                <a:path w="101" h="299">
                  <a:moveTo>
                    <a:pt x="101" y="299"/>
                  </a:moveTo>
                  <a:lnTo>
                    <a:pt x="99" y="283"/>
                  </a:lnTo>
                  <a:lnTo>
                    <a:pt x="96" y="267"/>
                  </a:lnTo>
                  <a:lnTo>
                    <a:pt x="91" y="248"/>
                  </a:lnTo>
                  <a:lnTo>
                    <a:pt x="86" y="230"/>
                  </a:lnTo>
                  <a:lnTo>
                    <a:pt x="80" y="209"/>
                  </a:lnTo>
                  <a:lnTo>
                    <a:pt x="74" y="189"/>
                  </a:lnTo>
                  <a:lnTo>
                    <a:pt x="67" y="168"/>
                  </a:lnTo>
                  <a:lnTo>
                    <a:pt x="60" y="147"/>
                  </a:lnTo>
                  <a:lnTo>
                    <a:pt x="52" y="126"/>
                  </a:lnTo>
                  <a:lnTo>
                    <a:pt x="45" y="104"/>
                  </a:lnTo>
                  <a:lnTo>
                    <a:pt x="36" y="85"/>
                  </a:lnTo>
                  <a:lnTo>
                    <a:pt x="28" y="65"/>
                  </a:lnTo>
                  <a:lnTo>
                    <a:pt x="20" y="46"/>
                  </a:lnTo>
                  <a:lnTo>
                    <a:pt x="13" y="29"/>
                  </a:lnTo>
                  <a:lnTo>
                    <a:pt x="6" y="14"/>
                  </a:lnTo>
                  <a:lnTo>
                    <a:pt x="0" y="0"/>
                  </a:lnTo>
                  <a:lnTo>
                    <a:pt x="12" y="14"/>
                  </a:lnTo>
                  <a:lnTo>
                    <a:pt x="23" y="29"/>
                  </a:lnTo>
                  <a:lnTo>
                    <a:pt x="34" y="45"/>
                  </a:lnTo>
                  <a:lnTo>
                    <a:pt x="45" y="63"/>
                  </a:lnTo>
                  <a:lnTo>
                    <a:pt x="54" y="81"/>
                  </a:lnTo>
                  <a:lnTo>
                    <a:pt x="63" y="100"/>
                  </a:lnTo>
                  <a:lnTo>
                    <a:pt x="71" y="119"/>
                  </a:lnTo>
                  <a:lnTo>
                    <a:pt x="78" y="138"/>
                  </a:lnTo>
                  <a:lnTo>
                    <a:pt x="84" y="158"/>
                  </a:lnTo>
                  <a:lnTo>
                    <a:pt x="89" y="177"/>
                  </a:lnTo>
                  <a:lnTo>
                    <a:pt x="94" y="198"/>
                  </a:lnTo>
                  <a:lnTo>
                    <a:pt x="97" y="218"/>
                  </a:lnTo>
                  <a:lnTo>
                    <a:pt x="99" y="238"/>
                  </a:lnTo>
                  <a:lnTo>
                    <a:pt x="101" y="258"/>
                  </a:lnTo>
                  <a:lnTo>
                    <a:pt x="101" y="278"/>
                  </a:lnTo>
                  <a:lnTo>
                    <a:pt x="101" y="299"/>
                  </a:lnTo>
                  <a:lnTo>
                    <a:pt x="101" y="299"/>
                  </a:lnTo>
                  <a:close/>
                </a:path>
              </a:pathLst>
            </a:custGeom>
            <a:solidFill>
              <a:srgbClr val="000000"/>
            </a:solidFill>
            <a:ln w="9525">
              <a:noFill/>
              <a:round/>
              <a:headEnd/>
              <a:tailEnd/>
            </a:ln>
          </p:spPr>
          <p:txBody>
            <a:bodyPr/>
            <a:lstStyle/>
            <a:p>
              <a:endParaRPr lang="zh-CN" altLang="en-US"/>
            </a:p>
          </p:txBody>
        </p:sp>
        <p:sp>
          <p:nvSpPr>
            <p:cNvPr id="153644" name="Freeform 44"/>
            <p:cNvSpPr>
              <a:spLocks/>
            </p:cNvSpPr>
            <p:nvPr/>
          </p:nvSpPr>
          <p:spPr bwMode="auto">
            <a:xfrm>
              <a:off x="5217" y="2353"/>
              <a:ext cx="25" cy="37"/>
            </a:xfrm>
            <a:custGeom>
              <a:avLst/>
              <a:gdLst/>
              <a:ahLst/>
              <a:cxnLst>
                <a:cxn ang="0">
                  <a:pos x="75" y="147"/>
                </a:cxn>
                <a:cxn ang="0">
                  <a:pos x="0" y="0"/>
                </a:cxn>
                <a:cxn ang="0">
                  <a:pos x="66" y="59"/>
                </a:cxn>
                <a:cxn ang="0">
                  <a:pos x="75" y="147"/>
                </a:cxn>
                <a:cxn ang="0">
                  <a:pos x="75" y="147"/>
                </a:cxn>
              </a:cxnLst>
              <a:rect l="0" t="0" r="r" b="b"/>
              <a:pathLst>
                <a:path w="75" h="147">
                  <a:moveTo>
                    <a:pt x="75" y="147"/>
                  </a:moveTo>
                  <a:lnTo>
                    <a:pt x="0" y="0"/>
                  </a:lnTo>
                  <a:lnTo>
                    <a:pt x="66" y="59"/>
                  </a:lnTo>
                  <a:lnTo>
                    <a:pt x="75" y="147"/>
                  </a:lnTo>
                  <a:lnTo>
                    <a:pt x="75" y="147"/>
                  </a:lnTo>
                  <a:close/>
                </a:path>
              </a:pathLst>
            </a:custGeom>
            <a:solidFill>
              <a:srgbClr val="000000"/>
            </a:solidFill>
            <a:ln w="9525">
              <a:noFill/>
              <a:round/>
              <a:headEnd/>
              <a:tailEnd/>
            </a:ln>
          </p:spPr>
          <p:txBody>
            <a:bodyPr/>
            <a:lstStyle/>
            <a:p>
              <a:endParaRPr lang="zh-CN" altLang="en-US"/>
            </a:p>
          </p:txBody>
        </p:sp>
        <p:sp>
          <p:nvSpPr>
            <p:cNvPr id="153645" name="Freeform 45"/>
            <p:cNvSpPr>
              <a:spLocks/>
            </p:cNvSpPr>
            <p:nvPr/>
          </p:nvSpPr>
          <p:spPr bwMode="auto">
            <a:xfrm>
              <a:off x="5204" y="2333"/>
              <a:ext cx="28" cy="23"/>
            </a:xfrm>
            <a:custGeom>
              <a:avLst/>
              <a:gdLst/>
              <a:ahLst/>
              <a:cxnLst>
                <a:cxn ang="0">
                  <a:pos x="85" y="93"/>
                </a:cxn>
                <a:cxn ang="0">
                  <a:pos x="0" y="6"/>
                </a:cxn>
                <a:cxn ang="0">
                  <a:pos x="3" y="2"/>
                </a:cxn>
                <a:cxn ang="0">
                  <a:pos x="6" y="1"/>
                </a:cxn>
                <a:cxn ang="0">
                  <a:pos x="9" y="0"/>
                </a:cxn>
                <a:cxn ang="0">
                  <a:pos x="14" y="0"/>
                </a:cxn>
                <a:cxn ang="0">
                  <a:pos x="19" y="0"/>
                </a:cxn>
                <a:cxn ang="0">
                  <a:pos x="23" y="1"/>
                </a:cxn>
                <a:cxn ang="0">
                  <a:pos x="27" y="2"/>
                </a:cxn>
                <a:cxn ang="0">
                  <a:pos x="31" y="6"/>
                </a:cxn>
                <a:cxn ang="0">
                  <a:pos x="35" y="10"/>
                </a:cxn>
                <a:cxn ang="0">
                  <a:pos x="39" y="16"/>
                </a:cxn>
                <a:cxn ang="0">
                  <a:pos x="43" y="21"/>
                </a:cxn>
                <a:cxn ang="0">
                  <a:pos x="47" y="26"/>
                </a:cxn>
                <a:cxn ang="0">
                  <a:pos x="50" y="32"/>
                </a:cxn>
                <a:cxn ang="0">
                  <a:pos x="54" y="36"/>
                </a:cxn>
                <a:cxn ang="0">
                  <a:pos x="58" y="42"/>
                </a:cxn>
                <a:cxn ang="0">
                  <a:pos x="61" y="46"/>
                </a:cxn>
                <a:cxn ang="0">
                  <a:pos x="64" y="52"/>
                </a:cxn>
                <a:cxn ang="0">
                  <a:pos x="68" y="56"/>
                </a:cxn>
                <a:cxn ang="0">
                  <a:pos x="70" y="61"/>
                </a:cxn>
                <a:cxn ang="0">
                  <a:pos x="75" y="68"/>
                </a:cxn>
                <a:cxn ang="0">
                  <a:pos x="77" y="73"/>
                </a:cxn>
                <a:cxn ang="0">
                  <a:pos x="80" y="79"/>
                </a:cxn>
                <a:cxn ang="0">
                  <a:pos x="82" y="85"/>
                </a:cxn>
                <a:cxn ang="0">
                  <a:pos x="85" y="93"/>
                </a:cxn>
                <a:cxn ang="0">
                  <a:pos x="85" y="93"/>
                </a:cxn>
              </a:cxnLst>
              <a:rect l="0" t="0" r="r" b="b"/>
              <a:pathLst>
                <a:path w="85" h="93">
                  <a:moveTo>
                    <a:pt x="85" y="93"/>
                  </a:moveTo>
                  <a:lnTo>
                    <a:pt x="0" y="6"/>
                  </a:lnTo>
                  <a:lnTo>
                    <a:pt x="3" y="2"/>
                  </a:lnTo>
                  <a:lnTo>
                    <a:pt x="6" y="1"/>
                  </a:lnTo>
                  <a:lnTo>
                    <a:pt x="9" y="0"/>
                  </a:lnTo>
                  <a:lnTo>
                    <a:pt x="14" y="0"/>
                  </a:lnTo>
                  <a:lnTo>
                    <a:pt x="19" y="0"/>
                  </a:lnTo>
                  <a:lnTo>
                    <a:pt x="23" y="1"/>
                  </a:lnTo>
                  <a:lnTo>
                    <a:pt x="27" y="2"/>
                  </a:lnTo>
                  <a:lnTo>
                    <a:pt x="31" y="6"/>
                  </a:lnTo>
                  <a:lnTo>
                    <a:pt x="35" y="10"/>
                  </a:lnTo>
                  <a:lnTo>
                    <a:pt x="39" y="16"/>
                  </a:lnTo>
                  <a:lnTo>
                    <a:pt x="43" y="21"/>
                  </a:lnTo>
                  <a:lnTo>
                    <a:pt x="47" y="26"/>
                  </a:lnTo>
                  <a:lnTo>
                    <a:pt x="50" y="32"/>
                  </a:lnTo>
                  <a:lnTo>
                    <a:pt x="54" y="36"/>
                  </a:lnTo>
                  <a:lnTo>
                    <a:pt x="58" y="42"/>
                  </a:lnTo>
                  <a:lnTo>
                    <a:pt x="61" y="46"/>
                  </a:lnTo>
                  <a:lnTo>
                    <a:pt x="64" y="52"/>
                  </a:lnTo>
                  <a:lnTo>
                    <a:pt x="68" y="56"/>
                  </a:lnTo>
                  <a:lnTo>
                    <a:pt x="70" y="61"/>
                  </a:lnTo>
                  <a:lnTo>
                    <a:pt x="75" y="68"/>
                  </a:lnTo>
                  <a:lnTo>
                    <a:pt x="77" y="73"/>
                  </a:lnTo>
                  <a:lnTo>
                    <a:pt x="80" y="79"/>
                  </a:lnTo>
                  <a:lnTo>
                    <a:pt x="82" y="85"/>
                  </a:lnTo>
                  <a:lnTo>
                    <a:pt x="85" y="93"/>
                  </a:lnTo>
                  <a:lnTo>
                    <a:pt x="85" y="93"/>
                  </a:lnTo>
                  <a:close/>
                </a:path>
              </a:pathLst>
            </a:custGeom>
            <a:solidFill>
              <a:srgbClr val="000000"/>
            </a:solidFill>
            <a:ln w="9525">
              <a:noFill/>
              <a:round/>
              <a:headEnd/>
              <a:tailEnd/>
            </a:ln>
          </p:spPr>
          <p:txBody>
            <a:bodyPr/>
            <a:lstStyle/>
            <a:p>
              <a:endParaRPr lang="zh-CN" altLang="en-US"/>
            </a:p>
          </p:txBody>
        </p:sp>
        <p:sp>
          <p:nvSpPr>
            <p:cNvPr id="153646" name="Freeform 46"/>
            <p:cNvSpPr>
              <a:spLocks/>
            </p:cNvSpPr>
            <p:nvPr/>
          </p:nvSpPr>
          <p:spPr bwMode="auto">
            <a:xfrm>
              <a:off x="4947" y="2301"/>
              <a:ext cx="62" cy="33"/>
            </a:xfrm>
            <a:custGeom>
              <a:avLst/>
              <a:gdLst/>
              <a:ahLst/>
              <a:cxnLst>
                <a:cxn ang="0">
                  <a:pos x="187" y="3"/>
                </a:cxn>
                <a:cxn ang="0">
                  <a:pos x="181" y="7"/>
                </a:cxn>
                <a:cxn ang="0">
                  <a:pos x="173" y="14"/>
                </a:cxn>
                <a:cxn ang="0">
                  <a:pos x="164" y="21"/>
                </a:cxn>
                <a:cxn ang="0">
                  <a:pos x="153" y="29"/>
                </a:cxn>
                <a:cxn ang="0">
                  <a:pos x="140" y="38"/>
                </a:cxn>
                <a:cxn ang="0">
                  <a:pos x="126" y="49"/>
                </a:cxn>
                <a:cxn ang="0">
                  <a:pos x="111" y="59"/>
                </a:cxn>
                <a:cxn ang="0">
                  <a:pos x="96" y="70"/>
                </a:cxn>
                <a:cxn ang="0">
                  <a:pos x="81" y="81"/>
                </a:cxn>
                <a:cxn ang="0">
                  <a:pos x="67" y="90"/>
                </a:cxn>
                <a:cxn ang="0">
                  <a:pos x="51" y="100"/>
                </a:cxn>
                <a:cxn ang="0">
                  <a:pos x="39" y="109"/>
                </a:cxn>
                <a:cxn ang="0">
                  <a:pos x="28" y="116"/>
                </a:cxn>
                <a:cxn ang="0">
                  <a:pos x="18" y="122"/>
                </a:cxn>
                <a:cxn ang="0">
                  <a:pos x="11" y="126"/>
                </a:cxn>
                <a:cxn ang="0">
                  <a:pos x="5" y="130"/>
                </a:cxn>
                <a:cxn ang="0">
                  <a:pos x="0" y="124"/>
                </a:cxn>
                <a:cxn ang="0">
                  <a:pos x="0" y="118"/>
                </a:cxn>
                <a:cxn ang="0">
                  <a:pos x="5" y="109"/>
                </a:cxn>
                <a:cxn ang="0">
                  <a:pos x="15" y="99"/>
                </a:cxn>
                <a:cxn ang="0">
                  <a:pos x="26" y="87"/>
                </a:cxn>
                <a:cxn ang="0">
                  <a:pos x="41" y="75"/>
                </a:cxn>
                <a:cxn ang="0">
                  <a:pos x="58" y="63"/>
                </a:cxn>
                <a:cxn ang="0">
                  <a:pos x="77" y="51"/>
                </a:cxn>
                <a:cxn ang="0">
                  <a:pos x="95" y="38"/>
                </a:cxn>
                <a:cxn ang="0">
                  <a:pos x="114" y="27"/>
                </a:cxn>
                <a:cxn ang="0">
                  <a:pos x="132" y="17"/>
                </a:cxn>
                <a:cxn ang="0">
                  <a:pos x="149" y="10"/>
                </a:cxn>
                <a:cxn ang="0">
                  <a:pos x="163" y="3"/>
                </a:cxn>
                <a:cxn ang="0">
                  <a:pos x="174" y="1"/>
                </a:cxn>
                <a:cxn ang="0">
                  <a:pos x="183" y="0"/>
                </a:cxn>
                <a:cxn ang="0">
                  <a:pos x="187" y="3"/>
                </a:cxn>
                <a:cxn ang="0">
                  <a:pos x="187" y="3"/>
                </a:cxn>
              </a:cxnLst>
              <a:rect l="0" t="0" r="r" b="b"/>
              <a:pathLst>
                <a:path w="187" h="130">
                  <a:moveTo>
                    <a:pt x="187" y="3"/>
                  </a:moveTo>
                  <a:lnTo>
                    <a:pt x="181" y="7"/>
                  </a:lnTo>
                  <a:lnTo>
                    <a:pt x="173" y="14"/>
                  </a:lnTo>
                  <a:lnTo>
                    <a:pt x="164" y="21"/>
                  </a:lnTo>
                  <a:lnTo>
                    <a:pt x="153" y="29"/>
                  </a:lnTo>
                  <a:lnTo>
                    <a:pt x="140" y="38"/>
                  </a:lnTo>
                  <a:lnTo>
                    <a:pt x="126" y="49"/>
                  </a:lnTo>
                  <a:lnTo>
                    <a:pt x="111" y="59"/>
                  </a:lnTo>
                  <a:lnTo>
                    <a:pt x="96" y="70"/>
                  </a:lnTo>
                  <a:lnTo>
                    <a:pt x="81" y="81"/>
                  </a:lnTo>
                  <a:lnTo>
                    <a:pt x="67" y="90"/>
                  </a:lnTo>
                  <a:lnTo>
                    <a:pt x="51" y="100"/>
                  </a:lnTo>
                  <a:lnTo>
                    <a:pt x="39" y="109"/>
                  </a:lnTo>
                  <a:lnTo>
                    <a:pt x="28" y="116"/>
                  </a:lnTo>
                  <a:lnTo>
                    <a:pt x="18" y="122"/>
                  </a:lnTo>
                  <a:lnTo>
                    <a:pt x="11" y="126"/>
                  </a:lnTo>
                  <a:lnTo>
                    <a:pt x="5" y="130"/>
                  </a:lnTo>
                  <a:lnTo>
                    <a:pt x="0" y="124"/>
                  </a:lnTo>
                  <a:lnTo>
                    <a:pt x="0" y="118"/>
                  </a:lnTo>
                  <a:lnTo>
                    <a:pt x="5" y="109"/>
                  </a:lnTo>
                  <a:lnTo>
                    <a:pt x="15" y="99"/>
                  </a:lnTo>
                  <a:lnTo>
                    <a:pt x="26" y="87"/>
                  </a:lnTo>
                  <a:lnTo>
                    <a:pt x="41" y="75"/>
                  </a:lnTo>
                  <a:lnTo>
                    <a:pt x="58" y="63"/>
                  </a:lnTo>
                  <a:lnTo>
                    <a:pt x="77" y="51"/>
                  </a:lnTo>
                  <a:lnTo>
                    <a:pt x="95" y="38"/>
                  </a:lnTo>
                  <a:lnTo>
                    <a:pt x="114" y="27"/>
                  </a:lnTo>
                  <a:lnTo>
                    <a:pt x="132" y="17"/>
                  </a:lnTo>
                  <a:lnTo>
                    <a:pt x="149" y="10"/>
                  </a:lnTo>
                  <a:lnTo>
                    <a:pt x="163" y="3"/>
                  </a:lnTo>
                  <a:lnTo>
                    <a:pt x="174" y="1"/>
                  </a:lnTo>
                  <a:lnTo>
                    <a:pt x="183" y="0"/>
                  </a:lnTo>
                  <a:lnTo>
                    <a:pt x="187" y="3"/>
                  </a:lnTo>
                  <a:lnTo>
                    <a:pt x="187" y="3"/>
                  </a:lnTo>
                  <a:close/>
                </a:path>
              </a:pathLst>
            </a:custGeom>
            <a:solidFill>
              <a:srgbClr val="000000"/>
            </a:solidFill>
            <a:ln w="9525">
              <a:noFill/>
              <a:round/>
              <a:headEnd/>
              <a:tailEnd/>
            </a:ln>
          </p:spPr>
          <p:txBody>
            <a:bodyPr/>
            <a:lstStyle/>
            <a:p>
              <a:endParaRPr lang="zh-CN" altLang="en-US"/>
            </a:p>
          </p:txBody>
        </p:sp>
        <p:sp>
          <p:nvSpPr>
            <p:cNvPr id="153647" name="Freeform 47"/>
            <p:cNvSpPr>
              <a:spLocks/>
            </p:cNvSpPr>
            <p:nvPr/>
          </p:nvSpPr>
          <p:spPr bwMode="auto">
            <a:xfrm>
              <a:off x="4906" y="2547"/>
              <a:ext cx="212" cy="73"/>
            </a:xfrm>
            <a:custGeom>
              <a:avLst/>
              <a:gdLst/>
              <a:ahLst/>
              <a:cxnLst>
                <a:cxn ang="0">
                  <a:pos x="64" y="17"/>
                </a:cxn>
                <a:cxn ang="0">
                  <a:pos x="258" y="12"/>
                </a:cxn>
                <a:cxn ang="0">
                  <a:pos x="434" y="18"/>
                </a:cxn>
                <a:cxn ang="0">
                  <a:pos x="505" y="0"/>
                </a:cxn>
                <a:cxn ang="0">
                  <a:pos x="603" y="9"/>
                </a:cxn>
                <a:cxn ang="0">
                  <a:pos x="459" y="52"/>
                </a:cxn>
                <a:cxn ang="0">
                  <a:pos x="605" y="59"/>
                </a:cxn>
                <a:cxn ang="0">
                  <a:pos x="495" y="99"/>
                </a:cxn>
                <a:cxn ang="0">
                  <a:pos x="635" y="124"/>
                </a:cxn>
                <a:cxn ang="0">
                  <a:pos x="554" y="159"/>
                </a:cxn>
                <a:cxn ang="0">
                  <a:pos x="619" y="184"/>
                </a:cxn>
                <a:cxn ang="0">
                  <a:pos x="533" y="206"/>
                </a:cxn>
                <a:cxn ang="0">
                  <a:pos x="486" y="220"/>
                </a:cxn>
                <a:cxn ang="0">
                  <a:pos x="625" y="269"/>
                </a:cxn>
                <a:cxn ang="0">
                  <a:pos x="468" y="293"/>
                </a:cxn>
                <a:cxn ang="0">
                  <a:pos x="425" y="210"/>
                </a:cxn>
                <a:cxn ang="0">
                  <a:pos x="363" y="168"/>
                </a:cxn>
                <a:cxn ang="0">
                  <a:pos x="295" y="176"/>
                </a:cxn>
                <a:cxn ang="0">
                  <a:pos x="266" y="108"/>
                </a:cxn>
                <a:cxn ang="0">
                  <a:pos x="236" y="182"/>
                </a:cxn>
                <a:cxn ang="0">
                  <a:pos x="209" y="160"/>
                </a:cxn>
                <a:cxn ang="0">
                  <a:pos x="189" y="263"/>
                </a:cxn>
                <a:cxn ang="0">
                  <a:pos x="7" y="279"/>
                </a:cxn>
                <a:cxn ang="0">
                  <a:pos x="51" y="156"/>
                </a:cxn>
                <a:cxn ang="0">
                  <a:pos x="0" y="178"/>
                </a:cxn>
                <a:cxn ang="0">
                  <a:pos x="60" y="93"/>
                </a:cxn>
                <a:cxn ang="0">
                  <a:pos x="17" y="101"/>
                </a:cxn>
                <a:cxn ang="0">
                  <a:pos x="68" y="47"/>
                </a:cxn>
                <a:cxn ang="0">
                  <a:pos x="28" y="43"/>
                </a:cxn>
                <a:cxn ang="0">
                  <a:pos x="64" y="17"/>
                </a:cxn>
                <a:cxn ang="0">
                  <a:pos x="64" y="17"/>
                </a:cxn>
              </a:cxnLst>
              <a:rect l="0" t="0" r="r" b="b"/>
              <a:pathLst>
                <a:path w="635" h="293">
                  <a:moveTo>
                    <a:pt x="64" y="17"/>
                  </a:moveTo>
                  <a:lnTo>
                    <a:pt x="258" y="12"/>
                  </a:lnTo>
                  <a:lnTo>
                    <a:pt x="434" y="18"/>
                  </a:lnTo>
                  <a:lnTo>
                    <a:pt x="505" y="0"/>
                  </a:lnTo>
                  <a:lnTo>
                    <a:pt x="603" y="9"/>
                  </a:lnTo>
                  <a:lnTo>
                    <a:pt x="459" y="52"/>
                  </a:lnTo>
                  <a:lnTo>
                    <a:pt x="605" y="59"/>
                  </a:lnTo>
                  <a:lnTo>
                    <a:pt x="495" y="99"/>
                  </a:lnTo>
                  <a:lnTo>
                    <a:pt x="635" y="124"/>
                  </a:lnTo>
                  <a:lnTo>
                    <a:pt x="554" y="159"/>
                  </a:lnTo>
                  <a:lnTo>
                    <a:pt x="619" y="184"/>
                  </a:lnTo>
                  <a:lnTo>
                    <a:pt x="533" y="206"/>
                  </a:lnTo>
                  <a:lnTo>
                    <a:pt x="486" y="220"/>
                  </a:lnTo>
                  <a:lnTo>
                    <a:pt x="625" y="269"/>
                  </a:lnTo>
                  <a:lnTo>
                    <a:pt x="468" y="293"/>
                  </a:lnTo>
                  <a:lnTo>
                    <a:pt x="425" y="210"/>
                  </a:lnTo>
                  <a:lnTo>
                    <a:pt x="363" y="168"/>
                  </a:lnTo>
                  <a:lnTo>
                    <a:pt x="295" y="176"/>
                  </a:lnTo>
                  <a:lnTo>
                    <a:pt x="266" y="108"/>
                  </a:lnTo>
                  <a:lnTo>
                    <a:pt x="236" y="182"/>
                  </a:lnTo>
                  <a:lnTo>
                    <a:pt x="209" y="160"/>
                  </a:lnTo>
                  <a:lnTo>
                    <a:pt x="189" y="263"/>
                  </a:lnTo>
                  <a:lnTo>
                    <a:pt x="7" y="279"/>
                  </a:lnTo>
                  <a:lnTo>
                    <a:pt x="51" y="156"/>
                  </a:lnTo>
                  <a:lnTo>
                    <a:pt x="0" y="178"/>
                  </a:lnTo>
                  <a:lnTo>
                    <a:pt x="60" y="93"/>
                  </a:lnTo>
                  <a:lnTo>
                    <a:pt x="17" y="101"/>
                  </a:lnTo>
                  <a:lnTo>
                    <a:pt x="68" y="47"/>
                  </a:lnTo>
                  <a:lnTo>
                    <a:pt x="28" y="43"/>
                  </a:lnTo>
                  <a:lnTo>
                    <a:pt x="64" y="17"/>
                  </a:lnTo>
                  <a:lnTo>
                    <a:pt x="64" y="17"/>
                  </a:lnTo>
                  <a:close/>
                </a:path>
              </a:pathLst>
            </a:custGeom>
            <a:solidFill>
              <a:srgbClr val="FFF5F5"/>
            </a:solidFill>
            <a:ln w="9525">
              <a:noFill/>
              <a:round/>
              <a:headEnd/>
              <a:tailEnd/>
            </a:ln>
          </p:spPr>
          <p:txBody>
            <a:bodyPr/>
            <a:lstStyle/>
            <a:p>
              <a:endParaRPr lang="zh-CN" altLang="en-US"/>
            </a:p>
          </p:txBody>
        </p:sp>
        <p:sp>
          <p:nvSpPr>
            <p:cNvPr id="153648" name="Freeform 48"/>
            <p:cNvSpPr>
              <a:spLocks/>
            </p:cNvSpPr>
            <p:nvPr/>
          </p:nvSpPr>
          <p:spPr bwMode="auto">
            <a:xfrm>
              <a:off x="4908" y="2610"/>
              <a:ext cx="127" cy="145"/>
            </a:xfrm>
            <a:custGeom>
              <a:avLst/>
              <a:gdLst/>
              <a:ahLst/>
              <a:cxnLst>
                <a:cxn ang="0">
                  <a:pos x="169" y="0"/>
                </a:cxn>
                <a:cxn ang="0">
                  <a:pos x="209" y="63"/>
                </a:cxn>
                <a:cxn ang="0">
                  <a:pos x="232" y="34"/>
                </a:cxn>
                <a:cxn ang="0">
                  <a:pos x="275" y="70"/>
                </a:cxn>
                <a:cxn ang="0">
                  <a:pos x="227" y="334"/>
                </a:cxn>
                <a:cxn ang="0">
                  <a:pos x="298" y="375"/>
                </a:cxn>
                <a:cxn ang="0">
                  <a:pos x="380" y="370"/>
                </a:cxn>
                <a:cxn ang="0">
                  <a:pos x="380" y="581"/>
                </a:cxn>
                <a:cxn ang="0">
                  <a:pos x="184" y="429"/>
                </a:cxn>
                <a:cxn ang="0">
                  <a:pos x="196" y="483"/>
                </a:cxn>
                <a:cxn ang="0">
                  <a:pos x="111" y="331"/>
                </a:cxn>
                <a:cxn ang="0">
                  <a:pos x="106" y="427"/>
                </a:cxn>
                <a:cxn ang="0">
                  <a:pos x="79" y="366"/>
                </a:cxn>
                <a:cxn ang="0">
                  <a:pos x="40" y="337"/>
                </a:cxn>
                <a:cxn ang="0">
                  <a:pos x="64" y="251"/>
                </a:cxn>
                <a:cxn ang="0">
                  <a:pos x="29" y="254"/>
                </a:cxn>
                <a:cxn ang="0">
                  <a:pos x="44" y="160"/>
                </a:cxn>
                <a:cxn ang="0">
                  <a:pos x="11" y="169"/>
                </a:cxn>
                <a:cxn ang="0">
                  <a:pos x="43" y="92"/>
                </a:cxn>
                <a:cxn ang="0">
                  <a:pos x="0" y="95"/>
                </a:cxn>
                <a:cxn ang="0">
                  <a:pos x="31" y="63"/>
                </a:cxn>
                <a:cxn ang="0">
                  <a:pos x="7" y="28"/>
                </a:cxn>
                <a:cxn ang="0">
                  <a:pos x="169" y="0"/>
                </a:cxn>
                <a:cxn ang="0">
                  <a:pos x="169" y="0"/>
                </a:cxn>
              </a:cxnLst>
              <a:rect l="0" t="0" r="r" b="b"/>
              <a:pathLst>
                <a:path w="380" h="581">
                  <a:moveTo>
                    <a:pt x="169" y="0"/>
                  </a:moveTo>
                  <a:lnTo>
                    <a:pt x="209" y="63"/>
                  </a:lnTo>
                  <a:lnTo>
                    <a:pt x="232" y="34"/>
                  </a:lnTo>
                  <a:lnTo>
                    <a:pt x="275" y="70"/>
                  </a:lnTo>
                  <a:lnTo>
                    <a:pt x="227" y="334"/>
                  </a:lnTo>
                  <a:lnTo>
                    <a:pt x="298" y="375"/>
                  </a:lnTo>
                  <a:lnTo>
                    <a:pt x="380" y="370"/>
                  </a:lnTo>
                  <a:lnTo>
                    <a:pt x="380" y="581"/>
                  </a:lnTo>
                  <a:lnTo>
                    <a:pt x="184" y="429"/>
                  </a:lnTo>
                  <a:lnTo>
                    <a:pt x="196" y="483"/>
                  </a:lnTo>
                  <a:lnTo>
                    <a:pt x="111" y="331"/>
                  </a:lnTo>
                  <a:lnTo>
                    <a:pt x="106" y="427"/>
                  </a:lnTo>
                  <a:lnTo>
                    <a:pt x="79" y="366"/>
                  </a:lnTo>
                  <a:lnTo>
                    <a:pt x="40" y="337"/>
                  </a:lnTo>
                  <a:lnTo>
                    <a:pt x="64" y="251"/>
                  </a:lnTo>
                  <a:lnTo>
                    <a:pt x="29" y="254"/>
                  </a:lnTo>
                  <a:lnTo>
                    <a:pt x="44" y="160"/>
                  </a:lnTo>
                  <a:lnTo>
                    <a:pt x="11" y="169"/>
                  </a:lnTo>
                  <a:lnTo>
                    <a:pt x="43" y="92"/>
                  </a:lnTo>
                  <a:lnTo>
                    <a:pt x="0" y="95"/>
                  </a:lnTo>
                  <a:lnTo>
                    <a:pt x="31" y="63"/>
                  </a:lnTo>
                  <a:lnTo>
                    <a:pt x="7" y="28"/>
                  </a:lnTo>
                  <a:lnTo>
                    <a:pt x="169" y="0"/>
                  </a:lnTo>
                  <a:lnTo>
                    <a:pt x="169" y="0"/>
                  </a:lnTo>
                  <a:close/>
                </a:path>
              </a:pathLst>
            </a:custGeom>
            <a:solidFill>
              <a:srgbClr val="FFF5F5"/>
            </a:solidFill>
            <a:ln w="9525">
              <a:noFill/>
              <a:round/>
              <a:headEnd/>
              <a:tailEnd/>
            </a:ln>
          </p:spPr>
          <p:txBody>
            <a:bodyPr/>
            <a:lstStyle/>
            <a:p>
              <a:endParaRPr lang="zh-CN" altLang="en-US"/>
            </a:p>
          </p:txBody>
        </p:sp>
        <p:sp>
          <p:nvSpPr>
            <p:cNvPr id="153649" name="Freeform 49"/>
            <p:cNvSpPr>
              <a:spLocks/>
            </p:cNvSpPr>
            <p:nvPr/>
          </p:nvSpPr>
          <p:spPr bwMode="auto">
            <a:xfrm>
              <a:off x="5022" y="2604"/>
              <a:ext cx="112" cy="151"/>
            </a:xfrm>
            <a:custGeom>
              <a:avLst/>
              <a:gdLst/>
              <a:ahLst/>
              <a:cxnLst>
                <a:cxn ang="0">
                  <a:pos x="90" y="0"/>
                </a:cxn>
                <a:cxn ang="0">
                  <a:pos x="86" y="90"/>
                </a:cxn>
                <a:cxn ang="0">
                  <a:pos x="41" y="110"/>
                </a:cxn>
                <a:cxn ang="0">
                  <a:pos x="46" y="197"/>
                </a:cxn>
                <a:cxn ang="0">
                  <a:pos x="77" y="160"/>
                </a:cxn>
                <a:cxn ang="0">
                  <a:pos x="138" y="330"/>
                </a:cxn>
                <a:cxn ang="0">
                  <a:pos x="93" y="426"/>
                </a:cxn>
                <a:cxn ang="0">
                  <a:pos x="61" y="390"/>
                </a:cxn>
                <a:cxn ang="0">
                  <a:pos x="0" y="396"/>
                </a:cxn>
                <a:cxn ang="0">
                  <a:pos x="28" y="596"/>
                </a:cxn>
                <a:cxn ang="0">
                  <a:pos x="77" y="601"/>
                </a:cxn>
                <a:cxn ang="0">
                  <a:pos x="223" y="575"/>
                </a:cxn>
                <a:cxn ang="0">
                  <a:pos x="288" y="524"/>
                </a:cxn>
                <a:cxn ang="0">
                  <a:pos x="191" y="504"/>
                </a:cxn>
                <a:cxn ang="0">
                  <a:pos x="337" y="468"/>
                </a:cxn>
                <a:cxn ang="0">
                  <a:pos x="158" y="453"/>
                </a:cxn>
                <a:cxn ang="0">
                  <a:pos x="305" y="413"/>
                </a:cxn>
                <a:cxn ang="0">
                  <a:pos x="172" y="406"/>
                </a:cxn>
                <a:cxn ang="0">
                  <a:pos x="317" y="359"/>
                </a:cxn>
                <a:cxn ang="0">
                  <a:pos x="167" y="324"/>
                </a:cxn>
                <a:cxn ang="0">
                  <a:pos x="305" y="300"/>
                </a:cxn>
                <a:cxn ang="0">
                  <a:pos x="143" y="246"/>
                </a:cxn>
                <a:cxn ang="0">
                  <a:pos x="305" y="228"/>
                </a:cxn>
                <a:cxn ang="0">
                  <a:pos x="138" y="180"/>
                </a:cxn>
                <a:cxn ang="0">
                  <a:pos x="314" y="161"/>
                </a:cxn>
                <a:cxn ang="0">
                  <a:pos x="125" y="115"/>
                </a:cxn>
                <a:cxn ang="0">
                  <a:pos x="290" y="100"/>
                </a:cxn>
                <a:cxn ang="0">
                  <a:pos x="140" y="38"/>
                </a:cxn>
                <a:cxn ang="0">
                  <a:pos x="90" y="0"/>
                </a:cxn>
                <a:cxn ang="0">
                  <a:pos x="90" y="0"/>
                </a:cxn>
              </a:cxnLst>
              <a:rect l="0" t="0" r="r" b="b"/>
              <a:pathLst>
                <a:path w="337" h="601">
                  <a:moveTo>
                    <a:pt x="90" y="0"/>
                  </a:moveTo>
                  <a:lnTo>
                    <a:pt x="86" y="90"/>
                  </a:lnTo>
                  <a:lnTo>
                    <a:pt x="41" y="110"/>
                  </a:lnTo>
                  <a:lnTo>
                    <a:pt x="46" y="197"/>
                  </a:lnTo>
                  <a:lnTo>
                    <a:pt x="77" y="160"/>
                  </a:lnTo>
                  <a:lnTo>
                    <a:pt x="138" y="330"/>
                  </a:lnTo>
                  <a:lnTo>
                    <a:pt x="93" y="426"/>
                  </a:lnTo>
                  <a:lnTo>
                    <a:pt x="61" y="390"/>
                  </a:lnTo>
                  <a:lnTo>
                    <a:pt x="0" y="396"/>
                  </a:lnTo>
                  <a:lnTo>
                    <a:pt x="28" y="596"/>
                  </a:lnTo>
                  <a:lnTo>
                    <a:pt x="77" y="601"/>
                  </a:lnTo>
                  <a:lnTo>
                    <a:pt x="223" y="575"/>
                  </a:lnTo>
                  <a:lnTo>
                    <a:pt x="288" y="524"/>
                  </a:lnTo>
                  <a:lnTo>
                    <a:pt x="191" y="504"/>
                  </a:lnTo>
                  <a:lnTo>
                    <a:pt x="337" y="468"/>
                  </a:lnTo>
                  <a:lnTo>
                    <a:pt x="158" y="453"/>
                  </a:lnTo>
                  <a:lnTo>
                    <a:pt x="305" y="413"/>
                  </a:lnTo>
                  <a:lnTo>
                    <a:pt x="172" y="406"/>
                  </a:lnTo>
                  <a:lnTo>
                    <a:pt x="317" y="359"/>
                  </a:lnTo>
                  <a:lnTo>
                    <a:pt x="167" y="324"/>
                  </a:lnTo>
                  <a:lnTo>
                    <a:pt x="305" y="300"/>
                  </a:lnTo>
                  <a:lnTo>
                    <a:pt x="143" y="246"/>
                  </a:lnTo>
                  <a:lnTo>
                    <a:pt x="305" y="228"/>
                  </a:lnTo>
                  <a:lnTo>
                    <a:pt x="138" y="180"/>
                  </a:lnTo>
                  <a:lnTo>
                    <a:pt x="314" y="161"/>
                  </a:lnTo>
                  <a:lnTo>
                    <a:pt x="125" y="115"/>
                  </a:lnTo>
                  <a:lnTo>
                    <a:pt x="290" y="100"/>
                  </a:lnTo>
                  <a:lnTo>
                    <a:pt x="140" y="38"/>
                  </a:lnTo>
                  <a:lnTo>
                    <a:pt x="90" y="0"/>
                  </a:lnTo>
                  <a:lnTo>
                    <a:pt x="90" y="0"/>
                  </a:lnTo>
                  <a:close/>
                </a:path>
              </a:pathLst>
            </a:custGeom>
            <a:solidFill>
              <a:srgbClr val="FFF5F5"/>
            </a:solidFill>
            <a:ln w="9525">
              <a:noFill/>
              <a:round/>
              <a:headEnd/>
              <a:tailEnd/>
            </a:ln>
          </p:spPr>
          <p:txBody>
            <a:bodyPr/>
            <a:lstStyle/>
            <a:p>
              <a:endParaRPr lang="zh-CN" altLang="en-US"/>
            </a:p>
          </p:txBody>
        </p:sp>
        <p:sp>
          <p:nvSpPr>
            <p:cNvPr id="153650" name="Freeform 50"/>
            <p:cNvSpPr>
              <a:spLocks/>
            </p:cNvSpPr>
            <p:nvPr/>
          </p:nvSpPr>
          <p:spPr bwMode="auto">
            <a:xfrm>
              <a:off x="5198" y="2411"/>
              <a:ext cx="22" cy="104"/>
            </a:xfrm>
            <a:custGeom>
              <a:avLst/>
              <a:gdLst/>
              <a:ahLst/>
              <a:cxnLst>
                <a:cxn ang="0">
                  <a:pos x="31" y="415"/>
                </a:cxn>
                <a:cxn ang="0">
                  <a:pos x="68" y="416"/>
                </a:cxn>
                <a:cxn ang="0">
                  <a:pos x="68" y="164"/>
                </a:cxn>
                <a:cxn ang="0">
                  <a:pos x="53" y="51"/>
                </a:cxn>
                <a:cxn ang="0">
                  <a:pos x="43" y="112"/>
                </a:cxn>
                <a:cxn ang="0">
                  <a:pos x="0" y="0"/>
                </a:cxn>
                <a:cxn ang="0">
                  <a:pos x="18" y="161"/>
                </a:cxn>
                <a:cxn ang="0">
                  <a:pos x="31" y="280"/>
                </a:cxn>
                <a:cxn ang="0">
                  <a:pos x="31" y="415"/>
                </a:cxn>
                <a:cxn ang="0">
                  <a:pos x="31" y="415"/>
                </a:cxn>
              </a:cxnLst>
              <a:rect l="0" t="0" r="r" b="b"/>
              <a:pathLst>
                <a:path w="68" h="416">
                  <a:moveTo>
                    <a:pt x="31" y="415"/>
                  </a:moveTo>
                  <a:lnTo>
                    <a:pt x="68" y="416"/>
                  </a:lnTo>
                  <a:lnTo>
                    <a:pt x="68" y="164"/>
                  </a:lnTo>
                  <a:lnTo>
                    <a:pt x="53" y="51"/>
                  </a:lnTo>
                  <a:lnTo>
                    <a:pt x="43" y="112"/>
                  </a:lnTo>
                  <a:lnTo>
                    <a:pt x="0" y="0"/>
                  </a:lnTo>
                  <a:lnTo>
                    <a:pt x="18" y="161"/>
                  </a:lnTo>
                  <a:lnTo>
                    <a:pt x="31" y="280"/>
                  </a:lnTo>
                  <a:lnTo>
                    <a:pt x="31" y="415"/>
                  </a:lnTo>
                  <a:lnTo>
                    <a:pt x="31" y="415"/>
                  </a:lnTo>
                  <a:close/>
                </a:path>
              </a:pathLst>
            </a:custGeom>
            <a:solidFill>
              <a:srgbClr val="FFFFD9"/>
            </a:solidFill>
            <a:ln w="9525">
              <a:noFill/>
              <a:round/>
              <a:headEnd/>
              <a:tailEnd/>
            </a:ln>
          </p:spPr>
          <p:txBody>
            <a:bodyPr/>
            <a:lstStyle/>
            <a:p>
              <a:endParaRPr lang="zh-CN" altLang="en-US"/>
            </a:p>
          </p:txBody>
        </p:sp>
        <p:sp>
          <p:nvSpPr>
            <p:cNvPr id="153651" name="Freeform 51"/>
            <p:cNvSpPr>
              <a:spLocks/>
            </p:cNvSpPr>
            <p:nvPr/>
          </p:nvSpPr>
          <p:spPr bwMode="auto">
            <a:xfrm>
              <a:off x="4965" y="2322"/>
              <a:ext cx="215" cy="61"/>
            </a:xfrm>
            <a:custGeom>
              <a:avLst/>
              <a:gdLst/>
              <a:ahLst/>
              <a:cxnLst>
                <a:cxn ang="0">
                  <a:pos x="645" y="149"/>
                </a:cxn>
                <a:cxn ang="0">
                  <a:pos x="546" y="41"/>
                </a:cxn>
                <a:cxn ang="0">
                  <a:pos x="464" y="8"/>
                </a:cxn>
                <a:cxn ang="0">
                  <a:pos x="335" y="0"/>
                </a:cxn>
                <a:cxn ang="0">
                  <a:pos x="214" y="37"/>
                </a:cxn>
                <a:cxn ang="0">
                  <a:pos x="108" y="77"/>
                </a:cxn>
                <a:cxn ang="0">
                  <a:pos x="44" y="146"/>
                </a:cxn>
                <a:cxn ang="0">
                  <a:pos x="0" y="205"/>
                </a:cxn>
                <a:cxn ang="0">
                  <a:pos x="60" y="154"/>
                </a:cxn>
                <a:cxn ang="0">
                  <a:pos x="40" y="240"/>
                </a:cxn>
                <a:cxn ang="0">
                  <a:pos x="76" y="177"/>
                </a:cxn>
                <a:cxn ang="0">
                  <a:pos x="148" y="115"/>
                </a:cxn>
                <a:cxn ang="0">
                  <a:pos x="214" y="89"/>
                </a:cxn>
                <a:cxn ang="0">
                  <a:pos x="283" y="73"/>
                </a:cxn>
                <a:cxn ang="0">
                  <a:pos x="267" y="58"/>
                </a:cxn>
                <a:cxn ang="0">
                  <a:pos x="310" y="28"/>
                </a:cxn>
                <a:cxn ang="0">
                  <a:pos x="411" y="28"/>
                </a:cxn>
                <a:cxn ang="0">
                  <a:pos x="563" y="92"/>
                </a:cxn>
                <a:cxn ang="0">
                  <a:pos x="598" y="140"/>
                </a:cxn>
                <a:cxn ang="0">
                  <a:pos x="636" y="195"/>
                </a:cxn>
                <a:cxn ang="0">
                  <a:pos x="616" y="141"/>
                </a:cxn>
                <a:cxn ang="0">
                  <a:pos x="645" y="149"/>
                </a:cxn>
                <a:cxn ang="0">
                  <a:pos x="645" y="149"/>
                </a:cxn>
              </a:cxnLst>
              <a:rect l="0" t="0" r="r" b="b"/>
              <a:pathLst>
                <a:path w="645" h="240">
                  <a:moveTo>
                    <a:pt x="645" y="149"/>
                  </a:moveTo>
                  <a:lnTo>
                    <a:pt x="546" y="41"/>
                  </a:lnTo>
                  <a:lnTo>
                    <a:pt x="464" y="8"/>
                  </a:lnTo>
                  <a:lnTo>
                    <a:pt x="335" y="0"/>
                  </a:lnTo>
                  <a:lnTo>
                    <a:pt x="214" y="37"/>
                  </a:lnTo>
                  <a:lnTo>
                    <a:pt x="108" y="77"/>
                  </a:lnTo>
                  <a:lnTo>
                    <a:pt x="44" y="146"/>
                  </a:lnTo>
                  <a:lnTo>
                    <a:pt x="0" y="205"/>
                  </a:lnTo>
                  <a:lnTo>
                    <a:pt x="60" y="154"/>
                  </a:lnTo>
                  <a:lnTo>
                    <a:pt x="40" y="240"/>
                  </a:lnTo>
                  <a:lnTo>
                    <a:pt x="76" y="177"/>
                  </a:lnTo>
                  <a:lnTo>
                    <a:pt x="148" y="115"/>
                  </a:lnTo>
                  <a:lnTo>
                    <a:pt x="214" y="89"/>
                  </a:lnTo>
                  <a:lnTo>
                    <a:pt x="283" y="73"/>
                  </a:lnTo>
                  <a:lnTo>
                    <a:pt x="267" y="58"/>
                  </a:lnTo>
                  <a:lnTo>
                    <a:pt x="310" y="28"/>
                  </a:lnTo>
                  <a:lnTo>
                    <a:pt x="411" y="28"/>
                  </a:lnTo>
                  <a:lnTo>
                    <a:pt x="563" y="92"/>
                  </a:lnTo>
                  <a:lnTo>
                    <a:pt x="598" y="140"/>
                  </a:lnTo>
                  <a:lnTo>
                    <a:pt x="636" y="195"/>
                  </a:lnTo>
                  <a:lnTo>
                    <a:pt x="616" y="141"/>
                  </a:lnTo>
                  <a:lnTo>
                    <a:pt x="645" y="149"/>
                  </a:lnTo>
                  <a:lnTo>
                    <a:pt x="645" y="149"/>
                  </a:lnTo>
                  <a:close/>
                </a:path>
              </a:pathLst>
            </a:custGeom>
            <a:solidFill>
              <a:srgbClr val="FFFFD9"/>
            </a:solidFill>
            <a:ln w="9525">
              <a:noFill/>
              <a:round/>
              <a:headEnd/>
              <a:tailEnd/>
            </a:ln>
          </p:spPr>
          <p:txBody>
            <a:bodyPr/>
            <a:lstStyle/>
            <a:p>
              <a:endParaRPr lang="zh-CN" altLang="en-US"/>
            </a:p>
          </p:txBody>
        </p:sp>
        <p:sp>
          <p:nvSpPr>
            <p:cNvPr id="153652" name="Freeform 52"/>
            <p:cNvSpPr>
              <a:spLocks/>
            </p:cNvSpPr>
            <p:nvPr/>
          </p:nvSpPr>
          <p:spPr bwMode="auto">
            <a:xfrm>
              <a:off x="4927" y="2399"/>
              <a:ext cx="44" cy="80"/>
            </a:xfrm>
            <a:custGeom>
              <a:avLst/>
              <a:gdLst/>
              <a:ahLst/>
              <a:cxnLst>
                <a:cxn ang="0">
                  <a:pos x="130" y="0"/>
                </a:cxn>
                <a:cxn ang="0">
                  <a:pos x="82" y="113"/>
                </a:cxn>
                <a:cxn ang="0">
                  <a:pos x="40" y="139"/>
                </a:cxn>
                <a:cxn ang="0">
                  <a:pos x="49" y="27"/>
                </a:cxn>
                <a:cxn ang="0">
                  <a:pos x="11" y="148"/>
                </a:cxn>
                <a:cxn ang="0">
                  <a:pos x="0" y="260"/>
                </a:cxn>
                <a:cxn ang="0">
                  <a:pos x="4" y="316"/>
                </a:cxn>
                <a:cxn ang="0">
                  <a:pos x="100" y="321"/>
                </a:cxn>
                <a:cxn ang="0">
                  <a:pos x="98" y="293"/>
                </a:cxn>
                <a:cxn ang="0">
                  <a:pos x="26" y="286"/>
                </a:cxn>
                <a:cxn ang="0">
                  <a:pos x="22" y="177"/>
                </a:cxn>
                <a:cxn ang="0">
                  <a:pos x="114" y="148"/>
                </a:cxn>
                <a:cxn ang="0">
                  <a:pos x="130" y="0"/>
                </a:cxn>
                <a:cxn ang="0">
                  <a:pos x="130" y="0"/>
                </a:cxn>
              </a:cxnLst>
              <a:rect l="0" t="0" r="r" b="b"/>
              <a:pathLst>
                <a:path w="130" h="321">
                  <a:moveTo>
                    <a:pt x="130" y="0"/>
                  </a:moveTo>
                  <a:lnTo>
                    <a:pt x="82" y="113"/>
                  </a:lnTo>
                  <a:lnTo>
                    <a:pt x="40" y="139"/>
                  </a:lnTo>
                  <a:lnTo>
                    <a:pt x="49" y="27"/>
                  </a:lnTo>
                  <a:lnTo>
                    <a:pt x="11" y="148"/>
                  </a:lnTo>
                  <a:lnTo>
                    <a:pt x="0" y="260"/>
                  </a:lnTo>
                  <a:lnTo>
                    <a:pt x="4" y="316"/>
                  </a:lnTo>
                  <a:lnTo>
                    <a:pt x="100" y="321"/>
                  </a:lnTo>
                  <a:lnTo>
                    <a:pt x="98" y="293"/>
                  </a:lnTo>
                  <a:lnTo>
                    <a:pt x="26" y="286"/>
                  </a:lnTo>
                  <a:lnTo>
                    <a:pt x="22" y="177"/>
                  </a:lnTo>
                  <a:lnTo>
                    <a:pt x="114" y="148"/>
                  </a:lnTo>
                  <a:lnTo>
                    <a:pt x="130" y="0"/>
                  </a:lnTo>
                  <a:lnTo>
                    <a:pt x="130" y="0"/>
                  </a:lnTo>
                  <a:close/>
                </a:path>
              </a:pathLst>
            </a:custGeom>
            <a:solidFill>
              <a:srgbClr val="FFFFD9"/>
            </a:solidFill>
            <a:ln w="9525">
              <a:noFill/>
              <a:round/>
              <a:headEnd/>
              <a:tailEnd/>
            </a:ln>
          </p:spPr>
          <p:txBody>
            <a:bodyPr/>
            <a:lstStyle/>
            <a:p>
              <a:endParaRPr lang="zh-CN" altLang="en-US"/>
            </a:p>
          </p:txBody>
        </p:sp>
      </p:grpSp>
      <p:sp>
        <p:nvSpPr>
          <p:cNvPr id="55" name="右箭头 54"/>
          <p:cNvSpPr/>
          <p:nvPr/>
        </p:nvSpPr>
        <p:spPr bwMode="auto">
          <a:xfrm rot="10800000">
            <a:off x="3200400" y="5105400"/>
            <a:ext cx="3276600" cy="228600"/>
          </a:xfrm>
          <a:prstGeom prst="right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33333E-6 -3.94633E-6 L -0.575 -0.00254 " pathEditMode="relative" rAng="0" ptsTypes="AA">
                                      <p:cBhvr>
                                        <p:cTn id="6" dur="2000" fill="hold"/>
                                        <p:tgtEl>
                                          <p:spTgt spid="153605"/>
                                        </p:tgtEl>
                                        <p:attrNameLst>
                                          <p:attrName>ppt_x</p:attrName>
                                          <p:attrName>ppt_y</p:attrName>
                                        </p:attrNameLst>
                                      </p:cBhvr>
                                      <p:rCtr x="-28700" y="-100"/>
                                    </p:animMotion>
                                  </p:childTnLst>
                                </p:cTn>
                              </p:par>
                              <p:par>
                                <p:cTn id="7" presetID="35" presetClass="path" presetSubtype="0" accel="50000" decel="50000" fill="hold" nodeType="withEffect">
                                  <p:stCondLst>
                                    <p:cond delay="0"/>
                                  </p:stCondLst>
                                  <p:childTnLst>
                                    <p:animMotion origin="layout" path="M 8.33333E-7 -2.66713E-6 L -0.5724 -0.00162 " pathEditMode="relative" rAng="0" ptsTypes="AA">
                                      <p:cBhvr>
                                        <p:cTn id="8" dur="2000" fill="hold"/>
                                        <p:tgtEl>
                                          <p:spTgt spid="153606"/>
                                        </p:tgtEl>
                                        <p:attrNameLst>
                                          <p:attrName>ppt_x</p:attrName>
                                          <p:attrName>ppt_y</p:attrName>
                                        </p:attrNameLst>
                                      </p:cBhvr>
                                      <p:rCtr x="-28600" y="-100"/>
                                    </p:animMotion>
                                  </p:childTnLst>
                                </p:cTn>
                              </p:par>
                              <p:par>
                                <p:cTn id="9" presetID="35" presetClass="path" presetSubtype="0" accel="50000" decel="50000" fill="hold" nodeType="withEffect">
                                  <p:stCondLst>
                                    <p:cond delay="0"/>
                                  </p:stCondLst>
                                  <p:childTnLst>
                                    <p:animMotion origin="layout" path="M -3.88889E-6 -1.92228E-6 L -0.59409 -0.00555 " pathEditMode="relative" rAng="0" ptsTypes="AA">
                                      <p:cBhvr>
                                        <p:cTn id="10" dur="2000" fill="hold"/>
                                        <p:tgtEl>
                                          <p:spTgt spid="2"/>
                                        </p:tgtEl>
                                        <p:attrNameLst>
                                          <p:attrName>ppt_x</p:attrName>
                                          <p:attrName>ppt_y</p:attrName>
                                        </p:attrNameLst>
                                      </p:cBhvr>
                                      <p:rCtr x="-29700" y="-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IBE</a:t>
            </a:r>
            <a:r>
              <a:rPr lang="zh-CN" altLang="en-US" dirty="0"/>
              <a:t>的优缺点</a:t>
            </a:r>
          </a:p>
        </p:txBody>
      </p:sp>
      <p:sp>
        <p:nvSpPr>
          <p:cNvPr id="3" name="内容占位符 2"/>
          <p:cNvSpPr>
            <a:spLocks noGrp="1"/>
          </p:cNvSpPr>
          <p:nvPr>
            <p:ph idx="1"/>
          </p:nvPr>
        </p:nvSpPr>
        <p:spPr/>
        <p:txBody>
          <a:bodyPr/>
          <a:lstStyle/>
          <a:p>
            <a:r>
              <a:rPr lang="zh-CN" altLang="zh-CN" dirty="0">
                <a:solidFill>
                  <a:srgbClr val="FF0000"/>
                </a:solidFill>
                <a:latin typeface="华文琥珀" pitchFamily="2" charset="-122"/>
                <a:ea typeface="华文琥珀" pitchFamily="2" charset="-122"/>
              </a:rPr>
              <a:t>优点：</a:t>
            </a:r>
          </a:p>
          <a:p>
            <a:pPr lvl="1"/>
            <a:r>
              <a:rPr lang="zh-CN" altLang="zh-CN" dirty="0" smtClean="0"/>
              <a:t>不</a:t>
            </a:r>
            <a:r>
              <a:rPr lang="zh-CN" altLang="zh-CN" dirty="0"/>
              <a:t>需要对证书进行</a:t>
            </a:r>
            <a:r>
              <a:rPr lang="zh-CN" altLang="zh-CN" dirty="0" smtClean="0"/>
              <a:t>管理</a:t>
            </a:r>
            <a:endParaRPr lang="en-US" altLang="zh-CN" dirty="0" smtClean="0"/>
          </a:p>
          <a:p>
            <a:pPr lvl="1"/>
            <a:endParaRPr lang="zh-CN" altLang="zh-CN" dirty="0"/>
          </a:p>
          <a:p>
            <a:r>
              <a:rPr lang="zh-CN" altLang="zh-CN" dirty="0">
                <a:solidFill>
                  <a:srgbClr val="FF0000"/>
                </a:solidFill>
                <a:latin typeface="华文琥珀" pitchFamily="2" charset="-122"/>
                <a:ea typeface="华文琥珀" pitchFamily="2" charset="-122"/>
              </a:rPr>
              <a:t>不足：</a:t>
            </a:r>
          </a:p>
          <a:p>
            <a:pPr lvl="1"/>
            <a:r>
              <a:rPr lang="zh-CN" altLang="zh-CN" dirty="0"/>
              <a:t>身份确认本来就是一件复杂的事情，尤其用户数量很大。也就是说</a:t>
            </a:r>
            <a:r>
              <a:rPr lang="zh-CN" altLang="zh-CN" dirty="0" smtClean="0"/>
              <a:t>，</a:t>
            </a:r>
            <a:r>
              <a:rPr lang="en-US" altLang="zh-CN" b="1" dirty="0" smtClean="0">
                <a:solidFill>
                  <a:srgbClr val="FF0000"/>
                </a:solidFill>
              </a:rPr>
              <a:t>IBE</a:t>
            </a:r>
            <a:r>
              <a:rPr lang="zh-CN" altLang="zh-CN" b="1" dirty="0" smtClean="0">
                <a:solidFill>
                  <a:srgbClr val="FF0000"/>
                </a:solidFill>
              </a:rPr>
              <a:t>适合</a:t>
            </a:r>
            <a:r>
              <a:rPr lang="zh-CN" altLang="zh-CN" b="1" dirty="0">
                <a:solidFill>
                  <a:srgbClr val="FF0000"/>
                </a:solidFill>
              </a:rPr>
              <a:t>应用于用户群小得</a:t>
            </a:r>
            <a:r>
              <a:rPr lang="zh-CN" altLang="zh-CN" b="1" dirty="0" smtClean="0">
                <a:solidFill>
                  <a:srgbClr val="FF0000"/>
                </a:solidFill>
              </a:rPr>
              <a:t>场合</a:t>
            </a:r>
            <a:endParaRPr lang="zh-CN" altLang="zh-CN" b="1" dirty="0">
              <a:solidFill>
                <a:srgbClr val="FF0000"/>
              </a:solidFill>
            </a:endParaRPr>
          </a:p>
          <a:p>
            <a:pPr lvl="1"/>
            <a:r>
              <a:rPr lang="zh-CN" altLang="zh-CN" dirty="0"/>
              <a:t>可信第三方如何安全地将用户的</a:t>
            </a:r>
            <a:r>
              <a:rPr lang="zh-CN" altLang="zh-CN" b="1" dirty="0">
                <a:solidFill>
                  <a:srgbClr val="FF0000"/>
                </a:solidFill>
              </a:rPr>
              <a:t>私钥</a:t>
            </a:r>
            <a:r>
              <a:rPr lang="zh-CN" altLang="zh-CN" dirty="0"/>
              <a:t>送到用户的</a:t>
            </a:r>
            <a:r>
              <a:rPr lang="zh-CN" altLang="zh-CN" dirty="0" smtClean="0"/>
              <a:t>手中</a:t>
            </a:r>
            <a:endParaRPr lang="en-US" altLang="zh-CN" dirty="0" smtClean="0"/>
          </a:p>
          <a:p>
            <a:pPr lvl="1"/>
            <a:r>
              <a:rPr lang="zh-CN" altLang="zh-CN" b="1" dirty="0" smtClean="0">
                <a:solidFill>
                  <a:srgbClr val="FF0000"/>
                </a:solidFill>
              </a:rPr>
              <a:t>密钥托管</a:t>
            </a:r>
            <a:endParaRPr lang="zh-CN" altLang="zh-CN" b="1" dirty="0">
              <a:solidFill>
                <a:srgbClr val="FF0000"/>
              </a:solidFill>
            </a:endParaRPr>
          </a:p>
          <a:p>
            <a:pPr lvl="1"/>
            <a:endParaRPr lang="zh-CN" altLang="zh-CN" dirty="0"/>
          </a:p>
          <a:p>
            <a:endParaRPr lang="zh-CN" altLang="en-US" dirty="0"/>
          </a:p>
        </p:txBody>
      </p:sp>
      <p:sp>
        <p:nvSpPr>
          <p:cNvPr id="4" name="日期占位符 3"/>
          <p:cNvSpPr>
            <a:spLocks noGrp="1"/>
          </p:cNvSpPr>
          <p:nvPr>
            <p:ph type="dt" sz="half" idx="10"/>
          </p:nvPr>
        </p:nvSpPr>
        <p:spPr/>
        <p:txBody>
          <a:bodyPr/>
          <a:lstStyle/>
          <a:p>
            <a:fld id="{002C1A1E-1C88-494C-830A-E9CF734292B2}"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80</a:t>
            </a:fld>
            <a:endParaRPr lang="en-US" altLang="zh-CN" dirty="0"/>
          </a:p>
        </p:txBody>
      </p:sp>
    </p:spTree>
    <p:extLst>
      <p:ext uri="{BB962C8B-B14F-4D97-AF65-F5344CB8AC3E}">
        <p14:creationId xmlns:p14="http://schemas.microsoft.com/office/powerpoint/2010/main" val="24567774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公钥密码体制的安全性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t>计算上的安全性</a:t>
                </a:r>
                <a:endParaRPr lang="en-US" altLang="zh-CN" b="1" dirty="0" smtClean="0"/>
              </a:p>
              <a:p>
                <a:endParaRPr lang="en-US" altLang="zh-CN" b="1" dirty="0" smtClean="0"/>
              </a:p>
              <a:p>
                <a:r>
                  <a:rPr lang="zh-CN" altLang="en-US" b="1" dirty="0" smtClean="0"/>
                  <a:t>安全性的理论基础：</a:t>
                </a:r>
                <a:r>
                  <a:rPr lang="zh-CN" altLang="en-US" b="1" dirty="0" smtClean="0">
                    <a:solidFill>
                      <a:srgbClr val="FF0000"/>
                    </a:solidFill>
                  </a:rPr>
                  <a:t>复杂性理论</a:t>
                </a:r>
                <a:endParaRPr lang="en-US" altLang="zh-CN" b="1" dirty="0" smtClean="0"/>
              </a:p>
              <a:p>
                <a:endParaRPr lang="en-US" altLang="zh-CN" b="1" dirty="0" smtClean="0"/>
              </a:p>
              <a:p>
                <a:r>
                  <a:rPr lang="zh-CN" altLang="en-US" b="1" dirty="0" smtClean="0"/>
                  <a:t>一个算法的复杂性由该算法所需求的</a:t>
                </a:r>
                <a:r>
                  <a:rPr lang="zh-CN" altLang="en-US" b="1" dirty="0" smtClean="0">
                    <a:solidFill>
                      <a:srgbClr val="FF00FF"/>
                    </a:solidFill>
                  </a:rPr>
                  <a:t>最大时间（</a:t>
                </a:r>
                <a:r>
                  <a:rPr lang="en-US" altLang="zh-CN" b="1" dirty="0" smtClean="0">
                    <a:solidFill>
                      <a:srgbClr val="FF00FF"/>
                    </a:solidFill>
                  </a:rPr>
                  <a:t>T</a:t>
                </a:r>
                <a:r>
                  <a:rPr lang="zh-CN" altLang="en-US" b="1" dirty="0" smtClean="0">
                    <a:solidFill>
                      <a:srgbClr val="FF00FF"/>
                    </a:solidFill>
                  </a:rPr>
                  <a:t>）和存储空间（</a:t>
                </a:r>
                <a:r>
                  <a:rPr lang="en-US" altLang="zh-CN" b="1" dirty="0" smtClean="0">
                    <a:solidFill>
                      <a:srgbClr val="FF00FF"/>
                    </a:solidFill>
                  </a:rPr>
                  <a:t>S</a:t>
                </a:r>
                <a:r>
                  <a:rPr lang="zh-CN" altLang="en-US" b="1" dirty="0" smtClean="0">
                    <a:solidFill>
                      <a:srgbClr val="FF00FF"/>
                    </a:solidFill>
                  </a:rPr>
                  <a:t>）</a:t>
                </a:r>
                <a:r>
                  <a:rPr lang="zh-CN" altLang="en-US" b="1" dirty="0" smtClean="0"/>
                  <a:t>度量。由于算法用于同一问题的不同规模实例所需求的时间和空间往往不同，所以总是将他们表示成问题实例的规模</a:t>
                </a:r>
                <a14:m>
                  <m:oMath xmlns:m="http://schemas.openxmlformats.org/officeDocument/2006/math">
                    <m:r>
                      <a:rPr lang="en-US" altLang="zh-CN" b="1" i="1" dirty="0" smtClean="0">
                        <a:latin typeface="Cambria Math"/>
                      </a:rPr>
                      <m:t>𝒏</m:t>
                    </m:r>
                  </m:oMath>
                </a14:m>
                <a:r>
                  <a:rPr lang="zh-CN" altLang="en-US" b="1" dirty="0" smtClean="0"/>
                  <a:t>的函数，</a:t>
                </a:r>
                <a14:m>
                  <m:oMath xmlns:m="http://schemas.openxmlformats.org/officeDocument/2006/math">
                    <m:r>
                      <a:rPr lang="en-US" altLang="zh-CN" b="1" i="1" dirty="0" smtClean="0">
                        <a:latin typeface="Cambria Math"/>
                      </a:rPr>
                      <m:t>𝒏</m:t>
                    </m:r>
                  </m:oMath>
                </a14:m>
                <a:r>
                  <a:rPr lang="zh-CN" altLang="en-US" b="1" dirty="0" smtClean="0"/>
                  <a:t>表示描述该实例所需的输入数据长度</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37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EFBD3B-56A1-44C5-9847-DAE6673104DD}"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81</a:t>
            </a:fld>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3399"/>
                </a:solidFill>
                <a:ea typeface="STXingkai" pitchFamily="2" charset="-122"/>
              </a:rPr>
              <a:t>公钥密码分析</a:t>
            </a:r>
            <a:endParaRPr lang="zh-CN" altLang="en-US" dirty="0"/>
          </a:p>
        </p:txBody>
      </p:sp>
      <p:sp>
        <p:nvSpPr>
          <p:cNvPr id="3" name="内容占位符 2"/>
          <p:cNvSpPr>
            <a:spLocks noGrp="1"/>
          </p:cNvSpPr>
          <p:nvPr>
            <p:ph idx="1"/>
          </p:nvPr>
        </p:nvSpPr>
        <p:spPr/>
        <p:txBody>
          <a:bodyPr/>
          <a:lstStyle/>
          <a:p>
            <a:pPr>
              <a:buClr>
                <a:schemeClr val="tx2"/>
              </a:buClr>
              <a:buSzPct val="70000"/>
              <a:buFont typeface="Wingdings" pitchFamily="2" charset="2"/>
              <a:buChar char="l"/>
            </a:pPr>
            <a:r>
              <a:rPr lang="zh-CN" altLang="en-US" b="1" dirty="0" smtClean="0">
                <a:solidFill>
                  <a:srgbClr val="FF0000"/>
                </a:solidFill>
                <a:latin typeface="华文中宋" pitchFamily="2" charset="-122"/>
                <a:ea typeface="华文中宋" pitchFamily="2" charset="-122"/>
              </a:rPr>
              <a:t>蛮力攻击</a:t>
            </a:r>
            <a:r>
              <a:rPr lang="zh-CN" altLang="en-US" b="1" dirty="0" smtClean="0"/>
              <a:t>。防范措施：</a:t>
            </a:r>
            <a:r>
              <a:rPr lang="zh-CN" altLang="en-US" b="1" dirty="0" smtClean="0">
                <a:solidFill>
                  <a:srgbClr val="FF0000"/>
                </a:solidFill>
              </a:rPr>
              <a:t>长密钥</a:t>
            </a:r>
            <a:r>
              <a:rPr lang="zh-CN" altLang="en-US" b="1" dirty="0" smtClean="0"/>
              <a:t>。但从实用性角度，要考虑</a:t>
            </a:r>
            <a:r>
              <a:rPr lang="zh-CN" altLang="en-US" b="1" dirty="0" smtClean="0">
                <a:solidFill>
                  <a:srgbClr val="FF00FF"/>
                </a:solidFill>
              </a:rPr>
              <a:t>折衷</a:t>
            </a:r>
          </a:p>
          <a:p>
            <a:pPr>
              <a:buClr>
                <a:schemeClr val="tx2"/>
              </a:buClr>
              <a:buSzPct val="70000"/>
              <a:buFont typeface="Wingdings" pitchFamily="2" charset="2"/>
              <a:buChar char="l"/>
            </a:pPr>
            <a:r>
              <a:rPr lang="zh-CN" altLang="en-US" b="1" dirty="0" smtClean="0"/>
              <a:t>找到</a:t>
            </a:r>
            <a:r>
              <a:rPr lang="zh-CN" altLang="en-US" b="1" dirty="0" smtClean="0">
                <a:solidFill>
                  <a:srgbClr val="FF00FF"/>
                </a:solidFill>
              </a:rPr>
              <a:t>根据公钥计算私钥</a:t>
            </a:r>
            <a:r>
              <a:rPr lang="zh-CN" altLang="en-US" b="1" dirty="0" smtClean="0"/>
              <a:t>的方法。目前为止，对于一个特定的公钥算法，尚未从数学上证明这种攻击不可能</a:t>
            </a:r>
          </a:p>
          <a:p>
            <a:pPr>
              <a:buClr>
                <a:schemeClr val="tx2"/>
              </a:buClr>
              <a:buSzPct val="70000"/>
              <a:buFont typeface="Wingdings" pitchFamily="2" charset="2"/>
              <a:buChar char="l"/>
            </a:pPr>
            <a:r>
              <a:rPr lang="zh-CN" altLang="en-US" b="1" dirty="0" smtClean="0">
                <a:solidFill>
                  <a:srgbClr val="FF00FF"/>
                </a:solidFill>
              </a:rPr>
              <a:t>公钥系统特有的攻击方法</a:t>
            </a:r>
            <a:r>
              <a:rPr lang="zh-CN" altLang="en-US" b="1" dirty="0" smtClean="0"/>
              <a:t>。假设发送的报文仅仅含有一个</a:t>
            </a:r>
            <a:r>
              <a:rPr lang="en-US" altLang="zh-CN" b="1" dirty="0" smtClean="0"/>
              <a:t>56</a:t>
            </a:r>
            <a:r>
              <a:rPr lang="zh-CN" altLang="en-US" b="1" dirty="0" smtClean="0"/>
              <a:t>比特的</a:t>
            </a:r>
            <a:r>
              <a:rPr lang="en-US" altLang="zh-CN" b="1" dirty="0" smtClean="0"/>
              <a:t>DES</a:t>
            </a:r>
            <a:r>
              <a:rPr lang="zh-CN" altLang="en-US" b="1" dirty="0" smtClean="0"/>
              <a:t>密钥。敌对方可以用公钥加密所有的可能密钥，然后匹配。因而无论密钥方案的密钥大小是多少，攻击都归结为对</a:t>
            </a:r>
            <a:r>
              <a:rPr lang="en-US" altLang="zh-CN" b="1" dirty="0" smtClean="0"/>
              <a:t>56bit</a:t>
            </a:r>
            <a:r>
              <a:rPr lang="zh-CN" altLang="en-US" b="1" dirty="0" smtClean="0"/>
              <a:t>密钥的</a:t>
            </a:r>
            <a:r>
              <a:rPr lang="zh-CN" altLang="en-US" b="1" dirty="0"/>
              <a:t>蛮力</a:t>
            </a:r>
            <a:r>
              <a:rPr lang="zh-CN" altLang="en-US" b="1" dirty="0" smtClean="0"/>
              <a:t>攻击</a:t>
            </a:r>
            <a:endParaRPr lang="zh-CN" altLang="en-US" dirty="0"/>
          </a:p>
        </p:txBody>
      </p:sp>
      <p:sp>
        <p:nvSpPr>
          <p:cNvPr id="4" name="日期占位符 3"/>
          <p:cNvSpPr>
            <a:spLocks noGrp="1"/>
          </p:cNvSpPr>
          <p:nvPr>
            <p:ph type="dt" sz="half" idx="10"/>
          </p:nvPr>
        </p:nvSpPr>
        <p:spPr/>
        <p:txBody>
          <a:bodyPr/>
          <a:lstStyle/>
          <a:p>
            <a:fld id="{9145315D-B43A-4F7A-8A6F-C899C35BDFD2}"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82</a:t>
            </a:fld>
            <a:endParaRPr lang="en-US" altLang="zh-C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公钥密码的优点（与对称密码相比）</a:t>
            </a:r>
            <a:endParaRPr lang="zh-CN" altLang="en-US" dirty="0"/>
          </a:p>
        </p:txBody>
      </p:sp>
      <p:sp>
        <p:nvSpPr>
          <p:cNvPr id="7" name="内容占位符 6"/>
          <p:cNvSpPr>
            <a:spLocks noGrp="1"/>
          </p:cNvSpPr>
          <p:nvPr>
            <p:ph idx="1"/>
          </p:nvPr>
        </p:nvSpPr>
        <p:spPr/>
        <p:txBody>
          <a:bodyPr/>
          <a:lstStyle/>
          <a:p>
            <a:r>
              <a:rPr lang="zh-CN" altLang="en-US" b="1" dirty="0" smtClean="0">
                <a:latin typeface="华文中宋" pitchFamily="2" charset="-122"/>
                <a:ea typeface="华文中宋" pitchFamily="2" charset="-122"/>
              </a:rPr>
              <a:t>密钥分发简单</a:t>
            </a:r>
            <a:endParaRPr lang="en-US" altLang="zh-CN" b="1" dirty="0" smtClean="0">
              <a:latin typeface="华文中宋" pitchFamily="2" charset="-122"/>
              <a:ea typeface="华文中宋" pitchFamily="2" charset="-122"/>
            </a:endParaRPr>
          </a:p>
          <a:p>
            <a:endParaRPr lang="en-US" altLang="zh-CN" b="1" dirty="0" smtClean="0">
              <a:latin typeface="华文中宋" pitchFamily="2" charset="-122"/>
              <a:ea typeface="华文中宋" pitchFamily="2" charset="-122"/>
            </a:endParaRPr>
          </a:p>
          <a:p>
            <a:r>
              <a:rPr lang="zh-CN" altLang="en-US" b="1" dirty="0" smtClean="0">
                <a:latin typeface="华文中宋" pitchFamily="2" charset="-122"/>
                <a:ea typeface="华文中宋" pitchFamily="2" charset="-122"/>
              </a:rPr>
              <a:t>需秘密保存的密钥量少</a:t>
            </a:r>
            <a:endParaRPr lang="en-US" altLang="zh-CN" b="1" dirty="0" smtClean="0">
              <a:latin typeface="华文中宋" pitchFamily="2" charset="-122"/>
              <a:ea typeface="华文中宋" pitchFamily="2" charset="-122"/>
            </a:endParaRPr>
          </a:p>
          <a:p>
            <a:endParaRPr lang="en-US" altLang="zh-CN" b="1" dirty="0" smtClean="0">
              <a:latin typeface="华文中宋" pitchFamily="2" charset="-122"/>
              <a:ea typeface="华文中宋" pitchFamily="2" charset="-122"/>
            </a:endParaRPr>
          </a:p>
          <a:p>
            <a:r>
              <a:rPr lang="zh-CN" altLang="en-US" b="1" dirty="0" smtClean="0">
                <a:latin typeface="华文中宋" pitchFamily="2" charset="-122"/>
                <a:ea typeface="华文中宋" pitchFamily="2" charset="-122"/>
              </a:rPr>
              <a:t>可以满足互不认识的人之间私人谈话的保密性</a:t>
            </a:r>
            <a:endParaRPr lang="en-US" altLang="zh-CN" b="1" dirty="0" smtClean="0">
              <a:latin typeface="华文中宋" pitchFamily="2" charset="-122"/>
              <a:ea typeface="华文中宋" pitchFamily="2" charset="-122"/>
            </a:endParaRPr>
          </a:p>
          <a:p>
            <a:endParaRPr lang="en-US" altLang="zh-CN" b="1" dirty="0" smtClean="0">
              <a:latin typeface="华文中宋" pitchFamily="2" charset="-122"/>
              <a:ea typeface="华文中宋" pitchFamily="2" charset="-122"/>
            </a:endParaRPr>
          </a:p>
          <a:p>
            <a:r>
              <a:rPr lang="zh-CN" altLang="en-US" b="1" dirty="0" smtClean="0">
                <a:latin typeface="华文中宋" pitchFamily="2" charset="-122"/>
                <a:ea typeface="华文中宋" pitchFamily="2" charset="-122"/>
              </a:rPr>
              <a:t>可以实现数字签名和认证的功能</a:t>
            </a:r>
            <a:endParaRPr lang="zh-CN" altLang="en-US" b="1" dirty="0">
              <a:latin typeface="华文中宋" pitchFamily="2" charset="-122"/>
              <a:ea typeface="华文中宋" pitchFamily="2" charset="-122"/>
            </a:endParaRPr>
          </a:p>
        </p:txBody>
      </p:sp>
      <p:sp>
        <p:nvSpPr>
          <p:cNvPr id="4" name="日期占位符 3"/>
          <p:cNvSpPr>
            <a:spLocks noGrp="1"/>
          </p:cNvSpPr>
          <p:nvPr>
            <p:ph type="dt" sz="half" idx="10"/>
          </p:nvPr>
        </p:nvSpPr>
        <p:spPr/>
        <p:txBody>
          <a:bodyPr/>
          <a:lstStyle/>
          <a:p>
            <a:fld id="{948D6DA2-7E21-4315-BC3F-8F7F1C65C17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83</a:t>
            </a:fld>
            <a:endParaRPr lang="en-US" altLang="zh-C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公钥密码的不足（与对称密码相比）</a:t>
            </a:r>
            <a:endParaRPr lang="zh-CN" altLang="en-US" dirty="0"/>
          </a:p>
        </p:txBody>
      </p:sp>
      <p:sp>
        <p:nvSpPr>
          <p:cNvPr id="3" name="内容占位符 2"/>
          <p:cNvSpPr>
            <a:spLocks noGrp="1"/>
          </p:cNvSpPr>
          <p:nvPr>
            <p:ph idx="1"/>
          </p:nvPr>
        </p:nvSpPr>
        <p:spPr>
          <a:xfrm>
            <a:off x="457200" y="1828800"/>
            <a:ext cx="8229600" cy="4495800"/>
          </a:xfrm>
        </p:spPr>
        <p:txBody>
          <a:bodyPr/>
          <a:lstStyle/>
          <a:p>
            <a:r>
              <a:rPr lang="zh-CN" altLang="en-US" b="1" dirty="0" smtClean="0">
                <a:latin typeface="华文中宋" pitchFamily="2" charset="-122"/>
                <a:ea typeface="华文中宋" pitchFamily="2" charset="-122"/>
              </a:rPr>
              <a:t>公钥密码算法比对称密码算法</a:t>
            </a:r>
            <a:r>
              <a:rPr lang="zh-CN" altLang="en-US" b="1" dirty="0" smtClean="0">
                <a:solidFill>
                  <a:srgbClr val="FF0000"/>
                </a:solidFill>
                <a:latin typeface="华文中宋" pitchFamily="2" charset="-122"/>
                <a:ea typeface="华文中宋" pitchFamily="2" charset="-122"/>
              </a:rPr>
              <a:t>慢</a:t>
            </a:r>
            <a:endParaRPr lang="en-US" altLang="zh-CN" b="1" dirty="0" smtClean="0">
              <a:solidFill>
                <a:srgbClr val="FF0000"/>
              </a:solidFill>
              <a:latin typeface="华文中宋" pitchFamily="2" charset="-122"/>
              <a:ea typeface="华文中宋" pitchFamily="2" charset="-122"/>
            </a:endParaRPr>
          </a:p>
          <a:p>
            <a:endParaRPr lang="en-US" altLang="zh-CN" sz="1400" b="1" dirty="0" smtClean="0">
              <a:latin typeface="华文中宋" pitchFamily="2" charset="-122"/>
              <a:ea typeface="华文中宋" pitchFamily="2" charset="-122"/>
            </a:endParaRPr>
          </a:p>
          <a:p>
            <a:r>
              <a:rPr lang="zh-CN" altLang="en-US" b="1" dirty="0" smtClean="0">
                <a:latin typeface="华文中宋" pitchFamily="2" charset="-122"/>
                <a:ea typeface="华文中宋" pitchFamily="2" charset="-122"/>
              </a:rPr>
              <a:t>公钥密码算法提供更多的信息对算法进行攻击，如公钥密码算法对</a:t>
            </a:r>
            <a:r>
              <a:rPr lang="zh-CN" altLang="en-US" b="1" dirty="0" smtClean="0">
                <a:solidFill>
                  <a:srgbClr val="FF00FF"/>
                </a:solidFill>
                <a:latin typeface="华文中宋" pitchFamily="2" charset="-122"/>
                <a:ea typeface="华文中宋" pitchFamily="2" charset="-122"/>
              </a:rPr>
              <a:t>选择明文攻击</a:t>
            </a:r>
            <a:r>
              <a:rPr lang="zh-CN" altLang="en-US" b="1" dirty="0" smtClean="0">
                <a:latin typeface="华文中宋" pitchFamily="2" charset="-122"/>
                <a:ea typeface="华文中宋" pitchFamily="2" charset="-122"/>
              </a:rPr>
              <a:t>是脆弱的，尤其明文集比较小时</a:t>
            </a:r>
            <a:endParaRPr lang="en-US" altLang="zh-CN" b="1" dirty="0" smtClean="0">
              <a:latin typeface="华文中宋" pitchFamily="2" charset="-122"/>
              <a:ea typeface="华文中宋" pitchFamily="2" charset="-122"/>
            </a:endParaRPr>
          </a:p>
          <a:p>
            <a:endParaRPr lang="en-US" altLang="zh-CN" sz="1400" b="1" dirty="0" smtClean="0">
              <a:latin typeface="华文中宋" pitchFamily="2" charset="-122"/>
              <a:ea typeface="华文中宋" pitchFamily="2" charset="-122"/>
            </a:endParaRPr>
          </a:p>
          <a:p>
            <a:r>
              <a:rPr lang="zh-CN" altLang="en-US" b="1" dirty="0" smtClean="0">
                <a:solidFill>
                  <a:srgbClr val="FF00FF"/>
                </a:solidFill>
                <a:latin typeface="华文中宋" pitchFamily="2" charset="-122"/>
                <a:ea typeface="华文中宋" pitchFamily="2" charset="-122"/>
              </a:rPr>
              <a:t>数据扩展</a:t>
            </a:r>
            <a:endParaRPr lang="en-US" altLang="zh-CN" b="1" dirty="0" smtClean="0">
              <a:solidFill>
                <a:srgbClr val="FF00FF"/>
              </a:solidFill>
              <a:latin typeface="华文中宋" pitchFamily="2" charset="-122"/>
              <a:ea typeface="华文中宋" pitchFamily="2" charset="-122"/>
            </a:endParaRPr>
          </a:p>
          <a:p>
            <a:endParaRPr lang="en-US" altLang="zh-CN" sz="1400" b="1" dirty="0" smtClean="0">
              <a:latin typeface="华文中宋" pitchFamily="2" charset="-122"/>
              <a:ea typeface="华文中宋" pitchFamily="2" charset="-122"/>
            </a:endParaRPr>
          </a:p>
          <a:p>
            <a:r>
              <a:rPr lang="zh-CN" altLang="en-US" b="1" dirty="0" smtClean="0">
                <a:latin typeface="华文中宋" pitchFamily="2" charset="-122"/>
                <a:ea typeface="华文中宋" pitchFamily="2" charset="-122"/>
              </a:rPr>
              <a:t>公钥密码算法一般是建立在特定的</a:t>
            </a:r>
            <a:r>
              <a:rPr lang="zh-CN" altLang="en-US" b="1" dirty="0" smtClean="0">
                <a:solidFill>
                  <a:srgbClr val="FF00FF"/>
                </a:solidFill>
                <a:latin typeface="华文中宋" pitchFamily="2" charset="-122"/>
                <a:ea typeface="华文中宋" pitchFamily="2" charset="-122"/>
              </a:rPr>
              <a:t>数学难题</a:t>
            </a:r>
            <a:r>
              <a:rPr lang="zh-CN" altLang="en-US" b="1" dirty="0">
                <a:latin typeface="华文中宋" pitchFamily="2" charset="-122"/>
                <a:ea typeface="华文中宋" pitchFamily="2" charset="-122"/>
              </a:rPr>
              <a:t>之</a:t>
            </a:r>
            <a:r>
              <a:rPr lang="zh-CN" altLang="en-US" b="1" dirty="0" smtClean="0">
                <a:latin typeface="华文中宋" pitchFamily="2" charset="-122"/>
                <a:ea typeface="华文中宋" pitchFamily="2" charset="-122"/>
              </a:rPr>
              <a:t>上，往往这种困难性只是一种设想</a:t>
            </a:r>
            <a:endParaRPr lang="zh-CN" altLang="en-US" b="1" dirty="0">
              <a:latin typeface="华文中宋" pitchFamily="2" charset="-122"/>
              <a:ea typeface="华文中宋" pitchFamily="2" charset="-122"/>
            </a:endParaRPr>
          </a:p>
        </p:txBody>
      </p:sp>
      <p:sp>
        <p:nvSpPr>
          <p:cNvPr id="4" name="日期占位符 3"/>
          <p:cNvSpPr>
            <a:spLocks noGrp="1"/>
          </p:cNvSpPr>
          <p:nvPr>
            <p:ph type="dt" sz="half" idx="10"/>
          </p:nvPr>
        </p:nvSpPr>
        <p:spPr/>
        <p:txBody>
          <a:bodyPr/>
          <a:lstStyle/>
          <a:p>
            <a:fld id="{628C5DAB-D1A5-41AD-A21C-C09C5ABA53D4}"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84</a:t>
            </a:fld>
            <a:endParaRPr lang="en-US" altLang="zh-C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13C27880-D567-4D28-B137-EBDA085D1F62}" type="datetime1">
              <a:rPr lang="zh-CN" altLang="en-US" smtClean="0"/>
              <a:pPr/>
              <a:t>2018/12/10</a:t>
            </a:fld>
            <a:endParaRPr lang="en-US" altLang="zh-CN"/>
          </a:p>
        </p:txBody>
      </p:sp>
      <p:sp>
        <p:nvSpPr>
          <p:cNvPr id="7" name="页脚占位符 4"/>
          <p:cNvSpPr>
            <a:spLocks noGrp="1"/>
          </p:cNvSpPr>
          <p:nvPr>
            <p:ph type="ftr" sz="quarter" idx="11"/>
          </p:nvPr>
        </p:nvSpPr>
        <p:spPr/>
        <p:txBody>
          <a:bodyPr/>
          <a:lstStyle/>
          <a:p>
            <a:r>
              <a:rPr lang="en-US" altLang="zh-CN"/>
              <a:t>计算机科学与技术学院</a:t>
            </a:r>
          </a:p>
        </p:txBody>
      </p:sp>
      <p:sp>
        <p:nvSpPr>
          <p:cNvPr id="8" name="灯片编号占位符 5"/>
          <p:cNvSpPr>
            <a:spLocks noGrp="1"/>
          </p:cNvSpPr>
          <p:nvPr>
            <p:ph type="sldNum" sz="quarter" idx="12"/>
          </p:nvPr>
        </p:nvSpPr>
        <p:spPr/>
        <p:txBody>
          <a:bodyPr/>
          <a:lstStyle/>
          <a:p>
            <a:fld id="{276A2F0D-B0FF-4073-90D9-56F7B3CAB740}" type="slidenum">
              <a:rPr lang="en-US" altLang="zh-CN"/>
              <a:pPr/>
              <a:t>85</a:t>
            </a:fld>
            <a:endParaRPr lang="en-US" altLang="zh-CN"/>
          </a:p>
        </p:txBody>
      </p:sp>
      <p:sp>
        <p:nvSpPr>
          <p:cNvPr id="162818" name="Rectangle 2"/>
          <p:cNvSpPr>
            <a:spLocks noGrp="1" noChangeArrowheads="1"/>
          </p:cNvSpPr>
          <p:nvPr>
            <p:ph type="title"/>
          </p:nvPr>
        </p:nvSpPr>
        <p:spPr/>
        <p:txBody>
          <a:bodyPr/>
          <a:lstStyle/>
          <a:p>
            <a:r>
              <a:rPr lang="zh-CN" altLang="en-US" sz="3600" dirty="0"/>
              <a:t>混合加密</a:t>
            </a:r>
          </a:p>
        </p:txBody>
      </p:sp>
      <p:sp>
        <p:nvSpPr>
          <p:cNvPr id="162819" name="Rectangle 3"/>
          <p:cNvSpPr>
            <a:spLocks noGrp="1" noChangeArrowheads="1"/>
          </p:cNvSpPr>
          <p:nvPr>
            <p:ph type="body" idx="1"/>
          </p:nvPr>
        </p:nvSpPr>
        <p:spPr>
          <a:xfrm>
            <a:off x="457200" y="1447800"/>
            <a:ext cx="8229600" cy="4876800"/>
          </a:xfrm>
        </p:spPr>
        <p:txBody>
          <a:bodyPr/>
          <a:lstStyle/>
          <a:p>
            <a:r>
              <a:rPr lang="zh-CN" altLang="en-US" dirty="0"/>
              <a:t>怎样解决对称加密和公钥加密中的不足？</a:t>
            </a:r>
          </a:p>
          <a:p>
            <a:r>
              <a:rPr lang="zh-CN" altLang="en-US" dirty="0">
                <a:solidFill>
                  <a:srgbClr val="FF33CC"/>
                </a:solidFill>
              </a:rPr>
              <a:t>混合加密：公钥加密和私钥加密的合理结合</a:t>
            </a:r>
          </a:p>
        </p:txBody>
      </p:sp>
      <p:grpSp>
        <p:nvGrpSpPr>
          <p:cNvPr id="9" name="组合 8"/>
          <p:cNvGrpSpPr/>
          <p:nvPr/>
        </p:nvGrpSpPr>
        <p:grpSpPr>
          <a:xfrm>
            <a:off x="609600" y="2413000"/>
            <a:ext cx="8166100" cy="1778000"/>
            <a:chOff x="977900" y="1447800"/>
            <a:chExt cx="8166100" cy="1778000"/>
          </a:xfrm>
        </p:grpSpPr>
        <p:sp>
          <p:nvSpPr>
            <p:cNvPr id="10" name="流程图: 文档 9"/>
            <p:cNvSpPr/>
            <p:nvPr/>
          </p:nvSpPr>
          <p:spPr bwMode="auto">
            <a:xfrm>
              <a:off x="977900" y="2463800"/>
              <a:ext cx="1371600" cy="762000"/>
            </a:xfrm>
            <a:prstGeom prst="flowChartDocument">
              <a:avLst/>
            </a:prstGeom>
            <a:solidFill>
              <a:schemeClr val="accent3">
                <a:lumMod val="85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latin typeface="幼圆" pitchFamily="49" charset="-122"/>
                  <a:ea typeface="幼圆" pitchFamily="49" charset="-122"/>
                </a:rPr>
                <a:t>明文</a:t>
              </a:r>
            </a:p>
          </p:txBody>
        </p:sp>
        <p:sp>
          <p:nvSpPr>
            <p:cNvPr id="11" name="流程图: 过程 10"/>
            <p:cNvSpPr/>
            <p:nvPr/>
          </p:nvSpPr>
          <p:spPr bwMode="auto">
            <a:xfrm>
              <a:off x="2667000" y="2463800"/>
              <a:ext cx="1371600" cy="660400"/>
            </a:xfrm>
            <a:prstGeom prst="flowChartProcess">
              <a:avLst/>
            </a:prstGeom>
            <a:solidFill>
              <a:schemeClr val="accent1">
                <a:lumMod val="40000"/>
                <a:lumOff val="6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00FF"/>
                  </a:solidFill>
                  <a:effectLst/>
                  <a:latin typeface="Arial" charset="0"/>
                  <a:ea typeface="宋体" pitchFamily="2" charset="-122"/>
                </a:rPr>
                <a:t>生成随机对称密钥</a:t>
              </a:r>
            </a:p>
          </p:txBody>
        </p:sp>
        <p:sp>
          <p:nvSpPr>
            <p:cNvPr id="12" name="流程图: 过程 11"/>
            <p:cNvSpPr/>
            <p:nvPr/>
          </p:nvSpPr>
          <p:spPr bwMode="auto">
            <a:xfrm>
              <a:off x="2667000" y="1447800"/>
              <a:ext cx="1371600" cy="660400"/>
            </a:xfrm>
            <a:prstGeom prst="flowChartProcess">
              <a:avLst/>
            </a:prstGeom>
            <a:solidFill>
              <a:schemeClr val="accent1">
                <a:lumMod val="40000"/>
                <a:lumOff val="6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FF00FF"/>
                  </a:solidFill>
                  <a:effectLst/>
                  <a:latin typeface="Arial" charset="0"/>
                  <a:ea typeface="宋体" pitchFamily="2" charset="-122"/>
                </a:rPr>
                <a:t>用对称密钥加密明文</a:t>
              </a:r>
            </a:p>
          </p:txBody>
        </p:sp>
        <p:cxnSp>
          <p:nvCxnSpPr>
            <p:cNvPr id="13" name="直接箭头连接符 12"/>
            <p:cNvCxnSpPr>
              <a:stCxn id="11" idx="0"/>
              <a:endCxn id="12" idx="2"/>
            </p:cNvCxnSpPr>
            <p:nvPr/>
          </p:nvCxnSpPr>
          <p:spPr bwMode="auto">
            <a:xfrm flipV="1">
              <a:off x="3352800" y="2108200"/>
              <a:ext cx="0" cy="3556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4" name="曲线连接符 13"/>
            <p:cNvCxnSpPr>
              <a:stCxn id="10" idx="0"/>
              <a:endCxn id="12" idx="1"/>
            </p:cNvCxnSpPr>
            <p:nvPr/>
          </p:nvCxnSpPr>
          <p:spPr bwMode="auto">
            <a:xfrm rot="5400000" flipH="1" flipV="1">
              <a:off x="1822450" y="1619250"/>
              <a:ext cx="685800" cy="1003300"/>
            </a:xfrm>
            <a:prstGeom prst="curvedConnector2">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5" name="流程图: 过程 14"/>
            <p:cNvSpPr/>
            <p:nvPr/>
          </p:nvSpPr>
          <p:spPr bwMode="auto">
            <a:xfrm>
              <a:off x="4419600" y="2463800"/>
              <a:ext cx="1371600" cy="660400"/>
            </a:xfrm>
            <a:prstGeom prst="flowChartProcess">
              <a:avLst/>
            </a:prstGeom>
            <a:solidFill>
              <a:schemeClr val="accent1">
                <a:lumMod val="40000"/>
                <a:lumOff val="6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FF00FF"/>
                  </a:solidFill>
                  <a:effectLst/>
                  <a:latin typeface="Arial" charset="0"/>
                  <a:ea typeface="宋体" pitchFamily="2" charset="-122"/>
                </a:rPr>
                <a:t>用公钥加密对称密钥</a:t>
              </a:r>
            </a:p>
          </p:txBody>
        </p:sp>
        <p:cxnSp>
          <p:nvCxnSpPr>
            <p:cNvPr id="16" name="直接箭头连接符 15"/>
            <p:cNvCxnSpPr>
              <a:stCxn id="11" idx="3"/>
              <a:endCxn id="15" idx="1"/>
            </p:cNvCxnSpPr>
            <p:nvPr/>
          </p:nvCxnSpPr>
          <p:spPr bwMode="auto">
            <a:xfrm>
              <a:off x="4038600" y="2794000"/>
              <a:ext cx="381000" cy="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7" name="平行四边形 16"/>
            <p:cNvSpPr/>
            <p:nvPr/>
          </p:nvSpPr>
          <p:spPr bwMode="auto">
            <a:xfrm>
              <a:off x="6324600" y="2463800"/>
              <a:ext cx="1600200" cy="660400"/>
            </a:xfrm>
            <a:prstGeom prst="parallelogram">
              <a:avLst/>
            </a:prstGeom>
            <a:solidFill>
              <a:srgbClr val="FFFF99"/>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2">
                      <a:lumMod val="75000"/>
                    </a:schemeClr>
                  </a:solidFill>
                  <a:effectLst/>
                  <a:latin typeface="Arial" charset="0"/>
                  <a:ea typeface="宋体" pitchFamily="2" charset="-122"/>
                </a:rPr>
                <a:t>公钥加密的对称密钥和</a:t>
              </a:r>
              <a:r>
                <a:rPr kumimoji="0" lang="en-US" altLang="zh-CN" b="1" i="0" u="none" strike="noStrike" cap="none" normalizeH="0" baseline="0" dirty="0" smtClean="0">
                  <a:ln>
                    <a:noFill/>
                  </a:ln>
                  <a:solidFill>
                    <a:schemeClr val="tx2">
                      <a:lumMod val="75000"/>
                    </a:schemeClr>
                  </a:solidFill>
                  <a:effectLst/>
                  <a:latin typeface="Arial" charset="0"/>
                  <a:ea typeface="宋体" pitchFamily="2" charset="-122"/>
                </a:rPr>
                <a:t>Hash</a:t>
              </a:r>
              <a:r>
                <a:rPr kumimoji="0" lang="zh-CN" altLang="en-US" b="1" i="0" u="none" strike="noStrike" cap="none" normalizeH="0" baseline="0" dirty="0" smtClean="0">
                  <a:ln>
                    <a:noFill/>
                  </a:ln>
                  <a:solidFill>
                    <a:schemeClr val="tx2">
                      <a:lumMod val="75000"/>
                    </a:schemeClr>
                  </a:solidFill>
                  <a:effectLst/>
                  <a:latin typeface="Arial" charset="0"/>
                  <a:ea typeface="宋体" pitchFamily="2" charset="-122"/>
                </a:rPr>
                <a:t>值</a:t>
              </a:r>
            </a:p>
          </p:txBody>
        </p:sp>
        <p:sp>
          <p:nvSpPr>
            <p:cNvPr id="18" name="平行四边形 17"/>
            <p:cNvSpPr/>
            <p:nvPr/>
          </p:nvSpPr>
          <p:spPr bwMode="auto">
            <a:xfrm>
              <a:off x="7772400" y="2463800"/>
              <a:ext cx="1371600" cy="660400"/>
            </a:xfrm>
            <a:prstGeom prst="parallelogram">
              <a:avLst/>
            </a:prstGeom>
            <a:solidFill>
              <a:srgbClr val="FFFF99"/>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2">
                      <a:lumMod val="75000"/>
                    </a:schemeClr>
                  </a:solidFill>
                  <a:effectLst/>
                  <a:latin typeface="Arial" charset="0"/>
                  <a:ea typeface="宋体" pitchFamily="2" charset="-122"/>
                </a:rPr>
                <a:t>对称密钥加密的消息</a:t>
              </a:r>
            </a:p>
          </p:txBody>
        </p:sp>
        <p:cxnSp>
          <p:nvCxnSpPr>
            <p:cNvPr id="19" name="直接箭头连接符 18"/>
            <p:cNvCxnSpPr>
              <a:stCxn id="15" idx="3"/>
              <a:endCxn id="17" idx="5"/>
            </p:cNvCxnSpPr>
            <p:nvPr/>
          </p:nvCxnSpPr>
          <p:spPr bwMode="auto">
            <a:xfrm>
              <a:off x="5791200" y="2794000"/>
              <a:ext cx="615950" cy="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任意多边形 19"/>
            <p:cNvSpPr/>
            <p:nvPr/>
          </p:nvSpPr>
          <p:spPr>
            <a:xfrm>
              <a:off x="4038600" y="1752600"/>
              <a:ext cx="4533900" cy="711200"/>
            </a:xfrm>
            <a:custGeom>
              <a:avLst/>
              <a:gdLst>
                <a:gd name="connsiteX0" fmla="*/ 0 w 4533900"/>
                <a:gd name="connsiteY0" fmla="*/ 0 h 711200"/>
                <a:gd name="connsiteX1" fmla="*/ 2032000 w 4533900"/>
                <a:gd name="connsiteY1" fmla="*/ 12700 h 711200"/>
                <a:gd name="connsiteX2" fmla="*/ 3987800 w 4533900"/>
                <a:gd name="connsiteY2" fmla="*/ 165100 h 711200"/>
                <a:gd name="connsiteX3" fmla="*/ 4533900 w 4533900"/>
                <a:gd name="connsiteY3" fmla="*/ 711200 h 711200"/>
                <a:gd name="connsiteX4" fmla="*/ 4533900 w 45339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900" h="711200">
                  <a:moveTo>
                    <a:pt x="0" y="0"/>
                  </a:moveTo>
                  <a:lnTo>
                    <a:pt x="2032000" y="12700"/>
                  </a:lnTo>
                  <a:cubicBezTo>
                    <a:pt x="2696633" y="40217"/>
                    <a:pt x="3570817" y="48683"/>
                    <a:pt x="3987800" y="165100"/>
                  </a:cubicBezTo>
                  <a:cubicBezTo>
                    <a:pt x="4404783" y="281517"/>
                    <a:pt x="4533900" y="711200"/>
                    <a:pt x="4533900" y="711200"/>
                  </a:cubicBezTo>
                  <a:lnTo>
                    <a:pt x="4533900" y="711200"/>
                  </a:lnTo>
                </a:path>
              </a:pathLst>
            </a:cu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grpSp>
      <p:grpSp>
        <p:nvGrpSpPr>
          <p:cNvPr id="21" name="组合 20"/>
          <p:cNvGrpSpPr/>
          <p:nvPr/>
        </p:nvGrpSpPr>
        <p:grpSpPr>
          <a:xfrm>
            <a:off x="698500" y="4216400"/>
            <a:ext cx="7073900" cy="2108200"/>
            <a:chOff x="698500" y="4114800"/>
            <a:chExt cx="7073900" cy="2108200"/>
          </a:xfrm>
        </p:grpSpPr>
        <p:sp>
          <p:nvSpPr>
            <p:cNvPr id="22" name="平行四边形 21"/>
            <p:cNvSpPr/>
            <p:nvPr/>
          </p:nvSpPr>
          <p:spPr bwMode="auto">
            <a:xfrm>
              <a:off x="698500" y="4191000"/>
              <a:ext cx="1600200" cy="660400"/>
            </a:xfrm>
            <a:prstGeom prst="parallelogram">
              <a:avLst/>
            </a:prstGeom>
            <a:solidFill>
              <a:srgbClr val="FFFF99"/>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2">
                      <a:lumMod val="75000"/>
                    </a:schemeClr>
                  </a:solidFill>
                  <a:effectLst/>
                  <a:latin typeface="Arial" charset="0"/>
                  <a:ea typeface="宋体" pitchFamily="2" charset="-122"/>
                </a:rPr>
                <a:t>公钥加密的对称密钥和</a:t>
              </a:r>
              <a:r>
                <a:rPr kumimoji="0" lang="en-US" altLang="zh-CN" b="1" i="0" u="none" strike="noStrike" cap="none" normalizeH="0" baseline="0" dirty="0" smtClean="0">
                  <a:ln>
                    <a:noFill/>
                  </a:ln>
                  <a:solidFill>
                    <a:schemeClr val="tx2">
                      <a:lumMod val="75000"/>
                    </a:schemeClr>
                  </a:solidFill>
                  <a:effectLst/>
                  <a:latin typeface="Arial" charset="0"/>
                  <a:ea typeface="宋体" pitchFamily="2" charset="-122"/>
                </a:rPr>
                <a:t>Hash</a:t>
              </a:r>
              <a:r>
                <a:rPr kumimoji="0" lang="zh-CN" altLang="en-US" b="1" i="0" u="none" strike="noStrike" cap="none" normalizeH="0" baseline="0" dirty="0" smtClean="0">
                  <a:ln>
                    <a:noFill/>
                  </a:ln>
                  <a:solidFill>
                    <a:schemeClr val="tx2">
                      <a:lumMod val="75000"/>
                    </a:schemeClr>
                  </a:solidFill>
                  <a:effectLst/>
                  <a:latin typeface="Arial" charset="0"/>
                  <a:ea typeface="宋体" pitchFamily="2" charset="-122"/>
                </a:rPr>
                <a:t>值</a:t>
              </a:r>
            </a:p>
          </p:txBody>
        </p:sp>
        <p:sp>
          <p:nvSpPr>
            <p:cNvPr id="23" name="平行四边形 22"/>
            <p:cNvSpPr/>
            <p:nvPr/>
          </p:nvSpPr>
          <p:spPr bwMode="auto">
            <a:xfrm>
              <a:off x="2146300" y="4191000"/>
              <a:ext cx="1371600" cy="660400"/>
            </a:xfrm>
            <a:prstGeom prst="parallelogram">
              <a:avLst/>
            </a:prstGeom>
            <a:solidFill>
              <a:srgbClr val="FFFF99"/>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2">
                      <a:lumMod val="75000"/>
                    </a:schemeClr>
                  </a:solidFill>
                  <a:effectLst/>
                  <a:latin typeface="Arial" charset="0"/>
                  <a:ea typeface="宋体" pitchFamily="2" charset="-122"/>
                </a:rPr>
                <a:t>对称密钥加密的消息</a:t>
              </a:r>
            </a:p>
          </p:txBody>
        </p:sp>
        <p:sp>
          <p:nvSpPr>
            <p:cNvPr id="24" name="流程图: 过程 23"/>
            <p:cNvSpPr/>
            <p:nvPr/>
          </p:nvSpPr>
          <p:spPr bwMode="auto">
            <a:xfrm>
              <a:off x="4051300" y="5562600"/>
              <a:ext cx="1511300" cy="660400"/>
            </a:xfrm>
            <a:prstGeom prst="flowChartProcess">
              <a:avLst/>
            </a:prstGeom>
            <a:solidFill>
              <a:schemeClr val="accent1">
                <a:lumMod val="40000"/>
                <a:lumOff val="6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00FF"/>
                  </a:solidFill>
                  <a:effectLst/>
                  <a:latin typeface="Arial" charset="0"/>
                  <a:ea typeface="宋体" pitchFamily="2" charset="-122"/>
                </a:rPr>
                <a:t>用非对称加密的私钥解密</a:t>
              </a:r>
            </a:p>
          </p:txBody>
        </p:sp>
        <p:sp>
          <p:nvSpPr>
            <p:cNvPr id="25" name="任意多边形 24"/>
            <p:cNvSpPr/>
            <p:nvPr/>
          </p:nvSpPr>
          <p:spPr>
            <a:xfrm>
              <a:off x="1432854" y="4876800"/>
              <a:ext cx="2580346" cy="1108465"/>
            </a:xfrm>
            <a:custGeom>
              <a:avLst/>
              <a:gdLst>
                <a:gd name="connsiteX0" fmla="*/ 2246 w 2580346"/>
                <a:gd name="connsiteY0" fmla="*/ 0 h 676665"/>
                <a:gd name="connsiteX1" fmla="*/ 103846 w 2580346"/>
                <a:gd name="connsiteY1" fmla="*/ 431800 h 676665"/>
                <a:gd name="connsiteX2" fmla="*/ 675346 w 2580346"/>
                <a:gd name="connsiteY2" fmla="*/ 647700 h 676665"/>
                <a:gd name="connsiteX3" fmla="*/ 1399246 w 2580346"/>
                <a:gd name="connsiteY3" fmla="*/ 673100 h 676665"/>
                <a:gd name="connsiteX4" fmla="*/ 2580346 w 2580346"/>
                <a:gd name="connsiteY4" fmla="*/ 635000 h 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346" h="676665">
                  <a:moveTo>
                    <a:pt x="2246" y="0"/>
                  </a:moveTo>
                  <a:cubicBezTo>
                    <a:pt x="-3046" y="161925"/>
                    <a:pt x="-8337" y="323850"/>
                    <a:pt x="103846" y="431800"/>
                  </a:cubicBezTo>
                  <a:cubicBezTo>
                    <a:pt x="216029" y="539750"/>
                    <a:pt x="459446" y="607483"/>
                    <a:pt x="675346" y="647700"/>
                  </a:cubicBezTo>
                  <a:cubicBezTo>
                    <a:pt x="891246" y="687917"/>
                    <a:pt x="1081746" y="675217"/>
                    <a:pt x="1399246" y="673100"/>
                  </a:cubicBezTo>
                  <a:cubicBezTo>
                    <a:pt x="1716746" y="670983"/>
                    <a:pt x="2148546" y="652991"/>
                    <a:pt x="2580346" y="635000"/>
                  </a:cubicBezTo>
                </a:path>
              </a:pathLst>
            </a:cu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6" name="流程图: 过程 25"/>
            <p:cNvSpPr/>
            <p:nvPr/>
          </p:nvSpPr>
          <p:spPr bwMode="auto">
            <a:xfrm>
              <a:off x="4121150" y="4191000"/>
              <a:ext cx="1371600" cy="660400"/>
            </a:xfrm>
            <a:prstGeom prst="flowChartProcess">
              <a:avLst/>
            </a:prstGeom>
            <a:solidFill>
              <a:schemeClr val="accent1">
                <a:lumMod val="40000"/>
                <a:lumOff val="60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00FF"/>
                  </a:solidFill>
                  <a:effectLst/>
                  <a:latin typeface="Arial" charset="0"/>
                  <a:ea typeface="宋体" pitchFamily="2" charset="-122"/>
                </a:rPr>
                <a:t>对称密钥解密消息</a:t>
              </a:r>
            </a:p>
          </p:txBody>
        </p:sp>
        <p:cxnSp>
          <p:nvCxnSpPr>
            <p:cNvPr id="27" name="直接箭头连接符 26"/>
            <p:cNvCxnSpPr>
              <a:stCxn id="24" idx="0"/>
              <a:endCxn id="26" idx="2"/>
            </p:cNvCxnSpPr>
            <p:nvPr/>
          </p:nvCxnSpPr>
          <p:spPr bwMode="auto">
            <a:xfrm flipV="1">
              <a:off x="4806950" y="4851400"/>
              <a:ext cx="0" cy="7112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8" name="TextBox 27"/>
            <p:cNvSpPr txBox="1"/>
            <p:nvPr/>
          </p:nvSpPr>
          <p:spPr>
            <a:xfrm>
              <a:off x="4791075" y="5102423"/>
              <a:ext cx="923925" cy="307777"/>
            </a:xfrm>
            <a:prstGeom prst="rect">
              <a:avLst/>
            </a:prstGeom>
            <a:noFill/>
          </p:spPr>
          <p:txBody>
            <a:bodyPr wrap="square" rtlCol="0">
              <a:spAutoFit/>
            </a:bodyPr>
            <a:lstStyle/>
            <a:p>
              <a:r>
                <a:rPr lang="zh-CN" altLang="en-US" b="1" dirty="0" smtClean="0">
                  <a:solidFill>
                    <a:schemeClr val="tx2">
                      <a:lumMod val="75000"/>
                    </a:schemeClr>
                  </a:solidFill>
                </a:rPr>
                <a:t>对称密钥</a:t>
              </a:r>
              <a:endParaRPr lang="zh-CN" altLang="en-US" b="1" dirty="0">
                <a:solidFill>
                  <a:schemeClr val="tx2">
                    <a:lumMod val="75000"/>
                  </a:schemeClr>
                </a:solidFill>
              </a:endParaRPr>
            </a:p>
          </p:txBody>
        </p:sp>
        <p:cxnSp>
          <p:nvCxnSpPr>
            <p:cNvPr id="29" name="直接箭头连接符 28"/>
            <p:cNvCxnSpPr>
              <a:stCxn id="23" idx="2"/>
              <a:endCxn id="26" idx="1"/>
            </p:cNvCxnSpPr>
            <p:nvPr/>
          </p:nvCxnSpPr>
          <p:spPr bwMode="auto">
            <a:xfrm>
              <a:off x="3435350" y="4521200"/>
              <a:ext cx="685800" cy="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0" name="流程图: 文档 29"/>
            <p:cNvSpPr/>
            <p:nvPr/>
          </p:nvSpPr>
          <p:spPr bwMode="auto">
            <a:xfrm>
              <a:off x="6400800" y="4114800"/>
              <a:ext cx="1371600" cy="762000"/>
            </a:xfrm>
            <a:prstGeom prst="flowChartDocument">
              <a:avLst/>
            </a:prstGeom>
            <a:solidFill>
              <a:schemeClr val="accent3">
                <a:lumMod val="85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latin typeface="幼圆" pitchFamily="49" charset="-122"/>
                  <a:ea typeface="幼圆" pitchFamily="49" charset="-122"/>
                </a:rPr>
                <a:t>明文</a:t>
              </a:r>
            </a:p>
          </p:txBody>
        </p:sp>
        <p:cxnSp>
          <p:nvCxnSpPr>
            <p:cNvPr id="31" name="直接箭头连接符 30"/>
            <p:cNvCxnSpPr>
              <a:stCxn id="26" idx="3"/>
              <a:endCxn id="30" idx="1"/>
            </p:cNvCxnSpPr>
            <p:nvPr/>
          </p:nvCxnSpPr>
          <p:spPr bwMode="auto">
            <a:xfrm flipV="1">
              <a:off x="5492750" y="4495800"/>
              <a:ext cx="908050" cy="254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2819">
                                            <p:txEl>
                                              <p:pRg st="1" end="1"/>
                                            </p:txEl>
                                          </p:spTgt>
                                        </p:tgtEl>
                                        <p:attrNameLst>
                                          <p:attrName>style.visibility</p:attrName>
                                        </p:attrNameLst>
                                      </p:cBhvr>
                                      <p:to>
                                        <p:strVal val="visible"/>
                                      </p:to>
                                    </p:set>
                                    <p:animEffect transition="in" filter="barn(inVertical)">
                                      <p:cBhvr>
                                        <p:cTn id="7" dur="500"/>
                                        <p:tgtEl>
                                          <p:spTgt spid="1628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p:txBody>
          <a:bodyPr/>
          <a:lstStyle/>
          <a:p>
            <a:r>
              <a:rPr lang="zh-CN" altLang="en-US" dirty="0" smtClean="0"/>
              <a:t>公钥密码学基本概念</a:t>
            </a:r>
            <a:endParaRPr lang="en-US" altLang="zh-CN" dirty="0" smtClean="0"/>
          </a:p>
          <a:p>
            <a:r>
              <a:rPr lang="zh-CN" altLang="en-US" dirty="0" smtClean="0"/>
              <a:t>重要公钥密码算法介绍</a:t>
            </a:r>
            <a:endParaRPr lang="en-US" altLang="zh-CN" dirty="0" smtClean="0"/>
          </a:p>
          <a:p>
            <a:pPr lvl="1"/>
            <a:r>
              <a:rPr lang="en-US" altLang="zh-CN" dirty="0" smtClean="0"/>
              <a:t>RSA</a:t>
            </a:r>
          </a:p>
          <a:p>
            <a:pPr lvl="1"/>
            <a:r>
              <a:rPr lang="en-US" altLang="zh-CN" dirty="0" err="1" smtClean="0"/>
              <a:t>Elgamal</a:t>
            </a:r>
            <a:endParaRPr lang="en-US" altLang="zh-CN" dirty="0" smtClean="0"/>
          </a:p>
          <a:p>
            <a:pPr lvl="1"/>
            <a:r>
              <a:rPr lang="en-US" altLang="zh-CN" dirty="0" smtClean="0"/>
              <a:t>ECC</a:t>
            </a:r>
          </a:p>
          <a:p>
            <a:pPr lvl="1"/>
            <a:r>
              <a:rPr lang="en-US" altLang="zh-CN" dirty="0" smtClean="0"/>
              <a:t>IBE</a:t>
            </a:r>
          </a:p>
          <a:p>
            <a:r>
              <a:rPr lang="zh-CN" altLang="en-US" dirty="0" smtClean="0"/>
              <a:t>公钥密码算法与对称密码算法的比较</a:t>
            </a:r>
            <a:endParaRPr lang="zh-CN" altLang="en-US" dirty="0"/>
          </a:p>
        </p:txBody>
      </p:sp>
      <p:sp>
        <p:nvSpPr>
          <p:cNvPr id="4" name="日期占位符 3"/>
          <p:cNvSpPr>
            <a:spLocks noGrp="1"/>
          </p:cNvSpPr>
          <p:nvPr>
            <p:ph type="dt" sz="half" idx="10"/>
          </p:nvPr>
        </p:nvSpPr>
        <p:spPr/>
        <p:txBody>
          <a:bodyPr/>
          <a:lstStyle/>
          <a:p>
            <a:fld id="{4EAA9A27-3E7C-433D-9851-9ED62F730CB6}" type="datetime1">
              <a:rPr lang="zh-CN" altLang="en-US" smtClean="0"/>
              <a:pPr/>
              <a:t>2018/12/10</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86</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8B0DC826-4455-4A76-BDAE-DFA9F8A1A5EA}" type="datetime1">
              <a:rPr lang="zh-CN" altLang="en-US" smtClean="0"/>
              <a:pPr/>
              <a:t>2018/12/10</a:t>
            </a:fld>
            <a:endParaRPr lang="en-US" altLang="zh-CN"/>
          </a:p>
        </p:txBody>
      </p:sp>
      <p:sp>
        <p:nvSpPr>
          <p:cNvPr id="13" name="页脚占位符 4"/>
          <p:cNvSpPr>
            <a:spLocks noGrp="1"/>
          </p:cNvSpPr>
          <p:nvPr>
            <p:ph type="ftr" sz="quarter" idx="11"/>
          </p:nvPr>
        </p:nvSpPr>
        <p:spPr/>
        <p:txBody>
          <a:bodyPr/>
          <a:lstStyle/>
          <a:p>
            <a:r>
              <a:rPr lang="en-US" altLang="zh-CN"/>
              <a:t>计算机科学与技术学院</a:t>
            </a:r>
          </a:p>
        </p:txBody>
      </p:sp>
      <p:sp>
        <p:nvSpPr>
          <p:cNvPr id="14" name="灯片编号占位符 5"/>
          <p:cNvSpPr>
            <a:spLocks noGrp="1"/>
          </p:cNvSpPr>
          <p:nvPr>
            <p:ph type="sldNum" sz="quarter" idx="12"/>
          </p:nvPr>
        </p:nvSpPr>
        <p:spPr/>
        <p:txBody>
          <a:bodyPr/>
          <a:lstStyle/>
          <a:p>
            <a:fld id="{AF5486DC-AC96-40F9-9939-E83BD3B12284}" type="slidenum">
              <a:rPr lang="en-US" altLang="zh-CN"/>
              <a:pPr/>
              <a:t>9</a:t>
            </a:fld>
            <a:endParaRPr lang="en-US" altLang="zh-CN"/>
          </a:p>
        </p:txBody>
      </p:sp>
      <p:sp>
        <p:nvSpPr>
          <p:cNvPr id="154626" name="Rectangle 2"/>
          <p:cNvSpPr>
            <a:spLocks noGrp="1" noChangeArrowheads="1"/>
          </p:cNvSpPr>
          <p:nvPr>
            <p:ph type="title"/>
          </p:nvPr>
        </p:nvSpPr>
        <p:spPr/>
        <p:txBody>
          <a:bodyPr/>
          <a:lstStyle/>
          <a:p>
            <a:endParaRPr lang="zh-CN" altLang="zh-CN"/>
          </a:p>
        </p:txBody>
      </p:sp>
      <p:sp>
        <p:nvSpPr>
          <p:cNvPr id="154628" name="Text Box 4"/>
          <p:cNvSpPr txBox="1">
            <a:spLocks noChangeArrowheads="1"/>
          </p:cNvSpPr>
          <p:nvPr/>
        </p:nvSpPr>
        <p:spPr bwMode="auto">
          <a:xfrm>
            <a:off x="1023938" y="2138363"/>
            <a:ext cx="184150" cy="366712"/>
          </a:xfrm>
          <a:prstGeom prst="rect">
            <a:avLst/>
          </a:prstGeom>
          <a:noFill/>
          <a:ln w="9525">
            <a:noFill/>
            <a:miter lim="800000"/>
            <a:headEnd/>
            <a:tailEnd/>
          </a:ln>
          <a:effectLst/>
        </p:spPr>
        <p:txBody>
          <a:bodyPr wrap="none">
            <a:spAutoFit/>
          </a:bodyPr>
          <a:lstStyle/>
          <a:p>
            <a:endParaRPr lang="zh-CN" altLang="zh-CN">
              <a:latin typeface="Arial" charset="0"/>
            </a:endParaRPr>
          </a:p>
        </p:txBody>
      </p:sp>
      <p:pic>
        <p:nvPicPr>
          <p:cNvPr id="154629" name="Picture 5" descr="HH01677_"/>
          <p:cNvPicPr>
            <a:picLocks noChangeAspect="1" noChangeArrowheads="1"/>
          </p:cNvPicPr>
          <p:nvPr/>
        </p:nvPicPr>
        <p:blipFill>
          <a:blip r:embed="rId2" cstate="print"/>
          <a:srcRect/>
          <a:stretch>
            <a:fillRect/>
          </a:stretch>
        </p:blipFill>
        <p:spPr bwMode="auto">
          <a:xfrm>
            <a:off x="990600" y="2209800"/>
            <a:ext cx="1733550" cy="2016125"/>
          </a:xfrm>
          <a:prstGeom prst="rect">
            <a:avLst/>
          </a:prstGeom>
          <a:noFill/>
        </p:spPr>
      </p:pic>
      <p:pic>
        <p:nvPicPr>
          <p:cNvPr id="154630" name="Picture 6" descr="q1rsk3vl[1]"/>
          <p:cNvPicPr>
            <a:picLocks noGrp="1" noChangeAspect="1" noChangeArrowheads="1"/>
          </p:cNvPicPr>
          <p:nvPr>
            <p:ph type="body" idx="1"/>
          </p:nvPr>
        </p:nvPicPr>
        <p:blipFill>
          <a:blip r:embed="rId3" cstate="print"/>
          <a:srcRect/>
          <a:stretch>
            <a:fillRect/>
          </a:stretch>
        </p:blipFill>
        <p:spPr>
          <a:xfrm>
            <a:off x="2362200" y="3810000"/>
            <a:ext cx="763587" cy="649287"/>
          </a:xfrm>
          <a:noFill/>
          <a:ln/>
        </p:spPr>
      </p:pic>
      <p:sp>
        <p:nvSpPr>
          <p:cNvPr id="154631" name="Text Box 7"/>
          <p:cNvSpPr txBox="1">
            <a:spLocks noChangeArrowheads="1"/>
          </p:cNvSpPr>
          <p:nvPr/>
        </p:nvSpPr>
        <p:spPr bwMode="auto">
          <a:xfrm>
            <a:off x="1403350" y="4941888"/>
            <a:ext cx="1512888" cy="701675"/>
          </a:xfrm>
          <a:prstGeom prst="rect">
            <a:avLst/>
          </a:prstGeom>
          <a:noFill/>
          <a:ln w="9525">
            <a:noFill/>
            <a:miter lim="800000"/>
            <a:headEnd/>
            <a:tailEnd/>
          </a:ln>
          <a:effectLst/>
        </p:spPr>
        <p:txBody>
          <a:bodyPr>
            <a:spAutoFit/>
          </a:bodyPr>
          <a:lstStyle/>
          <a:p>
            <a:r>
              <a:rPr lang="en-US" altLang="zh-CN" sz="4000">
                <a:solidFill>
                  <a:schemeClr val="tx2"/>
                </a:solidFill>
                <a:latin typeface="Comic Sans MS" pitchFamily="66" charset="0"/>
              </a:rPr>
              <a:t>Alice</a:t>
            </a:r>
          </a:p>
        </p:txBody>
      </p:sp>
      <p:sp>
        <p:nvSpPr>
          <p:cNvPr id="154633" name="Text Box 9"/>
          <p:cNvSpPr txBox="1">
            <a:spLocks noChangeArrowheads="1"/>
          </p:cNvSpPr>
          <p:nvPr/>
        </p:nvSpPr>
        <p:spPr bwMode="auto">
          <a:xfrm>
            <a:off x="6877050" y="4868863"/>
            <a:ext cx="1073150" cy="701675"/>
          </a:xfrm>
          <a:prstGeom prst="rect">
            <a:avLst/>
          </a:prstGeom>
          <a:noFill/>
          <a:ln w="9525">
            <a:noFill/>
            <a:miter lim="800000"/>
            <a:headEnd/>
            <a:tailEnd/>
          </a:ln>
          <a:effectLst/>
        </p:spPr>
        <p:txBody>
          <a:bodyPr wrap="none">
            <a:spAutoFit/>
          </a:bodyPr>
          <a:lstStyle/>
          <a:p>
            <a:r>
              <a:rPr lang="en-US" altLang="zh-CN" sz="4000">
                <a:solidFill>
                  <a:schemeClr val="tx2"/>
                </a:solidFill>
                <a:latin typeface="Comic Sans MS" pitchFamily="66" charset="0"/>
              </a:rPr>
              <a:t>Bob</a:t>
            </a:r>
          </a:p>
        </p:txBody>
      </p:sp>
      <p:sp>
        <p:nvSpPr>
          <p:cNvPr id="154634" name="Text Box 10"/>
          <p:cNvSpPr txBox="1">
            <a:spLocks noChangeArrowheads="1"/>
          </p:cNvSpPr>
          <p:nvPr/>
        </p:nvSpPr>
        <p:spPr bwMode="auto">
          <a:xfrm>
            <a:off x="3563938" y="4479925"/>
            <a:ext cx="2743200" cy="701675"/>
          </a:xfrm>
          <a:prstGeom prst="rect">
            <a:avLst/>
          </a:prstGeom>
          <a:noFill/>
          <a:ln w="9525">
            <a:noFill/>
            <a:miter lim="800000"/>
            <a:headEnd/>
            <a:tailEnd/>
          </a:ln>
          <a:effectLst/>
        </p:spPr>
        <p:txBody>
          <a:bodyPr>
            <a:spAutoFit/>
          </a:bodyPr>
          <a:lstStyle/>
          <a:p>
            <a:r>
              <a:rPr lang="en-US" altLang="zh-CN" sz="4000" dirty="0">
                <a:solidFill>
                  <a:schemeClr val="tx2"/>
                </a:solidFill>
                <a:latin typeface="Comic Sans MS" pitchFamily="66" charset="0"/>
              </a:rPr>
              <a:t>Messenger</a:t>
            </a:r>
          </a:p>
        </p:txBody>
      </p:sp>
      <p:pic>
        <p:nvPicPr>
          <p:cNvPr id="154635" name="Picture 11" descr="gc_q2w23[1]"/>
          <p:cNvPicPr>
            <a:picLocks noChangeAspect="1" noChangeArrowheads="1"/>
          </p:cNvPicPr>
          <p:nvPr/>
        </p:nvPicPr>
        <p:blipFill>
          <a:blip r:embed="rId4" cstate="print"/>
          <a:srcRect/>
          <a:stretch>
            <a:fillRect/>
          </a:stretch>
        </p:blipFill>
        <p:spPr bwMode="auto">
          <a:xfrm rot="10800000">
            <a:off x="841375" y="4364831"/>
            <a:ext cx="549275" cy="865188"/>
          </a:xfrm>
          <a:prstGeom prst="rect">
            <a:avLst/>
          </a:prstGeom>
          <a:noFill/>
          <a:ln w="9525">
            <a:noFill/>
            <a:miter lim="800000"/>
            <a:headEnd/>
            <a:tailEnd/>
          </a:ln>
        </p:spPr>
      </p:pic>
      <p:pic>
        <p:nvPicPr>
          <p:cNvPr id="154636" name="Picture 12" descr="q1rsk3vl[1]"/>
          <p:cNvPicPr>
            <a:picLocks noChangeAspect="1" noChangeArrowheads="1"/>
          </p:cNvPicPr>
          <p:nvPr/>
        </p:nvPicPr>
        <p:blipFill>
          <a:blip r:embed="rId3" cstate="print"/>
          <a:srcRect/>
          <a:stretch>
            <a:fillRect/>
          </a:stretch>
        </p:blipFill>
        <p:spPr bwMode="auto">
          <a:xfrm>
            <a:off x="914400" y="3276600"/>
            <a:ext cx="763588" cy="1225550"/>
          </a:xfrm>
          <a:prstGeom prst="rect">
            <a:avLst/>
          </a:prstGeom>
          <a:noFill/>
          <a:ln w="9525">
            <a:noFill/>
            <a:miter lim="800000"/>
            <a:headEnd/>
            <a:tailEnd/>
          </a:ln>
        </p:spPr>
      </p:pic>
      <p:sp>
        <p:nvSpPr>
          <p:cNvPr id="16" name="右箭头 15"/>
          <p:cNvSpPr/>
          <p:nvPr/>
        </p:nvSpPr>
        <p:spPr bwMode="auto">
          <a:xfrm>
            <a:off x="3200400" y="5105400"/>
            <a:ext cx="3276600" cy="228600"/>
          </a:xfrm>
          <a:prstGeom prst="right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pic>
        <p:nvPicPr>
          <p:cNvPr id="4097" name="Picture 1" descr="C:\Documents and Settings\Benxiaohai\Local Settings\Temporary Internet Files\Content.IE5\0X2V012V\dglxasset[1].aspx"/>
          <p:cNvPicPr>
            <a:picLocks noChangeAspect="1" noChangeArrowheads="1"/>
          </p:cNvPicPr>
          <p:nvPr/>
        </p:nvPicPr>
        <p:blipFill>
          <a:blip r:embed="rId5" cstate="print"/>
          <a:srcRect/>
          <a:stretch>
            <a:fillRect/>
          </a:stretch>
        </p:blipFill>
        <p:spPr bwMode="auto">
          <a:xfrm rot="9934437">
            <a:off x="7848600" y="4221955"/>
            <a:ext cx="1020763" cy="12684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4635"/>
                                        </p:tgtEl>
                                        <p:attrNameLst>
                                          <p:attrName>style.visibility</p:attrName>
                                        </p:attrNameLst>
                                      </p:cBhvr>
                                      <p:to>
                                        <p:strVal val="visible"/>
                                      </p:to>
                                    </p:set>
                                    <p:animEffect transition="in" filter="blinds(horizontal)">
                                      <p:cBhvr>
                                        <p:cTn id="7" dur="500"/>
                                        <p:tgtEl>
                                          <p:spTgt spid="15463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nodeType="clickEffect">
                                  <p:stCondLst>
                                    <p:cond delay="0"/>
                                  </p:stCondLst>
                                  <p:childTnLst>
                                    <p:animEffect transition="out" filter="diamond(in)">
                                      <p:cBhvr>
                                        <p:cTn id="11" dur="2000"/>
                                        <p:tgtEl>
                                          <p:spTgt spid="154635"/>
                                        </p:tgtEl>
                                      </p:cBhvr>
                                    </p:animEffect>
                                    <p:set>
                                      <p:cBhvr>
                                        <p:cTn id="12" dur="1" fill="hold">
                                          <p:stCondLst>
                                            <p:cond delay="1999"/>
                                          </p:stCondLst>
                                        </p:cTn>
                                        <p:tgtEl>
                                          <p:spTgt spid="154635"/>
                                        </p:tgtEl>
                                        <p:attrNameLst>
                                          <p:attrName>style.visibility</p:attrName>
                                        </p:attrNameLst>
                                      </p:cBhvr>
                                      <p:to>
                                        <p:strVal val="hidden"/>
                                      </p:to>
                                    </p:set>
                                  </p:childTnLst>
                                </p:cTn>
                              </p:par>
                              <p:par>
                                <p:cTn id="13" presetID="8" presetClass="exit" presetSubtype="16" fill="hold" nodeType="withEffect">
                                  <p:stCondLst>
                                    <p:cond delay="0"/>
                                  </p:stCondLst>
                                  <p:childTnLst>
                                    <p:animEffect transition="out" filter="diamond(in)">
                                      <p:cBhvr>
                                        <p:cTn id="14" dur="2000"/>
                                        <p:tgtEl>
                                          <p:spTgt spid="154636"/>
                                        </p:tgtEl>
                                      </p:cBhvr>
                                    </p:animEffect>
                                    <p:set>
                                      <p:cBhvr>
                                        <p:cTn id="15" dur="1" fill="hold">
                                          <p:stCondLst>
                                            <p:cond delay="1999"/>
                                          </p:stCondLst>
                                        </p:cTn>
                                        <p:tgtEl>
                                          <p:spTgt spid="15463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8.33333E-7 -2.30164E-6 L 0.56302 0.00023 " pathEditMode="relative" rAng="0" ptsTypes="AA">
                                      <p:cBhvr>
                                        <p:cTn id="19" dur="2000" fill="hold"/>
                                        <p:tgtEl>
                                          <p:spTgt spid="154630"/>
                                        </p:tgtEl>
                                        <p:attrNameLst>
                                          <p:attrName>ppt_x</p:attrName>
                                          <p:attrName>ppt_y</p:attrName>
                                        </p:attrNameLst>
                                      </p:cBhvr>
                                      <p:rCtr x="281" y="0"/>
                                    </p:animMotion>
                                  </p:childTnLst>
                                </p:cTn>
                              </p:par>
                              <p:par>
                                <p:cTn id="20" presetID="63" presetClass="path" presetSubtype="0" accel="50000" decel="50000" fill="hold" nodeType="withEffect">
                                  <p:stCondLst>
                                    <p:cond delay="0"/>
                                  </p:stCondLst>
                                  <p:childTnLst>
                                    <p:animMotion origin="layout" path="M 4.72222E-6 -3.38422E-6 L 0.60086 -0.00185 " pathEditMode="relative" rAng="0" ptsTypes="AA">
                                      <p:cBhvr>
                                        <p:cTn id="21" dur="2000" fill="hold"/>
                                        <p:tgtEl>
                                          <p:spTgt spid="154629"/>
                                        </p:tgtEl>
                                        <p:attrNameLst>
                                          <p:attrName>ppt_x</p:attrName>
                                          <p:attrName>ppt_y</p:attrName>
                                        </p:attrNameLst>
                                      </p:cBhvr>
                                      <p:rCtr x="300" y="-1"/>
                                    </p:animMotion>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097"/>
                                        </p:tgtEl>
                                        <p:attrNameLst>
                                          <p:attrName>style.visibility</p:attrName>
                                        </p:attrNameLst>
                                      </p:cBhvr>
                                      <p:to>
                                        <p:strVal val="visible"/>
                                      </p:to>
                                    </p:set>
                                    <p:animEffect transition="in" filter="blinds(horizontal)">
                                      <p:cBhvr>
                                        <p:cTn id="26" dur="500"/>
                                        <p:tgtEl>
                                          <p:spTgt spid="409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154630"/>
                                        </p:tgtEl>
                                      </p:cBhvr>
                                    </p:animEffect>
                                    <p:set>
                                      <p:cBhvr>
                                        <p:cTn id="31" dur="1" fill="hold">
                                          <p:stCondLst>
                                            <p:cond delay="499"/>
                                          </p:stCondLst>
                                        </p:cTn>
                                        <p:tgtEl>
                                          <p:spTgt spid="154630"/>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4097"/>
                                        </p:tgtEl>
                                      </p:cBhvr>
                                    </p:animEffect>
                                    <p:set>
                                      <p:cBhvr>
                                        <p:cTn id="34" dur="1" fill="hold">
                                          <p:stCondLst>
                                            <p:cond delay="499"/>
                                          </p:stCondLst>
                                        </p:cTn>
                                        <p:tgtEl>
                                          <p:spTgt spid="40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headEnd type="none" w="med" len="med"/>
          <a:tailEnd type="arrow" w="med" len="med"/>
        </a:ln>
      </a:spPr>
      <a:bodyPr rtlCol="0" anchor="ctr"/>
      <a:lstStyle>
        <a:defPPr algn="ctr">
          <a:defRPr/>
        </a:defPPr>
      </a:lstStyle>
      <a:style>
        <a:lnRef idx="3">
          <a:schemeClr val="accent4"/>
        </a:lnRef>
        <a:fillRef idx="0">
          <a:schemeClr val="accent4"/>
        </a:fillRef>
        <a:effectRef idx="2">
          <a:schemeClr val="accent4"/>
        </a:effectRef>
        <a:fontRef idx="minor">
          <a:schemeClr val="tx1"/>
        </a:fontRef>
      </a:style>
    </a:spDef>
    <a:lnDef>
      <a:spPr bwMode="auto">
        <a:ln>
          <a:solidFill>
            <a:schemeClr val="accent1"/>
          </a:solidFill>
          <a:headEnd type="arrow" w="med" len="med"/>
          <a:tailEnd type="arrow" w="med" len="med"/>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2068</TotalTime>
  <Words>4799</Words>
  <Application>Microsoft Office PowerPoint</Application>
  <PresentationFormat>全屏显示(4:3)</PresentationFormat>
  <Paragraphs>891</Paragraphs>
  <Slides>86</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86</vt:i4>
      </vt:variant>
    </vt:vector>
  </HeadingPairs>
  <TitlesOfParts>
    <vt:vector size="108" baseType="lpstr">
      <vt:lpstr>GungsuhChe</vt:lpstr>
      <vt:lpstr>黑体</vt:lpstr>
      <vt:lpstr>STXingkai</vt:lpstr>
      <vt:lpstr>华文琥珀</vt:lpstr>
      <vt:lpstr>华文隶书</vt:lpstr>
      <vt:lpstr>华文宋体</vt:lpstr>
      <vt:lpstr>华文中宋</vt:lpstr>
      <vt:lpstr>隶书</vt:lpstr>
      <vt:lpstr>宋体</vt:lpstr>
      <vt:lpstr>幼圆</vt:lpstr>
      <vt:lpstr>Arial</vt:lpstr>
      <vt:lpstr>Cambria Math</vt:lpstr>
      <vt:lpstr>Comic Sans MS</vt:lpstr>
      <vt:lpstr>Symbol</vt:lpstr>
      <vt:lpstr>Tahoma</vt:lpstr>
      <vt:lpstr>Times New Roman</vt:lpstr>
      <vt:lpstr>Verdana</vt:lpstr>
      <vt:lpstr>Wingdings</vt:lpstr>
      <vt:lpstr>默认设计模板</vt:lpstr>
      <vt:lpstr>Image</vt:lpstr>
      <vt:lpstr>Equation</vt:lpstr>
      <vt:lpstr>公式</vt:lpstr>
      <vt:lpstr>信息安全与密码学 第8章：公钥密码</vt:lpstr>
      <vt:lpstr>问题的提出</vt:lpstr>
      <vt:lpstr>以前模型的缺陷</vt:lpstr>
      <vt:lpstr>PowerPoint 演示文稿</vt:lpstr>
      <vt:lpstr>主要内容</vt:lpstr>
      <vt:lpstr>公钥加密体系</vt:lpstr>
      <vt:lpstr>PowerPoint 演示文稿</vt:lpstr>
      <vt:lpstr>PowerPoint 演示文稿</vt:lpstr>
      <vt:lpstr>PowerPoint 演示文稿</vt:lpstr>
      <vt:lpstr>PowerPoint 演示文稿</vt:lpstr>
      <vt:lpstr>对称加密体制的不足—密钥分配和管理</vt:lpstr>
      <vt:lpstr>PowerPoint 演示文稿</vt:lpstr>
      <vt:lpstr>对称加密体制的不足—签名和认证问题</vt:lpstr>
      <vt:lpstr>解决方法—公钥密码体制</vt:lpstr>
      <vt:lpstr>解决方法—公钥密码体制</vt:lpstr>
      <vt:lpstr>Diffie-Hellman-Merkle </vt:lpstr>
      <vt:lpstr>Whitfield Diffie</vt:lpstr>
      <vt:lpstr>Martin E. Hellman</vt:lpstr>
      <vt:lpstr>公钥密码体制示意图</vt:lpstr>
      <vt:lpstr>PowerPoint 演示文稿</vt:lpstr>
      <vt:lpstr>PowerPoint 演示文稿</vt:lpstr>
      <vt:lpstr>重要公钥密码体制</vt:lpstr>
      <vt:lpstr>公钥密码体制RSA</vt:lpstr>
      <vt:lpstr>PowerPoint 演示文稿</vt:lpstr>
      <vt:lpstr>PowerPoint 演示文稿</vt:lpstr>
      <vt:lpstr>RSA算法描述</vt:lpstr>
      <vt:lpstr>例</vt:lpstr>
      <vt:lpstr>一些疑问</vt:lpstr>
      <vt:lpstr>素数的生成</vt:lpstr>
      <vt:lpstr>PowerPoint 演示文稿</vt:lpstr>
      <vt:lpstr>RSA的实现</vt:lpstr>
      <vt:lpstr>RSA的安全性</vt:lpstr>
      <vt:lpstr>对RSA的攻击 </vt:lpstr>
      <vt:lpstr>针对n分解的攻击</vt:lpstr>
      <vt:lpstr>循环攻击</vt:lpstr>
      <vt:lpstr>循环攻击实例</vt:lpstr>
      <vt:lpstr>PowerPoint 演示文稿</vt:lpstr>
      <vt:lpstr>PowerPoint 演示文稿</vt:lpstr>
      <vt:lpstr>PowerPoint 演示文稿</vt:lpstr>
      <vt:lpstr>回到例子</vt:lpstr>
      <vt:lpstr>同模攻击</vt:lpstr>
      <vt:lpstr>PowerPoint 演示文稿</vt:lpstr>
      <vt:lpstr>选择密文攻击 </vt:lpstr>
      <vt:lpstr>PowerPoint 演示文稿</vt:lpstr>
      <vt:lpstr>低加密指数攻击 </vt:lpstr>
      <vt:lpstr>时间攻击 </vt:lpstr>
      <vt:lpstr>PowerPoint 演示文稿</vt:lpstr>
      <vt:lpstr>RSA-OAEP：最佳非对称加密填充</vt:lpstr>
      <vt:lpstr>PowerPoint 演示文稿</vt:lpstr>
      <vt:lpstr>公钥密码体制ElGamal</vt:lpstr>
      <vt:lpstr>算法描述</vt:lpstr>
      <vt:lpstr>PowerPoint 演示文稿</vt:lpstr>
      <vt:lpstr>PowerPoint 演示文稿</vt:lpstr>
      <vt:lpstr>PowerPoint 演示文稿</vt:lpstr>
      <vt:lpstr>ElGamal的安全性</vt:lpstr>
      <vt:lpstr>离散对数问题的求解</vt:lpstr>
      <vt:lpstr>公钥密码体制ECC</vt:lpstr>
      <vt:lpstr>椭圆曲线的定义</vt:lpstr>
      <vt:lpstr>椭圆曲线</vt:lpstr>
      <vt:lpstr>PowerPoint 演示文稿</vt:lpstr>
      <vt:lpstr>椭圆曲线上的运算</vt:lpstr>
      <vt:lpstr>PowerPoint 演示文稿</vt:lpstr>
      <vt:lpstr>有限域上椭圆曲线加法</vt:lpstr>
      <vt:lpstr>PowerPoint 演示文稿</vt:lpstr>
      <vt:lpstr>椭圆曲线密码算法</vt:lpstr>
      <vt:lpstr>PowerPoint 演示文稿</vt:lpstr>
      <vt:lpstr>PowerPoint 演示文稿</vt:lpstr>
      <vt:lpstr>椭圆曲线上的离散对数问题</vt:lpstr>
      <vt:lpstr>ECC小结</vt:lpstr>
      <vt:lpstr>公钥体制的问题：</vt:lpstr>
      <vt:lpstr>基于身份的加密体制IBE</vt:lpstr>
      <vt:lpstr>PowerPoint 演示文稿</vt:lpstr>
      <vt:lpstr>IBE的组成</vt:lpstr>
      <vt:lpstr>BF-IBE方案</vt:lpstr>
      <vt:lpstr>BF-IBE基础方案 </vt:lpstr>
      <vt:lpstr>PowerPoint 演示文稿</vt:lpstr>
      <vt:lpstr>PowerPoint 演示文稿</vt:lpstr>
      <vt:lpstr>BF-IBE完全方案 </vt:lpstr>
      <vt:lpstr>PowerPoint 演示文稿</vt:lpstr>
      <vt:lpstr>IBE的优缺点</vt:lpstr>
      <vt:lpstr>公钥密码体制的安全性</vt:lpstr>
      <vt:lpstr>公钥密码分析</vt:lpstr>
      <vt:lpstr>公钥密码的优点（与对称密码相比）</vt:lpstr>
      <vt:lpstr>公钥密码的不足（与对称密码相比）</vt:lpstr>
      <vt:lpstr>混合加密</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zhfl203</cp:lastModifiedBy>
  <cp:revision>391</cp:revision>
  <dcterms:created xsi:type="dcterms:W3CDTF">2004-07-21T02:43:03Z</dcterms:created>
  <dcterms:modified xsi:type="dcterms:W3CDTF">2018-12-10T05:52:18Z</dcterms:modified>
</cp:coreProperties>
</file>